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" ContentType="image/ti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5"/>
  </p:notesMasterIdLst>
  <p:sldIdLst>
    <p:sldId id="258" r:id="rId5"/>
    <p:sldId id="304" r:id="rId6"/>
    <p:sldId id="261" r:id="rId7"/>
    <p:sldId id="316" r:id="rId8"/>
    <p:sldId id="307" r:id="rId9"/>
    <p:sldId id="319" r:id="rId10"/>
    <p:sldId id="317" r:id="rId11"/>
    <p:sldId id="289" r:id="rId12"/>
    <p:sldId id="308" r:id="rId13"/>
    <p:sldId id="318" r:id="rId14"/>
    <p:sldId id="290" r:id="rId15"/>
    <p:sldId id="265" r:id="rId16"/>
    <p:sldId id="328" r:id="rId17"/>
    <p:sldId id="268" r:id="rId18"/>
    <p:sldId id="278" r:id="rId19"/>
    <p:sldId id="277" r:id="rId20"/>
    <p:sldId id="276" r:id="rId21"/>
    <p:sldId id="329" r:id="rId22"/>
    <p:sldId id="269" r:id="rId23"/>
    <p:sldId id="280" r:id="rId24"/>
    <p:sldId id="330" r:id="rId25"/>
    <p:sldId id="288" r:id="rId26"/>
    <p:sldId id="331" r:id="rId27"/>
    <p:sldId id="332" r:id="rId28"/>
    <p:sldId id="333" r:id="rId29"/>
    <p:sldId id="270" r:id="rId30"/>
    <p:sldId id="281" r:id="rId31"/>
    <p:sldId id="282" r:id="rId32"/>
    <p:sldId id="334" r:id="rId33"/>
    <p:sldId id="283" r:id="rId34"/>
    <p:sldId id="285" r:id="rId35"/>
    <p:sldId id="286" r:id="rId36"/>
    <p:sldId id="287" r:id="rId37"/>
    <p:sldId id="335" r:id="rId38"/>
    <p:sldId id="309" r:id="rId39"/>
    <p:sldId id="291" r:id="rId40"/>
    <p:sldId id="271" r:id="rId41"/>
    <p:sldId id="310" r:id="rId42"/>
    <p:sldId id="320" r:id="rId43"/>
    <p:sldId id="327" r:id="rId44"/>
    <p:sldId id="321" r:id="rId45"/>
    <p:sldId id="292" r:id="rId46"/>
    <p:sldId id="275" r:id="rId47"/>
    <p:sldId id="311" r:id="rId48"/>
    <p:sldId id="297" r:id="rId49"/>
    <p:sldId id="312" r:id="rId50"/>
    <p:sldId id="313" r:id="rId51"/>
    <p:sldId id="299" r:id="rId52"/>
    <p:sldId id="322" r:id="rId53"/>
    <p:sldId id="314" r:id="rId54"/>
    <p:sldId id="336" r:id="rId55"/>
    <p:sldId id="344" r:id="rId56"/>
    <p:sldId id="337" r:id="rId57"/>
    <p:sldId id="341" r:id="rId58"/>
    <p:sldId id="338" r:id="rId59"/>
    <p:sldId id="339" r:id="rId60"/>
    <p:sldId id="342" r:id="rId61"/>
    <p:sldId id="340" r:id="rId62"/>
    <p:sldId id="343" r:id="rId63"/>
    <p:sldId id="302" r:id="rId6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9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D93881-562D-4904-A938-8ACB63AA5038}" v="191" dt="2023-09-17T17:33:53.0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17" autoAdjust="0"/>
    <p:restoredTop sz="95918" autoAdjust="0"/>
  </p:normalViewPr>
  <p:slideViewPr>
    <p:cSldViewPr snapToGrid="0">
      <p:cViewPr varScale="1">
        <p:scale>
          <a:sx n="123" d="100"/>
          <a:sy n="123" d="100"/>
        </p:scale>
        <p:origin x="272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0F1BA1-E924-6F49-8325-4D1127161242}" type="datetimeFigureOut">
              <a:rPr lang="nl-NL" smtClean="0"/>
              <a:t>20-09-2023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19FDC2-C9A6-6746-BD87-E7663D71FE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7435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493693-8A42-F09D-6E1D-03C20AD699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2809EE2-71E5-B2A6-F836-5DEFD1233A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EEF3F45-1011-26A3-508C-9F5DB772C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5C00210-142F-52E7-AD94-8795D4B37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2C28696-6906-496F-3F8D-96E6B7DDD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018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99D21D-D341-7726-8E3E-CA98F90B2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656558A-239D-235A-64C3-1998E539AB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2973B1B-0E4D-D203-FF66-B609548A6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B334E27-8B73-05C6-ED13-7761EB093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6528628-4A7C-FACE-1A60-8355C4FCC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0688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C11BF185-B90A-CB5C-7071-7A72872751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5686B75-5D24-3B94-13CF-1D1A6A68E5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0683310-7AE4-7B28-30EA-38AD637A3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33A3C6-CA18-B352-3E8D-6B6EBA351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6670F01-07D4-130D-2642-BCB1FCFAC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348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Aangepaste indeling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atum 2"/>
          <p:cNvSpPr>
            <a:spLocks noGrp="1"/>
          </p:cNvSpPr>
          <p:nvPr>
            <p:ph type="dt" sz="half" idx="10"/>
          </p:nvPr>
        </p:nvSpPr>
        <p:spPr>
          <a:xfrm>
            <a:off x="10398898" y="6417844"/>
            <a:ext cx="1703295" cy="440155"/>
          </a:xfrm>
          <a:prstGeom prst="rect">
            <a:avLst/>
          </a:prstGeom>
        </p:spPr>
        <p:txBody>
          <a:bodyPr/>
          <a:lstStyle>
            <a:lvl1pPr algn="ctr">
              <a:defRPr sz="933">
                <a:solidFill>
                  <a:srgbClr val="F7A600"/>
                </a:solidFill>
                <a:latin typeface="Arial"/>
                <a:cs typeface="Arial"/>
              </a:defRPr>
            </a:lvl1pPr>
          </a:lstStyle>
          <a:p>
            <a:fld id="{19FF6D7C-217D-4ACD-8524-E466DF5606A3}" type="datetime1">
              <a:rPr lang="nl-NL" smtClean="0"/>
              <a:t>20-09-2023</a:t>
            </a:fld>
            <a:endParaRPr lang="nl-NL" dirty="0"/>
          </a:p>
        </p:txBody>
      </p:sp>
      <p:sp>
        <p:nvSpPr>
          <p:cNvPr id="7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2" y="6417845"/>
            <a:ext cx="1992157" cy="440155"/>
          </a:xfrm>
          <a:prstGeom prst="rect">
            <a:avLst/>
          </a:prstGeom>
        </p:spPr>
        <p:txBody>
          <a:bodyPr/>
          <a:lstStyle>
            <a:lvl1pPr algn="ctr">
              <a:defRPr sz="933">
                <a:solidFill>
                  <a:srgbClr val="E30613"/>
                </a:solidFill>
                <a:latin typeface="Arial"/>
                <a:cs typeface="Arial"/>
              </a:defRPr>
            </a:lvl1pPr>
          </a:lstStyle>
          <a:p>
            <a:r>
              <a:rPr lang="nl-NL" dirty="0"/>
              <a:t>www.karakter.com</a:t>
            </a:r>
          </a:p>
        </p:txBody>
      </p:sp>
      <p:sp>
        <p:nvSpPr>
          <p:cNvPr id="8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5629764" y="6324449"/>
            <a:ext cx="964083" cy="410271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43E96D74-1B26-624C-92DD-3EE510BEFA0F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tekst 6"/>
          <p:cNvSpPr>
            <a:spLocks noGrp="1"/>
          </p:cNvSpPr>
          <p:nvPr>
            <p:ph type="body" sz="quarter" idx="13" hasCustomPrompt="1"/>
          </p:nvPr>
        </p:nvSpPr>
        <p:spPr>
          <a:xfrm>
            <a:off x="369293" y="816653"/>
            <a:ext cx="10119411" cy="1075267"/>
          </a:xfrm>
          <a:prstGeom prst="rect">
            <a:avLst/>
          </a:prstGeom>
        </p:spPr>
        <p:txBody>
          <a:bodyPr vert="horz"/>
          <a:lstStyle>
            <a:lvl1pPr>
              <a:buNone/>
              <a:defRPr b="1">
                <a:solidFill>
                  <a:srgbClr val="E30613"/>
                </a:solidFill>
                <a:latin typeface="Arial"/>
                <a:cs typeface="Arial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nl-NL" dirty="0"/>
              <a:t>TITEL</a:t>
            </a:r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4" hasCustomPrompt="1"/>
          </p:nvPr>
        </p:nvSpPr>
        <p:spPr>
          <a:xfrm>
            <a:off x="368300" y="2639608"/>
            <a:ext cx="10119784" cy="3277097"/>
          </a:xfrm>
          <a:prstGeom prst="rect">
            <a:avLst/>
          </a:prstGeom>
        </p:spPr>
        <p:txBody>
          <a:bodyPr vert="horz"/>
          <a:lstStyle>
            <a:lvl1pPr>
              <a:buNone/>
              <a:defRPr sz="1867" b="1">
                <a:latin typeface="Arial"/>
                <a:cs typeface="Arial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nl-NL" dirty="0"/>
              <a:t>Klik om tekst in te voeren…</a:t>
            </a:r>
          </a:p>
        </p:txBody>
      </p:sp>
    </p:spTree>
    <p:extLst>
      <p:ext uri="{BB962C8B-B14F-4D97-AF65-F5344CB8AC3E}">
        <p14:creationId xmlns:p14="http://schemas.microsoft.com/office/powerpoint/2010/main" val="1823788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D58FA2-039F-4527-AA07-AF213324B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85E6D0F-F723-667F-B3E7-84408B0E56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2B2BB4E-12FB-E91D-C06C-DD6F3C2C6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8E62F1B-88E7-2500-4998-43CC31389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9CC28DA-562C-1B5F-7CA6-668AE4D2C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528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AC6B39-91EB-9F85-7A29-20A0B55F5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7B0315B-06AE-DDB3-FB43-1B64F60B6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49F9917-4F7C-6D4C-53C5-C71FC1B29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4C32D1D-D4CA-C0F3-1E4A-77594EB2E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2249088-C994-3BC6-6AC8-0B4F5EC21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4471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3F6B71-E5C5-3F83-3764-08E3E0E83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F015CC-E044-5CA6-E213-CD0E1125C6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1F5751C-C14D-E44E-FE03-6715F71CB2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68AE530-E46D-3678-BEA0-AF5437CC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94173C8-154E-F7AB-2D6F-DA77F62B0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942DAA6-4060-8291-3FB8-640F61E3B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7795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9964B1-8BB4-45A9-133D-D9B015B62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07BD609-A490-9300-7E70-4E0087A2B2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FE2C471-6A97-CBAF-BDB7-73D34AD53B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DC18CC8-2F8A-85E3-5B8B-0E48AF7003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555D1F9-B24A-728C-7740-327A2199B3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83E752E-4B66-65B5-B882-55C25ADFA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FEC7291-44C5-A086-9F12-E56E1C3D0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30A93F8-DFE6-C6EE-24E9-C1322DE2A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42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63F669-EB3A-85C2-1C5A-5C82B46F5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CE039E6-FFFA-D1BC-5A1D-8B9FB1BDF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BDE394A-6A36-7889-C0B9-34C3491C4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933015E-FD45-8407-2E2C-CFC35BB8E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3966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965FA7B-AD07-3C6B-C8F5-D09FDFDFE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2ABC040-AEC0-63EA-58CF-2D2FEA28D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39DD627-DAF0-F0E0-0B39-9F681042A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1438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4FA1F2-23C1-6C97-9DFB-F9EBF87F6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B4F3DCC-0614-721E-4F50-FBEF8B7C5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FCB8599-43F0-CBD8-7A57-B32E990B2A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D53F7AC-C36B-65C6-5C35-B4CAFC6AA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333C19C-AB4A-6675-4A6E-B818B3473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CE68C65-180F-0370-56A7-014AC2D32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048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2E1D35-9B0F-99DC-9AC8-4D2E8A401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921C33A-992F-7371-E754-4236FAF57C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A5CB2D3-9668-B2B7-59F6-9E85AFC62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0DF30FB-2091-B578-868F-8BC2A2236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F142D90-159F-601C-F261-9E6EDCF1C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6193930-D7CB-C4A5-A3A4-FC55793F5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02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3534DBE-82BF-A227-9FDA-B3B309389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4FC920E-305D-57E3-8526-E6249CFAA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7F07860-5B41-4BA9-681B-8D4A6E8270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90E23-F1BE-40BC-9A25-C1A86C551AFB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1F1D6D7-4F82-79BE-C2ED-134AFCBAC3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24D5F26-7C13-ADF7-E8D1-5AFC61FA1D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0797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8.png"/><Relationship Id="rId7" Type="http://schemas.openxmlformats.org/officeDocument/2006/relationships/image" Target="../media/image3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microsoft.com/office/2007/relationships/hdphoto" Target="../media/hdphoto2.wdp"/><Relationship Id="rId5" Type="http://schemas.openxmlformats.org/officeDocument/2006/relationships/image" Target="../media/image30.jpeg"/><Relationship Id="rId10" Type="http://schemas.openxmlformats.org/officeDocument/2006/relationships/image" Target="../media/image5.png"/><Relationship Id="rId4" Type="http://schemas.openxmlformats.org/officeDocument/2006/relationships/image" Target="../media/image29.png"/><Relationship Id="rId9" Type="http://schemas.microsoft.com/office/2007/relationships/hdphoto" Target="../media/hdphoto1.wdp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997739-942D-75F1-8963-32FDD4C3C7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4429DAE-F4DD-4AA5-1017-93AB8F2E5F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EF74F314-D84E-DFEE-73D6-1EE0EE43327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786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1783"/>
          <a:stretch/>
        </p:blipFill>
        <p:spPr>
          <a:xfrm>
            <a:off x="-23413" y="-11743"/>
            <a:ext cx="12192000" cy="1853815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0"/>
            <a:ext cx="2906974" cy="2062381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4813">
            <a:off x="9405258" y="-168670"/>
            <a:ext cx="2673532" cy="1896763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10930621" y="885544"/>
            <a:ext cx="1798049" cy="1318334"/>
          </a:xfrm>
          <a:prstGeom prst="rect">
            <a:avLst/>
          </a:prstGeom>
        </p:spPr>
      </p:pic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435727" y="-284922"/>
            <a:ext cx="1452032" cy="106463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BBB7CA8-D741-AA60-5847-4E5269B67F4A}"/>
              </a:ext>
            </a:extLst>
          </p:cNvPr>
          <p:cNvSpPr txBox="1"/>
          <p:nvPr/>
        </p:nvSpPr>
        <p:spPr>
          <a:xfrm>
            <a:off x="1769137" y="499665"/>
            <a:ext cx="8606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48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8" name="Afbeelding 7" descr="Afbeelding met ruimte, hemel, Universum, sterrenbeeld">
            <a:extLst>
              <a:ext uri="{FF2B5EF4-FFF2-40B4-BE49-F238E27FC236}">
                <a16:creationId xmlns:a16="http://schemas.microsoft.com/office/drawing/2014/main" id="{E136C5D5-6F5D-C4EA-99A7-A1DBE3EBBF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9665"/>
          <a:stretch/>
        </p:blipFill>
        <p:spPr>
          <a:xfrm>
            <a:off x="2350666" y="3001412"/>
            <a:ext cx="7490668" cy="7200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D8EE41D-9916-939C-371D-89A2B92AB59F}"/>
              </a:ext>
            </a:extLst>
          </p:cNvPr>
          <p:cNvSpPr txBox="1"/>
          <p:nvPr/>
        </p:nvSpPr>
        <p:spPr>
          <a:xfrm>
            <a:off x="2350667" y="3006298"/>
            <a:ext cx="7490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dirty="0">
                <a:solidFill>
                  <a:schemeClr val="bg1"/>
                </a:solidFill>
                <a:latin typeface="Amasis MT Pro Black" panose="02040A04050005020304" pitchFamily="18" charset="0"/>
              </a:rPr>
              <a:t>Wouter Staal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F82554EE-B378-7EAE-AE43-634323133940}"/>
              </a:ext>
            </a:extLst>
          </p:cNvPr>
          <p:cNvSpPr txBox="1"/>
          <p:nvPr/>
        </p:nvSpPr>
        <p:spPr>
          <a:xfrm>
            <a:off x="2350666" y="4173035"/>
            <a:ext cx="7490668" cy="2145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</a:rPr>
              <a:t>Hoogleraar Klinische kinder- en </a:t>
            </a:r>
            <a:r>
              <a:rPr lang="nl-NL" sz="24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</a:rPr>
              <a:t>j</a:t>
            </a:r>
            <a:r>
              <a:rPr lang="nl-NL" sz="24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</a:rPr>
              <a:t>eugdpsychiatrie aan het </a:t>
            </a:r>
            <a:r>
              <a:rPr lang="nl-NL" sz="2400" dirty="0" err="1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</a:rPr>
              <a:t>Radboudumc</a:t>
            </a:r>
            <a:r>
              <a:rPr lang="nl-NL" sz="24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</a:rPr>
              <a:t> en Karakter Universitair Centrum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</a:rPr>
              <a:t>B</a:t>
            </a:r>
            <a:r>
              <a:rPr lang="nl-NL" sz="24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</a:rPr>
              <a:t>ijzonder hoogleraar Autisme aan de faculteit sociale wetenschappen, Leiden  </a:t>
            </a:r>
          </a:p>
        </p:txBody>
      </p:sp>
    </p:spTree>
    <p:extLst>
      <p:ext uri="{BB962C8B-B14F-4D97-AF65-F5344CB8AC3E}">
        <p14:creationId xmlns:p14="http://schemas.microsoft.com/office/powerpoint/2010/main" val="3214337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997739-942D-75F1-8963-32FDD4C3C7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4429DAE-F4DD-4AA5-1017-93AB8F2E5F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PO_NK_INTRO.mp4" descr="PPO_NK_INTRO.mp4">
            <a:hlinkClick r:id="" action="ppaction://media"/>
            <a:extLst>
              <a:ext uri="{FF2B5EF4-FFF2-40B4-BE49-F238E27FC236}">
                <a16:creationId xmlns:a16="http://schemas.microsoft.com/office/drawing/2014/main" id="{2FC650D8-219F-6D29-63D9-A6A14A85E8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80802" cy="685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593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8D8DD-FE17-4701-8429-32EB350F9756}" type="slidenum">
              <a:rPr lang="nl-NL" smtClean="0"/>
              <a:t>12</a:t>
            </a:fld>
            <a:endParaRPr lang="nl-NL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8337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Variatie omarmen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640080" y="6341606"/>
            <a:ext cx="3049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Wouter Staal, september 2023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147" y="2401609"/>
            <a:ext cx="3697705" cy="369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719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96D74-1B26-624C-92DD-3EE510BEFA0F}" type="slidenum">
              <a:rPr lang="nl-NL" smtClean="0"/>
              <a:pPr/>
              <a:t>13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1036294" y="822836"/>
            <a:ext cx="10119411" cy="1075267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Bespreek punten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marL="0" indent="0"/>
            <a:endParaRPr lang="nl-NL" sz="32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b="0" dirty="0"/>
              <a:t>variatie is de norm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b="0" dirty="0"/>
              <a:t>onze hersenen: denken en voelen in interactie met omgeving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b="0" dirty="0"/>
              <a:t>het bio-</a:t>
            </a:r>
            <a:r>
              <a:rPr lang="nl-NL" sz="3200" b="0" dirty="0" err="1"/>
              <a:t>psycho</a:t>
            </a:r>
            <a:r>
              <a:rPr lang="nl-NL" sz="3200" b="0" dirty="0"/>
              <a:t>-sociaal model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b="0" dirty="0"/>
              <a:t>veerkracht bevorderen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3200" b="0" dirty="0"/>
          </a:p>
        </p:txBody>
      </p:sp>
    </p:spTree>
    <p:extLst>
      <p:ext uri="{BB962C8B-B14F-4D97-AF65-F5344CB8AC3E}">
        <p14:creationId xmlns:p14="http://schemas.microsoft.com/office/powerpoint/2010/main" val="17424209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5629764" y="6381601"/>
            <a:ext cx="964083" cy="410271"/>
          </a:xfrm>
        </p:spPr>
        <p:txBody>
          <a:bodyPr/>
          <a:lstStyle/>
          <a:p>
            <a:fld id="{43E96D74-1B26-624C-92DD-3EE510BEFA0F}" type="slidenum">
              <a:rPr lang="nl-NL" smtClean="0"/>
              <a:pPr/>
              <a:t>14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868679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Variatie is de norm</a:t>
            </a:r>
          </a:p>
          <a:p>
            <a:pPr algn="ctr"/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832" y="2138469"/>
            <a:ext cx="5822237" cy="399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3756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96D74-1B26-624C-92DD-3EE510BEFA0F}" type="slidenum">
              <a:rPr lang="nl-NL" smtClean="0"/>
              <a:pPr/>
              <a:t>15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857867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Variatie is de norm</a:t>
            </a:r>
          </a:p>
          <a:p>
            <a:pPr algn="ctr"/>
            <a:endParaRPr lang="nl-NL" dirty="0"/>
          </a:p>
        </p:txBody>
      </p:sp>
      <p:sp>
        <p:nvSpPr>
          <p:cNvPr id="2" name="Rechthoek 1"/>
          <p:cNvSpPr/>
          <p:nvPr/>
        </p:nvSpPr>
        <p:spPr>
          <a:xfrm>
            <a:off x="2677090" y="2774181"/>
            <a:ext cx="686943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Cognitieve ontwikkeling (&gt;25jaar)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Sociaal-emotionele ontwikkeling (levenslang)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Zintuiglijke en sensomotorische ontwikkeling (&gt;18 jaar)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Taal-spraakontwikkeling (&gt;25 jaar)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Lichamelijke ontwikkeling (&gt;25 jaar)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398096" y="2014503"/>
            <a:ext cx="32271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Forse bandbreedte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8789670" y="2014503"/>
            <a:ext cx="30444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Kritische periodes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1068951" y="5667281"/>
            <a:ext cx="18854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Niet lineair</a:t>
            </a:r>
          </a:p>
        </p:txBody>
      </p:sp>
      <p:sp>
        <p:nvSpPr>
          <p:cNvPr id="15" name="Tekstvak 14"/>
          <p:cNvSpPr txBox="1"/>
          <p:nvPr/>
        </p:nvSpPr>
        <p:spPr>
          <a:xfrm>
            <a:off x="8648605" y="5667281"/>
            <a:ext cx="33265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Lastig voorspelbaar</a:t>
            </a:r>
          </a:p>
        </p:txBody>
      </p:sp>
    </p:spTree>
    <p:extLst>
      <p:ext uri="{BB962C8B-B14F-4D97-AF65-F5344CB8AC3E}">
        <p14:creationId xmlns:p14="http://schemas.microsoft.com/office/powerpoint/2010/main" val="35811523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96D74-1B26-624C-92DD-3EE510BEFA0F}" type="slidenum">
              <a:rPr lang="nl-NL" smtClean="0"/>
              <a:pPr/>
              <a:t>16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857867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Variatie is de norm</a:t>
            </a:r>
          </a:p>
          <a:p>
            <a:pPr algn="ctr"/>
            <a:endParaRPr lang="nl-NL" dirty="0"/>
          </a:p>
        </p:txBody>
      </p:sp>
      <p:pic>
        <p:nvPicPr>
          <p:cNvPr id="6" name="images.png" descr="imag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5175" y="2229317"/>
            <a:ext cx="5863986" cy="2718353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Kwetsbaarheid"/>
          <p:cNvSpPr txBox="1"/>
          <p:nvPr/>
        </p:nvSpPr>
        <p:spPr>
          <a:xfrm>
            <a:off x="3135175" y="5302306"/>
            <a:ext cx="5863986" cy="379591"/>
          </a:xfrm>
          <a:prstGeom prst="rect">
            <a:avLst/>
          </a:prstGeom>
          <a:solidFill>
            <a:srgbClr val="00B0F0"/>
          </a:solidFill>
          <a:ln w="12700">
            <a:miter lim="400000"/>
          </a:ln>
          <a:effectLst>
            <a:innerShdw blurRad="63500" dist="50800">
              <a:prstClr val="black">
                <a:alpha val="50000"/>
              </a:prstClr>
            </a:inn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ctr" defTabSz="584200" hangingPunct="0"/>
            <a:r>
              <a:rPr lang="nl-NL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Psychische gesteldheid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3135175" y="4757874"/>
            <a:ext cx="1158141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sterk</a:t>
            </a:r>
            <a:endParaRPr kumimoji="0" lang="nl-NL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</p:txBody>
      </p:sp>
      <p:sp>
        <p:nvSpPr>
          <p:cNvPr id="10" name="Tekstvak 9"/>
          <p:cNvSpPr txBox="1"/>
          <p:nvPr/>
        </p:nvSpPr>
        <p:spPr>
          <a:xfrm>
            <a:off x="7836050" y="4755223"/>
            <a:ext cx="1144907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n</a:t>
            </a:r>
            <a:r>
              <a:rPr kumimoji="0" lang="nl-NL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iet sterk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7154562" y="3340667"/>
            <a:ext cx="3506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Kwetsbare kinderen en jongeren</a:t>
            </a:r>
          </a:p>
        </p:txBody>
      </p:sp>
      <p:cxnSp>
        <p:nvCxnSpPr>
          <p:cNvPr id="12" name="Rechte verbindingslijn met pijl 11"/>
          <p:cNvCxnSpPr/>
          <p:nvPr/>
        </p:nvCxnSpPr>
        <p:spPr>
          <a:xfrm>
            <a:off x="8625016" y="3709999"/>
            <a:ext cx="0" cy="6386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40265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96D74-1B26-624C-92DD-3EE510BEFA0F}" type="slidenum">
              <a:rPr lang="nl-NL" smtClean="0"/>
              <a:pPr/>
              <a:t>17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914399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Variatie is de norm</a:t>
            </a:r>
          </a:p>
          <a:p>
            <a:pPr algn="ctr"/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690" y="1851415"/>
            <a:ext cx="9160230" cy="431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8773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96D74-1B26-624C-92DD-3EE510BEFA0F}" type="slidenum">
              <a:rPr lang="nl-NL" smtClean="0"/>
              <a:pPr/>
              <a:t>18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1464098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Variatie is de norm: </a:t>
            </a:r>
          </a:p>
          <a:p>
            <a:pPr algn="ctr"/>
            <a:r>
              <a:rPr lang="nl-NL" dirty="0"/>
              <a:t>kwetsbare kinderen en jongeren</a:t>
            </a:r>
          </a:p>
          <a:p>
            <a:pPr algn="ctr"/>
            <a:endParaRPr lang="nl-NL" dirty="0"/>
          </a:p>
        </p:txBody>
      </p:sp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369293" y="2689950"/>
            <a:ext cx="11505550" cy="3083018"/>
          </a:xfrm>
          <a:prstGeom prst="rect">
            <a:avLst/>
          </a:prstGeom>
        </p:spPr>
        <p:txBody>
          <a:bodyPr/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9pPr>
          </a:lstStyle>
          <a:p>
            <a:pPr hangingPunct="1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Vraagt om aanpak over classificatie heen (“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transdiagnostisch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”)</a:t>
            </a:r>
          </a:p>
          <a:p>
            <a:pPr hangingPunct="1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Vraagt om </a:t>
            </a:r>
            <a:r>
              <a:rPr lang="nl-NL" b="1" i="1" u="sng" dirty="0">
                <a:latin typeface="Arial" panose="020B0604020202020204" pitchFamily="34" charset="0"/>
                <a:cs typeface="Arial" panose="020B0604020202020204" pitchFamily="34" charset="0"/>
              </a:rPr>
              <a:t>niet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symptoom gerichte effectmeting </a:t>
            </a:r>
          </a:p>
          <a:p>
            <a:pPr hangingPunct="1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Uiteindelijk is bevordering van </a:t>
            </a:r>
            <a:r>
              <a:rPr lang="nl-NL" b="1" i="1" u="sng" dirty="0">
                <a:latin typeface="Arial" panose="020B0604020202020204" pitchFamily="34" charset="0"/>
                <a:cs typeface="Arial" panose="020B0604020202020204" pitchFamily="34" charset="0"/>
              </a:rPr>
              <a:t>veerkracht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altijd het doel</a:t>
            </a:r>
          </a:p>
        </p:txBody>
      </p:sp>
    </p:spTree>
    <p:extLst>
      <p:ext uri="{BB962C8B-B14F-4D97-AF65-F5344CB8AC3E}">
        <p14:creationId xmlns:p14="http://schemas.microsoft.com/office/powerpoint/2010/main" val="39758311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96D74-1B26-624C-92DD-3EE510BEFA0F}" type="slidenum">
              <a:rPr lang="nl-NL" smtClean="0"/>
              <a:pPr/>
              <a:t>19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1464098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Onze hersenen: denken en voelen in interactie met omgeving</a:t>
            </a:r>
          </a:p>
          <a:p>
            <a:pPr algn="ctr"/>
            <a:endParaRPr lang="nl-NL" sz="4800" dirty="0"/>
          </a:p>
          <a:p>
            <a:endParaRPr lang="nl-NL" dirty="0"/>
          </a:p>
        </p:txBody>
      </p:sp>
      <p:pic>
        <p:nvPicPr>
          <p:cNvPr id="8" name="2477_966_767-papez-circuit.jpg" descr="2477_966_767-papez-circui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7374" y="2483758"/>
            <a:ext cx="5358706" cy="3029542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images.jpeg" descr="images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188" y="2832810"/>
            <a:ext cx="1017417" cy="1437949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Tekstvak 9"/>
          <p:cNvSpPr txBox="1"/>
          <p:nvPr/>
        </p:nvSpPr>
        <p:spPr>
          <a:xfrm>
            <a:off x="1446550" y="4270759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Papez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kstvak 10"/>
          <p:cNvSpPr txBox="1"/>
          <p:nvPr/>
        </p:nvSpPr>
        <p:spPr>
          <a:xfrm>
            <a:off x="5703356" y="5549542"/>
            <a:ext cx="2146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Limbische systeem</a:t>
            </a:r>
          </a:p>
        </p:txBody>
      </p:sp>
    </p:spTree>
    <p:extLst>
      <p:ext uri="{BB962C8B-B14F-4D97-AF65-F5344CB8AC3E}">
        <p14:creationId xmlns:p14="http://schemas.microsoft.com/office/powerpoint/2010/main" val="1643108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4" b="13930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17987"/>
            <a:ext cx="7413736" cy="5259746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097" y="1549755"/>
            <a:ext cx="5763904" cy="4089257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8986231" y="4421881"/>
            <a:ext cx="4551100" cy="333687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1D9CA582-4815-BB89-3F7A-B26912D61562}"/>
              </a:ext>
            </a:extLst>
          </p:cNvPr>
          <p:cNvSpPr txBox="1"/>
          <p:nvPr/>
        </p:nvSpPr>
        <p:spPr>
          <a:xfrm>
            <a:off x="1060975" y="2999921"/>
            <a:ext cx="63527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72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755996" y="-505884"/>
            <a:ext cx="2528381" cy="1853815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76636701-3E8A-1245-B5B7-9FD0EB319B51}"/>
              </a:ext>
            </a:extLst>
          </p:cNvPr>
          <p:cNvSpPr txBox="1"/>
          <p:nvPr/>
        </p:nvSpPr>
        <p:spPr>
          <a:xfrm>
            <a:off x="1060975" y="5164680"/>
            <a:ext cx="35838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solidFill>
                  <a:schemeClr val="bg1"/>
                </a:solidFill>
                <a:latin typeface="Arnhem" panose="02000803080000020004" pitchFamily="50" charset="0"/>
              </a:rPr>
              <a:t>PPO-NK Conferentie </a:t>
            </a:r>
          </a:p>
          <a:p>
            <a:r>
              <a:rPr lang="nl-NL" sz="2800" dirty="0">
                <a:solidFill>
                  <a:schemeClr val="bg1"/>
                </a:solidFill>
                <a:latin typeface="Arnhem" panose="02000803080000020004" pitchFamily="50" charset="0"/>
              </a:rPr>
              <a:t>20 september 2023</a:t>
            </a:r>
          </a:p>
          <a:p>
            <a:r>
              <a:rPr lang="nl-NL" sz="2800" dirty="0">
                <a:solidFill>
                  <a:schemeClr val="bg1"/>
                </a:solidFill>
                <a:latin typeface="Arnhem" panose="02000803080000020004" pitchFamily="50" charset="0"/>
              </a:rPr>
              <a:t>Theater Cool</a:t>
            </a:r>
            <a:endParaRPr lang="en-GB" sz="2800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975EDFF-7842-0B84-9E9B-500DE38DA3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9155" y="63210"/>
            <a:ext cx="2405669" cy="155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0035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96D74-1B26-624C-92DD-3EE510BEFA0F}" type="slidenum">
              <a:rPr lang="nl-NL" smtClean="0"/>
              <a:pPr/>
              <a:t>20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1464098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Onze hersenen: denken en voelen in interactie met omgeving</a:t>
            </a:r>
          </a:p>
          <a:p>
            <a:pPr algn="ctr"/>
            <a:endParaRPr lang="nl-NL" sz="4800" dirty="0"/>
          </a:p>
          <a:p>
            <a:endParaRPr lang="nl-NL" dirty="0"/>
          </a:p>
        </p:txBody>
      </p:sp>
      <p:sp>
        <p:nvSpPr>
          <p:cNvPr id="6" name="Rechthoek 5"/>
          <p:cNvSpPr/>
          <p:nvPr/>
        </p:nvSpPr>
        <p:spPr>
          <a:xfrm>
            <a:off x="1790561" y="2845933"/>
            <a:ext cx="85267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De essentie van het limbische circuit is dat het een </a:t>
            </a:r>
            <a:r>
              <a:rPr lang="nl-NL" sz="2800" i="1" u="sng" dirty="0">
                <a:latin typeface="Arial" panose="020B0604020202020204" pitchFamily="34" charset="0"/>
                <a:cs typeface="Arial" panose="020B0604020202020204" pitchFamily="34" charset="0"/>
              </a:rPr>
              <a:t>gesloten loop 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vormt en dat het dus om een zeer nauw interacterend </a:t>
            </a:r>
            <a:r>
              <a:rPr lang="nl-NL" sz="2800" i="1" u="sng" dirty="0">
                <a:latin typeface="Arial" panose="020B0604020202020204" pitchFamily="34" charset="0"/>
                <a:cs typeface="Arial" panose="020B0604020202020204" pitchFamily="34" charset="0"/>
              </a:rPr>
              <a:t>neuronaal netwerk 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gaat. De populistische gedachte dat er een “reptielenbrein” zou zijn naast een “rationeel” brein is dan ook </a:t>
            </a:r>
            <a:r>
              <a:rPr lang="nl-NL" sz="2800" i="1" u="sng" dirty="0">
                <a:latin typeface="Arial" panose="020B0604020202020204" pitchFamily="34" charset="0"/>
                <a:cs typeface="Arial" panose="020B0604020202020204" pitchFamily="34" charset="0"/>
              </a:rPr>
              <a:t>onjuist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, ook vanuit evolutionair oogpunt. </a:t>
            </a:r>
          </a:p>
        </p:txBody>
      </p:sp>
    </p:spTree>
    <p:extLst>
      <p:ext uri="{BB962C8B-B14F-4D97-AF65-F5344CB8AC3E}">
        <p14:creationId xmlns:p14="http://schemas.microsoft.com/office/powerpoint/2010/main" val="37677524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96D74-1B26-624C-92DD-3EE510BEFA0F}" type="slidenum">
              <a:rPr lang="nl-NL" smtClean="0"/>
              <a:pPr/>
              <a:t>21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1464098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Onze hersenen: denken en voelen in interactie met omgeving</a:t>
            </a:r>
          </a:p>
          <a:p>
            <a:pPr algn="ctr"/>
            <a:endParaRPr lang="nl-NL" sz="4800" dirty="0"/>
          </a:p>
          <a:p>
            <a:endParaRPr lang="nl-NL" dirty="0"/>
          </a:p>
        </p:txBody>
      </p:sp>
      <p:sp>
        <p:nvSpPr>
          <p:cNvPr id="7" name="Tijdelijke aanduiding voor inhoud 2"/>
          <p:cNvSpPr txBox="1">
            <a:spLocks/>
          </p:cNvSpPr>
          <p:nvPr/>
        </p:nvSpPr>
        <p:spPr>
          <a:xfrm>
            <a:off x="369293" y="2689950"/>
            <a:ext cx="11505550" cy="3083018"/>
          </a:xfrm>
          <a:prstGeom prst="rect">
            <a:avLst/>
          </a:prstGeom>
        </p:spPr>
        <p:txBody>
          <a:bodyPr/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9pPr>
          </a:lstStyle>
          <a:p>
            <a:pPr hangingPunct="1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Hersenen ontwikkeld om als individu interactie aan te gaan met omgeving</a:t>
            </a:r>
          </a:p>
          <a:p>
            <a:pPr hangingPunct="1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Vooral ook de medemens</a:t>
            </a:r>
          </a:p>
          <a:p>
            <a:pPr hangingPunct="1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Veel gedrag gevolg van die interacties</a:t>
            </a:r>
          </a:p>
        </p:txBody>
      </p:sp>
    </p:spTree>
    <p:extLst>
      <p:ext uri="{BB962C8B-B14F-4D97-AF65-F5344CB8AC3E}">
        <p14:creationId xmlns:p14="http://schemas.microsoft.com/office/powerpoint/2010/main" val="22968573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96D74-1B26-624C-92DD-3EE510BEFA0F}" type="slidenum">
              <a:rPr lang="nl-NL" smtClean="0"/>
              <a:pPr/>
              <a:t>22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1464098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Onze hersenen: denken en voelen in interactie met omgeving</a:t>
            </a:r>
          </a:p>
          <a:p>
            <a:pPr algn="ctr"/>
            <a:endParaRPr lang="nl-NL" sz="4800" dirty="0"/>
          </a:p>
          <a:p>
            <a:endParaRPr lang="nl-NL" dirty="0"/>
          </a:p>
        </p:txBody>
      </p:sp>
      <p:sp>
        <p:nvSpPr>
          <p:cNvPr id="7" name="Tijdelijke aanduiding voor inhoud 2"/>
          <p:cNvSpPr txBox="1">
            <a:spLocks/>
          </p:cNvSpPr>
          <p:nvPr/>
        </p:nvSpPr>
        <p:spPr>
          <a:xfrm>
            <a:off x="369293" y="2689950"/>
            <a:ext cx="11505550" cy="3083018"/>
          </a:xfrm>
          <a:prstGeom prst="rect">
            <a:avLst/>
          </a:prstGeom>
        </p:spPr>
        <p:txBody>
          <a:bodyPr/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9pPr>
          </a:lstStyle>
          <a:p>
            <a:pPr hangingPunct="1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Perspectief name als hogere hersenfunctie</a:t>
            </a:r>
          </a:p>
          <a:p>
            <a:pPr hangingPunct="1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Onder stress sterk verlies van vermogens </a:t>
            </a:r>
          </a:p>
        </p:txBody>
      </p:sp>
    </p:spTree>
    <p:extLst>
      <p:ext uri="{BB962C8B-B14F-4D97-AF65-F5344CB8AC3E}">
        <p14:creationId xmlns:p14="http://schemas.microsoft.com/office/powerpoint/2010/main" val="1153201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96D74-1B26-624C-92DD-3EE510BEFA0F}" type="slidenum">
              <a:rPr lang="nl-NL" smtClean="0"/>
              <a:pPr/>
              <a:t>23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1464098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Onze hersenen: denken en voelen in interactie met omgeving</a:t>
            </a:r>
          </a:p>
          <a:p>
            <a:pPr algn="ctr"/>
            <a:endParaRPr lang="nl-NL" sz="4800" dirty="0"/>
          </a:p>
          <a:p>
            <a:endParaRPr lang="nl-NL" dirty="0"/>
          </a:p>
        </p:txBody>
      </p:sp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369293" y="2689950"/>
            <a:ext cx="11505550" cy="3083018"/>
          </a:xfrm>
          <a:prstGeom prst="rect">
            <a:avLst/>
          </a:prstGeom>
        </p:spPr>
        <p:txBody>
          <a:bodyPr/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9pPr>
          </a:lstStyle>
          <a:p>
            <a:pPr hangingPunct="1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Mens neigt tot “egocentrische” perspectief name</a:t>
            </a:r>
          </a:p>
          <a:p>
            <a:pPr hangingPunct="1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Probleemgedrag vaak gezien als wat is er mis met de ander</a:t>
            </a:r>
          </a:p>
          <a:p>
            <a:pPr hangingPunct="1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Maar dat kan Astrid beter uitleggen…. </a:t>
            </a:r>
          </a:p>
        </p:txBody>
      </p:sp>
    </p:spTree>
    <p:extLst>
      <p:ext uri="{BB962C8B-B14F-4D97-AF65-F5344CB8AC3E}">
        <p14:creationId xmlns:p14="http://schemas.microsoft.com/office/powerpoint/2010/main" val="351746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96D74-1B26-624C-92DD-3EE510BEFA0F}" type="slidenum">
              <a:rPr lang="nl-NL" smtClean="0"/>
              <a:pPr/>
              <a:t>24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1464098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Onze hersenen: denken en voelen in interactie met omgeving</a:t>
            </a:r>
          </a:p>
          <a:p>
            <a:pPr algn="ctr"/>
            <a:endParaRPr lang="nl-NL" sz="4800" dirty="0"/>
          </a:p>
          <a:p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248" y="2138469"/>
            <a:ext cx="6141406" cy="409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1646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96D74-1B26-624C-92DD-3EE510BEFA0F}" type="slidenum">
              <a:rPr lang="nl-NL" smtClean="0"/>
              <a:pPr/>
              <a:t>25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1464098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Onze hersenen: denken en voelen in interactie met omgeving</a:t>
            </a:r>
          </a:p>
          <a:p>
            <a:pPr algn="ctr"/>
            <a:endParaRPr lang="nl-NL" sz="4800" dirty="0"/>
          </a:p>
          <a:p>
            <a:endParaRPr lang="nl-NL" dirty="0"/>
          </a:p>
        </p:txBody>
      </p:sp>
      <p:sp>
        <p:nvSpPr>
          <p:cNvPr id="2" name="Tekstvak 1"/>
          <p:cNvSpPr txBox="1"/>
          <p:nvPr/>
        </p:nvSpPr>
        <p:spPr>
          <a:xfrm>
            <a:off x="8438147" y="5086842"/>
            <a:ext cx="20746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dirty="0">
                <a:latin typeface="Arial" panose="020B0604020202020204" pitchFamily="34" charset="0"/>
                <a:cs typeface="Arial" panose="020B0604020202020204" pitchFamily="34" charset="0"/>
              </a:rPr>
              <a:t>responsief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2275548" y="5086841"/>
            <a:ext cx="15279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dirty="0">
                <a:latin typeface="Arial" panose="020B0604020202020204" pitchFamily="34" charset="0"/>
                <a:cs typeface="Arial" panose="020B0604020202020204" pitchFamily="34" charset="0"/>
              </a:rPr>
              <a:t>reactief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98" y="2479682"/>
            <a:ext cx="4461083" cy="2265947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092" y="2418194"/>
            <a:ext cx="4336716" cy="243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8795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96D74-1B26-624C-92DD-3EE510BEFA0F}" type="slidenum">
              <a:rPr lang="nl-NL" smtClean="0"/>
              <a:pPr/>
              <a:t>26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925829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Bio-</a:t>
            </a:r>
            <a:r>
              <a:rPr lang="nl-NL" sz="4000" dirty="0" err="1"/>
              <a:t>psycho</a:t>
            </a:r>
            <a:r>
              <a:rPr lang="nl-NL" sz="4000" dirty="0"/>
              <a:t>-sociaal model</a:t>
            </a:r>
          </a:p>
          <a:p>
            <a:pPr algn="ctr"/>
            <a:endParaRPr lang="nl-NL" sz="4800" dirty="0"/>
          </a:p>
          <a:p>
            <a:endParaRPr lang="nl-NL" dirty="0"/>
          </a:p>
        </p:txBody>
      </p:sp>
      <p:pic>
        <p:nvPicPr>
          <p:cNvPr id="7" name="1*xcSvJ6NoAN-aShpPJeIVGw.jpeg" descr="1*xcSvJ6NoAN-aShpPJeIVGw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3951" y="2011929"/>
            <a:ext cx="4626834" cy="3796649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Afbeelding" descr="Afbeeldi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1430" y="2138469"/>
            <a:ext cx="2323414" cy="2948948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George Libman Engel (1913-1999"/>
          <p:cNvSpPr txBox="1"/>
          <p:nvPr/>
        </p:nvSpPr>
        <p:spPr>
          <a:xfrm>
            <a:off x="1268824" y="5183244"/>
            <a:ext cx="4113220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b="1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rPr b="0" dirty="0"/>
              <a:t>George </a:t>
            </a:r>
            <a:r>
              <a:rPr b="0" dirty="0" err="1"/>
              <a:t>Libman</a:t>
            </a:r>
            <a:r>
              <a:rPr b="0" dirty="0"/>
              <a:t> Engel (1913-1999</a:t>
            </a:r>
            <a:r>
              <a:rPr lang="nl-NL" b="0" dirty="0"/>
              <a:t>)</a:t>
            </a:r>
            <a:endParaRPr b="0" dirty="0"/>
          </a:p>
        </p:txBody>
      </p:sp>
    </p:spTree>
    <p:extLst>
      <p:ext uri="{BB962C8B-B14F-4D97-AF65-F5344CB8AC3E}">
        <p14:creationId xmlns:p14="http://schemas.microsoft.com/office/powerpoint/2010/main" val="28295285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96D74-1B26-624C-92DD-3EE510BEFA0F}" type="slidenum">
              <a:rPr lang="nl-NL" smtClean="0"/>
              <a:pPr/>
              <a:t>27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834389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Bio-</a:t>
            </a:r>
            <a:r>
              <a:rPr lang="nl-NL" sz="4000" dirty="0" err="1"/>
              <a:t>psycho</a:t>
            </a:r>
            <a:r>
              <a:rPr lang="nl-NL" sz="4000" dirty="0"/>
              <a:t>-sociaal model</a:t>
            </a:r>
          </a:p>
          <a:p>
            <a:pPr algn="ctr"/>
            <a:endParaRPr lang="nl-NL" sz="4800" dirty="0"/>
          </a:p>
          <a:p>
            <a:endParaRPr lang="nl-NL" dirty="0"/>
          </a:p>
        </p:txBody>
      </p:sp>
      <p:sp>
        <p:nvSpPr>
          <p:cNvPr id="10" name="Tekstvak 9"/>
          <p:cNvSpPr txBox="1"/>
          <p:nvPr/>
        </p:nvSpPr>
        <p:spPr>
          <a:xfrm>
            <a:off x="2042162" y="1830693"/>
            <a:ext cx="8139286" cy="37959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nl-NL" sz="4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Emotie regulatie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sz="4000" dirty="0">
                <a:latin typeface="Arial" panose="020B0604020202020204" pitchFamily="34" charset="0"/>
                <a:cs typeface="Arial" panose="020B0604020202020204" pitchFamily="34" charset="0"/>
              </a:rPr>
              <a:t>Zelfbeeld &amp; Zelfvertrouwen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nl-NL" sz="4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Neurocognitie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sz="4000" dirty="0">
                <a:latin typeface="Arial" panose="020B0604020202020204" pitchFamily="34" charset="0"/>
                <a:cs typeface="Arial" panose="020B0604020202020204" pitchFamily="34" charset="0"/>
              </a:rPr>
              <a:t>Leefstijl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nl-NL" sz="40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Systemische</a:t>
            </a:r>
            <a:r>
              <a:rPr kumimoji="0" lang="nl-NL" sz="4000" b="0" i="0" u="none" strike="noStrike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 (ecologische) context</a:t>
            </a:r>
            <a:endParaRPr kumimoji="0" lang="nl-NL" sz="40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9280160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96D74-1B26-624C-92DD-3EE510BEFA0F}" type="slidenum">
              <a:rPr lang="nl-NL" smtClean="0"/>
              <a:pPr/>
              <a:t>28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914399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Bio-</a:t>
            </a:r>
            <a:r>
              <a:rPr lang="nl-NL" sz="4000" dirty="0" err="1"/>
              <a:t>psycho</a:t>
            </a:r>
            <a:r>
              <a:rPr lang="nl-NL" sz="4000" dirty="0"/>
              <a:t>-sociaal model</a:t>
            </a:r>
          </a:p>
          <a:p>
            <a:pPr algn="ctr"/>
            <a:endParaRPr lang="nl-NL" sz="4800" dirty="0"/>
          </a:p>
          <a:p>
            <a:endParaRPr lang="nl-NL" dirty="0"/>
          </a:p>
        </p:txBody>
      </p:sp>
      <p:pic>
        <p:nvPicPr>
          <p:cNvPr id="7" name="Bronfenbrenner's_Ecological_Theory_of_Development_(English).jpg" descr="Bronfenbrenner's_Ecological_Theory_of_Development_(English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009" y="1961815"/>
            <a:ext cx="4286755" cy="4075376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Urie Bronfenbrenner (April 29, 1917 – September 25, 2005)"/>
          <p:cNvSpPr txBox="1"/>
          <p:nvPr/>
        </p:nvSpPr>
        <p:spPr>
          <a:xfrm>
            <a:off x="730786" y="6242326"/>
            <a:ext cx="5323165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2286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1200" b="0" dirty="0" err="1">
                <a:latin typeface="Arial" panose="020B0604020202020204" pitchFamily="34" charset="0"/>
                <a:cs typeface="Arial" panose="020B0604020202020204" pitchFamily="34" charset="0"/>
              </a:rPr>
              <a:t>Urie</a:t>
            </a:r>
            <a:r>
              <a:rPr sz="1200" b="0" dirty="0">
                <a:latin typeface="Arial" panose="020B0604020202020204" pitchFamily="34" charset="0"/>
                <a:cs typeface="Arial" panose="020B0604020202020204" pitchFamily="34" charset="0"/>
              </a:rPr>
              <a:t> Bronfenbrenner (April 29, 1917 – September 25, 2005)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5873894" y="2447304"/>
            <a:ext cx="5636116" cy="25648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sz="4000" dirty="0">
                <a:solidFill>
                  <a:srgbClr val="000000"/>
                </a:solidFill>
                <a:sym typeface="Helvetica Neue Medium"/>
              </a:rPr>
              <a:t>sociaal ecologisch</a:t>
            </a:r>
            <a:endParaRPr kumimoji="0" lang="nl-NL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Neue Medium"/>
            </a:endParaRP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sz="4000" dirty="0"/>
              <a:t>Systemen staan in verbinding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sz="4000" dirty="0">
                <a:sym typeface="Helvetica Neue Medium"/>
              </a:rPr>
              <a:t>Kent tijdseffecten</a:t>
            </a:r>
            <a:endParaRPr kumimoji="0" lang="nl-NL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37465014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96D74-1B26-624C-92DD-3EE510BEFA0F}" type="slidenum">
              <a:rPr lang="nl-NL" smtClean="0"/>
              <a:pPr/>
              <a:t>29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1464098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Veerkracht bevorderen</a:t>
            </a:r>
          </a:p>
          <a:p>
            <a:pPr algn="ctr"/>
            <a:endParaRPr lang="nl-NL" sz="4800" dirty="0"/>
          </a:p>
          <a:p>
            <a:endParaRPr lang="nl-NL" dirty="0"/>
          </a:p>
        </p:txBody>
      </p:sp>
      <p:pic>
        <p:nvPicPr>
          <p:cNvPr id="7" name="Unknown.jpeg" descr="Unknown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7079" y="2138469"/>
            <a:ext cx="3594921" cy="2476502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Unknown.jpeg" descr="Unknown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847" y="2270798"/>
            <a:ext cx="3276602" cy="2476502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Unknown.jpeg" descr="Unknown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6864" y="2454948"/>
            <a:ext cx="3860800" cy="210820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46107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997739-942D-75F1-8963-32FDD4C3C7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4429DAE-F4DD-4AA5-1017-93AB8F2E5F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PO_NK_INTRO.mp4" descr="PPO_NK_INTRO.mp4">
            <a:hlinkClick r:id="" action="ppaction://media"/>
            <a:extLst>
              <a:ext uri="{FF2B5EF4-FFF2-40B4-BE49-F238E27FC236}">
                <a16:creationId xmlns:a16="http://schemas.microsoft.com/office/drawing/2014/main" id="{2FC650D8-219F-6D29-63D9-A6A14A85E8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80802" cy="685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509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1464098"/>
          </a:xfrm>
        </p:spPr>
        <p:txBody>
          <a:bodyPr>
            <a:normAutofit/>
          </a:bodyPr>
          <a:lstStyle/>
          <a:p>
            <a:pPr algn="ctr"/>
            <a:r>
              <a:rPr lang="nl-NL" sz="4800" dirty="0"/>
              <a:t>Veerkracht bevorderen</a:t>
            </a:r>
          </a:p>
          <a:p>
            <a:pPr algn="ctr"/>
            <a:endParaRPr lang="nl-NL" sz="4800" dirty="0"/>
          </a:p>
          <a:p>
            <a:endParaRPr lang="nl-NL" dirty="0"/>
          </a:p>
        </p:txBody>
      </p:sp>
      <p:sp>
        <p:nvSpPr>
          <p:cNvPr id="10" name="Het is geen “easy fix”…"/>
          <p:cNvSpPr txBox="1"/>
          <p:nvPr/>
        </p:nvSpPr>
        <p:spPr>
          <a:xfrm>
            <a:off x="1218492" y="2749529"/>
            <a:ext cx="9670917" cy="1579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  <a:defRPr sz="4000" b="1">
                <a:latin typeface="+mj-lt"/>
                <a:ea typeface="+mj-ea"/>
                <a:cs typeface="+mj-cs"/>
                <a:sym typeface="Helvetica Neue"/>
              </a:defRPr>
            </a:pPr>
            <a:r>
              <a:rPr lang="nl-NL" sz="3200" dirty="0">
                <a:latin typeface="Arial" panose="020B0604020202020204" pitchFamily="34" charset="0"/>
                <a:cs typeface="Arial" panose="020B0604020202020204" pitchFamily="34" charset="0"/>
              </a:rPr>
              <a:t>Het is geen “easy fix”</a:t>
            </a:r>
          </a:p>
          <a:p>
            <a:pPr marL="571500" indent="-571500">
              <a:buFont typeface="Arial" panose="020B0604020202020204" pitchFamily="34" charset="0"/>
              <a:buChar char="•"/>
              <a:defRPr sz="4000" b="1">
                <a:latin typeface="+mj-lt"/>
                <a:ea typeface="+mj-ea"/>
                <a:cs typeface="+mj-cs"/>
                <a:sym typeface="Helvetica Neue"/>
              </a:defRPr>
            </a:pPr>
            <a:r>
              <a:rPr lang="nl-NL" sz="3200" dirty="0">
                <a:latin typeface="Arial" panose="020B0604020202020204" pitchFamily="34" charset="0"/>
                <a:cs typeface="Arial" panose="020B0604020202020204" pitchFamily="34" charset="0"/>
              </a:rPr>
              <a:t>Het is niet het omgekeerde van kwetsbaarheid</a:t>
            </a:r>
          </a:p>
          <a:p>
            <a:pPr marL="571500" indent="-571500">
              <a:buFont typeface="Arial" panose="020B0604020202020204" pitchFamily="34" charset="0"/>
              <a:buChar char="•"/>
              <a:defRPr sz="4000" b="1">
                <a:latin typeface="+mj-lt"/>
                <a:ea typeface="+mj-ea"/>
                <a:cs typeface="+mj-cs"/>
                <a:sym typeface="Helvetica Neue"/>
              </a:defRPr>
            </a:pPr>
            <a:r>
              <a:rPr lang="nl-NL" sz="3200" dirty="0">
                <a:latin typeface="Arial" panose="020B0604020202020204" pitchFamily="34" charset="0"/>
                <a:cs typeface="Arial" panose="020B0604020202020204" pitchFamily="34" charset="0"/>
              </a:rPr>
              <a:t>Er ontbreekt een scherpe definitie</a:t>
            </a:r>
          </a:p>
        </p:txBody>
      </p:sp>
    </p:spTree>
    <p:extLst>
      <p:ext uri="{BB962C8B-B14F-4D97-AF65-F5344CB8AC3E}">
        <p14:creationId xmlns:p14="http://schemas.microsoft.com/office/powerpoint/2010/main" val="27183770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1464098"/>
          </a:xfrm>
        </p:spPr>
        <p:txBody>
          <a:bodyPr>
            <a:normAutofit/>
          </a:bodyPr>
          <a:lstStyle/>
          <a:p>
            <a:pPr algn="ctr"/>
            <a:r>
              <a:rPr lang="nl-NL" sz="4800" dirty="0"/>
              <a:t>Veerkracht bevorderen</a:t>
            </a:r>
          </a:p>
          <a:p>
            <a:pPr algn="ctr"/>
            <a:endParaRPr lang="nl-NL" sz="4800" dirty="0"/>
          </a:p>
          <a:p>
            <a:endParaRPr lang="nl-NL" dirty="0"/>
          </a:p>
        </p:txBody>
      </p:sp>
      <p:sp>
        <p:nvSpPr>
          <p:cNvPr id="10" name="Het is geen “easy fix”…"/>
          <p:cNvSpPr txBox="1"/>
          <p:nvPr/>
        </p:nvSpPr>
        <p:spPr>
          <a:xfrm>
            <a:off x="1868257" y="2285245"/>
            <a:ext cx="8078558" cy="22570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571500" indent="-571500" defTabSz="584200" hangingPunct="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Vermogen om in crisis emotie te reguleren</a:t>
            </a:r>
          </a:p>
          <a:p>
            <a:pPr marL="571500" indent="-571500" defTabSz="584200" hangingPunct="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Beschikken over </a:t>
            </a:r>
            <a:r>
              <a:rPr lang="nl-NL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positief</a:t>
            </a:r>
            <a:r>
              <a:rPr lang="nl-NL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 sociaal netwerk</a:t>
            </a:r>
          </a:p>
          <a:p>
            <a:pPr marL="571500" indent="-571500" defTabSz="584200" hangingPunct="0">
              <a:buFont typeface="Arial" panose="020B0604020202020204" pitchFamily="34" charset="0"/>
              <a:buChar char="•"/>
            </a:pP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Vermogen om te denken over betere toekomst</a:t>
            </a:r>
          </a:p>
          <a:p>
            <a:pPr marL="571500" indent="-571500" defTabSz="584200" hangingPunct="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Bewustzijn van innerlijke bronnen</a:t>
            </a:r>
          </a:p>
          <a:p>
            <a:pPr marL="571500" indent="-571500">
              <a:buFont typeface="Arial" panose="020B0604020202020204" pitchFamily="34" charset="0"/>
              <a:buChar char="•"/>
              <a:defRPr sz="4000" b="1">
                <a:latin typeface="+mj-lt"/>
                <a:ea typeface="+mj-ea"/>
                <a:cs typeface="+mj-cs"/>
                <a:sym typeface="Helvetica Neue"/>
              </a:defRPr>
            </a:pPr>
            <a:endParaRPr lang="nl-N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29668"/>
            <a:ext cx="11815072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8878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834389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Veerkracht bevorderen</a:t>
            </a:r>
          </a:p>
          <a:p>
            <a:pPr algn="ctr"/>
            <a:endParaRPr lang="nl-NL" sz="4800" dirty="0"/>
          </a:p>
          <a:p>
            <a:endParaRPr lang="nl-NL" dirty="0"/>
          </a:p>
        </p:txBody>
      </p:sp>
      <p:pic>
        <p:nvPicPr>
          <p:cNvPr id="7" name="images.jpeg" descr="images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4689" y="2346711"/>
            <a:ext cx="2770073" cy="2770072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07-DEVINUS-Zuid-Frankrijk-Spirituele-reisvakanties-8898.jpg" descr="07-DEVINUS-Zuid-Frankrijk-Spirituele-reisvakanties-889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461" y="2597780"/>
            <a:ext cx="3230968" cy="2423228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shutterstock_434118472-1024x576.jpg" descr="shutterstock_434118472-1024x57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2022" y="2597780"/>
            <a:ext cx="3957145" cy="2225894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Spirituele bronnen"/>
          <p:cNvSpPr txBox="1"/>
          <p:nvPr/>
        </p:nvSpPr>
        <p:spPr>
          <a:xfrm>
            <a:off x="609175" y="5163789"/>
            <a:ext cx="2778253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Spirituele bronnen</a:t>
            </a:r>
          </a:p>
        </p:txBody>
      </p:sp>
      <p:sp>
        <p:nvSpPr>
          <p:cNvPr id="12" name="Cognitieve vaardigheden"/>
          <p:cNvSpPr txBox="1"/>
          <p:nvPr/>
        </p:nvSpPr>
        <p:spPr>
          <a:xfrm>
            <a:off x="3994689" y="5163789"/>
            <a:ext cx="3721304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rPr dirty="0" err="1"/>
              <a:t>Cognitieve</a:t>
            </a:r>
            <a:r>
              <a:rPr dirty="0"/>
              <a:t> </a:t>
            </a:r>
            <a:r>
              <a:rPr dirty="0" err="1"/>
              <a:t>vaardigheden</a:t>
            </a:r>
            <a:endParaRPr dirty="0"/>
          </a:p>
        </p:txBody>
      </p:sp>
      <p:sp>
        <p:nvSpPr>
          <p:cNvPr id="13" name="Sociale vaardigheden"/>
          <p:cNvSpPr txBox="1"/>
          <p:nvPr/>
        </p:nvSpPr>
        <p:spPr>
          <a:xfrm>
            <a:off x="8418500" y="5163789"/>
            <a:ext cx="2024208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 algn="ctr"/>
            <a:r>
              <a:rPr dirty="0" err="1"/>
              <a:t>Sociale</a:t>
            </a:r>
            <a:r>
              <a:rPr dirty="0"/>
              <a:t> </a:t>
            </a:r>
            <a:r>
              <a:rPr dirty="0" err="1"/>
              <a:t>vaardigheden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336210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1464098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Veerkracht </a:t>
            </a:r>
            <a:r>
              <a:rPr lang="nl-NL" sz="4000" dirty="0">
                <a:solidFill>
                  <a:srgbClr val="C00000"/>
                </a:solidFill>
              </a:rPr>
              <a:t>bevorderen</a:t>
            </a:r>
            <a:r>
              <a:rPr lang="nl-NL" sz="4000" dirty="0"/>
              <a:t>:</a:t>
            </a:r>
          </a:p>
          <a:p>
            <a:pPr algn="ctr"/>
            <a:r>
              <a:rPr lang="nl-NL" sz="2400" dirty="0"/>
              <a:t>Ook voor leerkrachten en hulpverleners!</a:t>
            </a:r>
          </a:p>
          <a:p>
            <a:pPr algn="ctr"/>
            <a:endParaRPr lang="nl-NL" sz="4800" dirty="0"/>
          </a:p>
          <a:p>
            <a:endParaRPr lang="nl-NL" dirty="0"/>
          </a:p>
        </p:txBody>
      </p:sp>
      <p:sp>
        <p:nvSpPr>
          <p:cNvPr id="10" name="Tekstvak 9"/>
          <p:cNvSpPr txBox="1"/>
          <p:nvPr/>
        </p:nvSpPr>
        <p:spPr>
          <a:xfrm>
            <a:off x="757885" y="2138469"/>
            <a:ext cx="11618427" cy="40421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514350" marR="0" indent="-51435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nl-NL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Vermogen om</a:t>
            </a:r>
            <a:r>
              <a:rPr kumimoji="0" lang="nl-NL" sz="32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 in crisis emotie te reguleren: </a:t>
            </a:r>
            <a:r>
              <a:rPr lang="nl-NL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verdragen en geleidelijke verwerking stress</a:t>
            </a:r>
            <a:r>
              <a:rPr kumimoji="0" lang="nl-NL" sz="32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  </a:t>
            </a:r>
          </a:p>
          <a:p>
            <a:pPr marL="514350" marR="0" indent="-51435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nl-NL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Beschikken over </a:t>
            </a:r>
            <a:r>
              <a:rPr kumimoji="0" lang="nl-NL" sz="32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positief</a:t>
            </a:r>
            <a:r>
              <a:rPr kumimoji="0" lang="nl-NL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 sociaal netwerk: intervisie, MDO, nascholing</a:t>
            </a:r>
          </a:p>
          <a:p>
            <a:pPr marL="514350" marR="0" indent="-51435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nl-NL" sz="3200" dirty="0">
                <a:latin typeface="Arial" panose="020B0604020202020204" pitchFamily="34" charset="0"/>
                <a:cs typeface="Arial" panose="020B0604020202020204" pitchFamily="34" charset="0"/>
              </a:rPr>
              <a:t>Vermogen om te denken over betere toekomst: opleiden, innoveren</a:t>
            </a:r>
          </a:p>
          <a:p>
            <a:pPr marL="514350" marR="0" indent="-51435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nl-NL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Bewustzijn van innerlijke bronnen: ken ieders vaardigheden, ze worden onderschat!</a:t>
            </a:r>
          </a:p>
        </p:txBody>
      </p:sp>
    </p:spTree>
    <p:extLst>
      <p:ext uri="{BB962C8B-B14F-4D97-AF65-F5344CB8AC3E}">
        <p14:creationId xmlns:p14="http://schemas.microsoft.com/office/powerpoint/2010/main" val="13577984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2490" y="246824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 voor uw aandacht!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8D8DD-FE17-4701-8429-32EB350F9756}" type="slidenum">
              <a:rPr lang="nl-NL" smtClean="0"/>
              <a:t>34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67139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4" b="13930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17987"/>
            <a:ext cx="7413736" cy="5259746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097" y="1549755"/>
            <a:ext cx="5763904" cy="4089257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8986231" y="4421881"/>
            <a:ext cx="4551100" cy="333687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1D9CA582-4815-BB89-3F7A-B26912D61562}"/>
              </a:ext>
            </a:extLst>
          </p:cNvPr>
          <p:cNvSpPr txBox="1"/>
          <p:nvPr/>
        </p:nvSpPr>
        <p:spPr>
          <a:xfrm>
            <a:off x="1060975" y="2999921"/>
            <a:ext cx="63527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72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755996" y="-505884"/>
            <a:ext cx="2528381" cy="185381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0B60C6FD-6263-6A22-B1CA-1B86C8FC0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9155" y="63210"/>
            <a:ext cx="2405669" cy="155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5822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997739-942D-75F1-8963-32FDD4C3C7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4429DAE-F4DD-4AA5-1017-93AB8F2E5F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PO_NK_INTRO.mp4" descr="PPO_NK_INTRO.mp4">
            <a:hlinkClick r:id="" action="ppaction://media"/>
            <a:extLst>
              <a:ext uri="{FF2B5EF4-FFF2-40B4-BE49-F238E27FC236}">
                <a16:creationId xmlns:a16="http://schemas.microsoft.com/office/drawing/2014/main" id="{2FC650D8-219F-6D29-63D9-A6A14A85E8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80802" cy="685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07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Afbeelding 28" descr="Afbeelding met kleding, persoon, buitenshuis, Menselijk gezicht&#10;&#10;Automatisch gegenereerde beschrijving">
            <a:extLst>
              <a:ext uri="{FF2B5EF4-FFF2-40B4-BE49-F238E27FC236}">
                <a16:creationId xmlns:a16="http://schemas.microsoft.com/office/drawing/2014/main" id="{14263603-8462-6C9B-A0C2-82B7A2DE4B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23" t="23142" r="28061" b="47115"/>
          <a:stretch/>
        </p:blipFill>
        <p:spPr>
          <a:xfrm>
            <a:off x="9443285" y="2179500"/>
            <a:ext cx="2052243" cy="2039759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0F08A1B2-A9A9-C83E-C639-DC8D531519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490" b="6739"/>
          <a:stretch/>
        </p:blipFill>
        <p:spPr>
          <a:xfrm>
            <a:off x="696470" y="2187738"/>
            <a:ext cx="2052242" cy="204241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6DF9967B-5D9B-7138-16A9-247B77989C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2075" y="2197302"/>
            <a:ext cx="2052243" cy="2039881"/>
          </a:xfrm>
          <a:prstGeom prst="rect">
            <a:avLst/>
          </a:prstGeom>
        </p:spPr>
      </p:pic>
      <p:pic>
        <p:nvPicPr>
          <p:cNvPr id="3" name="Afbeelding 2" descr="Afbeelding met persoon, Menselijk gezicht, buitenshuis, hemel&#10;&#10;Automatisch gegenereerde beschrijving">
            <a:extLst>
              <a:ext uri="{FF2B5EF4-FFF2-40B4-BE49-F238E27FC236}">
                <a16:creationId xmlns:a16="http://schemas.microsoft.com/office/drawing/2014/main" id="{F653EAA5-9CD8-31C3-FC2A-9AD4D9FF089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7" r="19206"/>
          <a:stretch/>
        </p:blipFill>
        <p:spPr>
          <a:xfrm>
            <a:off x="6527680" y="2179500"/>
            <a:ext cx="2052243" cy="2080101"/>
          </a:xfrm>
          <a:prstGeom prst="rect">
            <a:avLst/>
          </a:prstGeom>
        </p:spPr>
      </p:pic>
      <p:pic>
        <p:nvPicPr>
          <p:cNvPr id="13" name="Afbeelding 12" descr="Afbeelding met ruimte, hemel, Universum, sterrenbeeld">
            <a:extLst>
              <a:ext uri="{FF2B5EF4-FFF2-40B4-BE49-F238E27FC236}">
                <a16:creationId xmlns:a16="http://schemas.microsoft.com/office/drawing/2014/main" id="{E7FE571C-0D06-6CEE-6930-B49ED969EE7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54" r="68118" b="79665"/>
          <a:stretch/>
        </p:blipFill>
        <p:spPr>
          <a:xfrm>
            <a:off x="530535" y="4585045"/>
            <a:ext cx="2384115" cy="57824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4" name="Afbeelding 23" descr="Afbeelding met ruimte, hemel, Universum, sterrenbeeld">
            <a:extLst>
              <a:ext uri="{FF2B5EF4-FFF2-40B4-BE49-F238E27FC236}">
                <a16:creationId xmlns:a16="http://schemas.microsoft.com/office/drawing/2014/main" id="{0F329866-26E9-8F56-B54C-51D72A38CBE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54" r="68118" b="79665"/>
          <a:stretch/>
        </p:blipFill>
        <p:spPr>
          <a:xfrm>
            <a:off x="9277350" y="4581065"/>
            <a:ext cx="2384115" cy="57824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5" name="Afbeelding 24" descr="Afbeelding met ruimte, hemel, Universum, sterrenbeeld">
            <a:extLst>
              <a:ext uri="{FF2B5EF4-FFF2-40B4-BE49-F238E27FC236}">
                <a16:creationId xmlns:a16="http://schemas.microsoft.com/office/drawing/2014/main" id="{51C0FD3E-A9A2-D8F3-D50B-E817281CC62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54" r="68118" b="79665"/>
          <a:stretch/>
        </p:blipFill>
        <p:spPr>
          <a:xfrm>
            <a:off x="3446140" y="4581065"/>
            <a:ext cx="2384115" cy="57824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6" name="Afbeelding 25" descr="Afbeelding met ruimte, hemel, Universum, sterrenbeeld">
            <a:extLst>
              <a:ext uri="{FF2B5EF4-FFF2-40B4-BE49-F238E27FC236}">
                <a16:creationId xmlns:a16="http://schemas.microsoft.com/office/drawing/2014/main" id="{D068B090-35C7-4584-0E8B-E3411B2DFA2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54" r="68118" b="79665"/>
          <a:stretch/>
        </p:blipFill>
        <p:spPr>
          <a:xfrm>
            <a:off x="6361745" y="4581065"/>
            <a:ext cx="2384115" cy="57824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17C7106B-1A77-4A4D-03FF-03DAAACA33DA}"/>
              </a:ext>
            </a:extLst>
          </p:cNvPr>
          <p:cNvSpPr txBox="1"/>
          <p:nvPr/>
        </p:nvSpPr>
        <p:spPr>
          <a:xfrm>
            <a:off x="6361744" y="5423512"/>
            <a:ext cx="2384116" cy="602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16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</a:rPr>
              <a:t>Ervaringsdeskundige jongere</a:t>
            </a:r>
            <a:endParaRPr lang="nl-NL" sz="16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F1E87273-369A-DEAE-9321-F837349649FD}"/>
              </a:ext>
            </a:extLst>
          </p:cNvPr>
          <p:cNvSpPr txBox="1"/>
          <p:nvPr/>
        </p:nvSpPr>
        <p:spPr>
          <a:xfrm>
            <a:off x="522858" y="5423513"/>
            <a:ext cx="2384115" cy="602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16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</a:rPr>
              <a:t>Kinderburgemeester, </a:t>
            </a:r>
            <a:r>
              <a:rPr lang="nl-NL" sz="1600" dirty="0">
                <a:solidFill>
                  <a:srgbClr val="013974"/>
                </a:solidFill>
                <a:latin typeface="Amasis MT Pro Black" panose="02040A04050005020304" pitchFamily="18" charset="0"/>
              </a:rPr>
              <a:t>Leerling BS de Durf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5039B6F1-FAFF-D573-04F3-7A84076B716F}"/>
              </a:ext>
            </a:extLst>
          </p:cNvPr>
          <p:cNvSpPr txBox="1"/>
          <p:nvPr/>
        </p:nvSpPr>
        <p:spPr>
          <a:xfrm>
            <a:off x="3446138" y="5432361"/>
            <a:ext cx="2384115" cy="602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16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</a:rPr>
              <a:t>VZ leerlingenraad leerli</a:t>
            </a:r>
            <a:r>
              <a:rPr lang="nl-NL" sz="1600" dirty="0">
                <a:solidFill>
                  <a:srgbClr val="013974"/>
                </a:solidFill>
                <a:latin typeface="Amasis MT Pro Black" panose="02040A04050005020304" pitchFamily="18" charset="0"/>
              </a:rPr>
              <a:t>ng BS Durf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CE163AF6-EE47-1700-B637-BF101B51B2FF}"/>
              </a:ext>
            </a:extLst>
          </p:cNvPr>
          <p:cNvSpPr txBox="1"/>
          <p:nvPr/>
        </p:nvSpPr>
        <p:spPr>
          <a:xfrm>
            <a:off x="9277350" y="5260588"/>
            <a:ext cx="238411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l-NL" sz="16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</a:rPr>
              <a:t>Student Bestuurskunde VU, Ervaringsdeskundige speciaal onderwijs cluster 2​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1697E661-5E55-FF81-0BE5-F555BEE27975}"/>
              </a:ext>
            </a:extLst>
          </p:cNvPr>
          <p:cNvSpPr txBox="1"/>
          <p:nvPr/>
        </p:nvSpPr>
        <p:spPr>
          <a:xfrm>
            <a:off x="275280" y="4692700"/>
            <a:ext cx="2889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err="1">
                <a:solidFill>
                  <a:schemeClr val="bg1"/>
                </a:solidFill>
                <a:latin typeface="Amasis MT Pro Black" panose="02040A04050005020304" pitchFamily="18" charset="0"/>
              </a:rPr>
              <a:t>Malaika</a:t>
            </a:r>
            <a:r>
              <a:rPr lang="nl-NL" dirty="0">
                <a:solidFill>
                  <a:schemeClr val="bg1"/>
                </a:solidFill>
                <a:latin typeface="Amasis MT Pro Black" panose="02040A04050005020304" pitchFamily="18" charset="0"/>
              </a:rPr>
              <a:t> </a:t>
            </a:r>
            <a:r>
              <a:rPr lang="nl-NL" dirty="0" err="1">
                <a:solidFill>
                  <a:schemeClr val="bg1"/>
                </a:solidFill>
                <a:latin typeface="Amasis MT Pro Black" panose="02040A04050005020304" pitchFamily="18" charset="0"/>
              </a:rPr>
              <a:t>Mughal</a:t>
            </a:r>
            <a:endParaRPr lang="nl-NL" dirty="0">
              <a:solidFill>
                <a:schemeClr val="bg1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29DFAD8A-963C-981F-4939-2669145628C7}"/>
              </a:ext>
            </a:extLst>
          </p:cNvPr>
          <p:cNvSpPr txBox="1"/>
          <p:nvPr/>
        </p:nvSpPr>
        <p:spPr>
          <a:xfrm>
            <a:off x="3193278" y="4689500"/>
            <a:ext cx="2889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  <a:latin typeface="Amasis MT Pro Black" panose="02040A04050005020304" pitchFamily="18" charset="0"/>
              </a:rPr>
              <a:t>Sam </a:t>
            </a:r>
            <a:r>
              <a:rPr lang="nl-NL" dirty="0" err="1">
                <a:solidFill>
                  <a:schemeClr val="bg1"/>
                </a:solidFill>
                <a:latin typeface="Amasis MT Pro Black" panose="02040A04050005020304" pitchFamily="18" charset="0"/>
              </a:rPr>
              <a:t>Hergaarden</a:t>
            </a:r>
            <a:endParaRPr lang="nl-NL" dirty="0">
              <a:solidFill>
                <a:schemeClr val="bg1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DD05BFAC-B7A3-2AC4-7D72-E78F7E8E0E57}"/>
              </a:ext>
            </a:extLst>
          </p:cNvPr>
          <p:cNvSpPr txBox="1"/>
          <p:nvPr/>
        </p:nvSpPr>
        <p:spPr>
          <a:xfrm>
            <a:off x="6108887" y="4689500"/>
            <a:ext cx="2889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  <a:latin typeface="Amasis MT Pro Black" panose="02040A04050005020304" pitchFamily="18" charset="0"/>
              </a:rPr>
              <a:t>Melchior Wammes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96DDEBA3-5677-320E-A11E-63FF35FD0D95}"/>
              </a:ext>
            </a:extLst>
          </p:cNvPr>
          <p:cNvSpPr txBox="1"/>
          <p:nvPr/>
        </p:nvSpPr>
        <p:spPr>
          <a:xfrm>
            <a:off x="9024490" y="4689500"/>
            <a:ext cx="2889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  <a:latin typeface="Amasis MT Pro Black" panose="02040A04050005020304" pitchFamily="18" charset="0"/>
              </a:rPr>
              <a:t>Luc Damen</a:t>
            </a:r>
          </a:p>
        </p:txBody>
      </p:sp>
      <p:pic>
        <p:nvPicPr>
          <p:cNvPr id="31" name="Afbeelding 30" descr="Afbeelding met ruimte, hemel, Universum, sterrenbeeld">
            <a:extLst>
              <a:ext uri="{FF2B5EF4-FFF2-40B4-BE49-F238E27FC236}">
                <a16:creationId xmlns:a16="http://schemas.microsoft.com/office/drawing/2014/main" id="{FD001904-A52D-4227-2D05-E9BE97A33E0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1783"/>
          <a:stretch/>
        </p:blipFill>
        <p:spPr>
          <a:xfrm>
            <a:off x="-23413" y="-11743"/>
            <a:ext cx="12192000" cy="1853815"/>
          </a:xfrm>
          <a:prstGeom prst="rect">
            <a:avLst/>
          </a:prstGeom>
        </p:spPr>
      </p:pic>
      <p:pic>
        <p:nvPicPr>
          <p:cNvPr id="32" name="Afbeelding 31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7A4B6DE0-E54F-5BC2-7666-20F2BA8AFC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0"/>
            <a:ext cx="2906974" cy="2062381"/>
          </a:xfrm>
          <a:prstGeom prst="rect">
            <a:avLst/>
          </a:prstGeom>
        </p:spPr>
      </p:pic>
      <p:pic>
        <p:nvPicPr>
          <p:cNvPr id="33" name="Afbeelding 32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797286DB-2595-10D0-F39A-4A9D49E0C4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4813">
            <a:off x="9405258" y="-168670"/>
            <a:ext cx="2673532" cy="1896763"/>
          </a:xfrm>
          <a:prstGeom prst="rect">
            <a:avLst/>
          </a:prstGeom>
        </p:spPr>
      </p:pic>
      <p:pic>
        <p:nvPicPr>
          <p:cNvPr id="34" name="Afbeelding 33" descr="Afbeelding met Kleurrijkheid, plein, pixel, ontwerp">
            <a:extLst>
              <a:ext uri="{FF2B5EF4-FFF2-40B4-BE49-F238E27FC236}">
                <a16:creationId xmlns:a16="http://schemas.microsoft.com/office/drawing/2014/main" id="{ECABEDCD-31F8-660E-4BB0-4AF0183B7AC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10930621" y="885544"/>
            <a:ext cx="1798049" cy="1318334"/>
          </a:xfrm>
          <a:prstGeom prst="rect">
            <a:avLst/>
          </a:prstGeom>
        </p:spPr>
      </p:pic>
      <p:pic>
        <p:nvPicPr>
          <p:cNvPr id="35" name="Afbeelding 34" descr="Afbeelding met Kleurrijkheid, plein, pixel, ontwerp">
            <a:extLst>
              <a:ext uri="{FF2B5EF4-FFF2-40B4-BE49-F238E27FC236}">
                <a16:creationId xmlns:a16="http://schemas.microsoft.com/office/drawing/2014/main" id="{A6A07D3B-7D21-F8E4-DEED-FB795567496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435727" y="-284922"/>
            <a:ext cx="1452032" cy="1064633"/>
          </a:xfrm>
          <a:prstGeom prst="rect">
            <a:avLst/>
          </a:prstGeom>
        </p:spPr>
      </p:pic>
      <p:sp>
        <p:nvSpPr>
          <p:cNvPr id="36" name="Tekstvak 35">
            <a:extLst>
              <a:ext uri="{FF2B5EF4-FFF2-40B4-BE49-F238E27FC236}">
                <a16:creationId xmlns:a16="http://schemas.microsoft.com/office/drawing/2014/main" id="{4CAE9796-5499-687E-F22C-1ADB7939200C}"/>
              </a:ext>
            </a:extLst>
          </p:cNvPr>
          <p:cNvSpPr txBox="1"/>
          <p:nvPr/>
        </p:nvSpPr>
        <p:spPr>
          <a:xfrm>
            <a:off x="1769137" y="499665"/>
            <a:ext cx="8606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bg1"/>
                </a:solidFill>
                <a:latin typeface="Arnhem" panose="02000803080000020004" pitchFamily="50" charset="0"/>
              </a:rPr>
              <a:t>Jongerenpanel</a:t>
            </a:r>
            <a:endParaRPr lang="en-GB" sz="48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0997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4" b="13930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17987"/>
            <a:ext cx="7413736" cy="5259746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097" y="1549755"/>
            <a:ext cx="5763904" cy="4089257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8986231" y="4421881"/>
            <a:ext cx="4551100" cy="333687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1D9CA582-4815-BB89-3F7A-B26912D61562}"/>
              </a:ext>
            </a:extLst>
          </p:cNvPr>
          <p:cNvSpPr txBox="1"/>
          <p:nvPr/>
        </p:nvSpPr>
        <p:spPr>
          <a:xfrm>
            <a:off x="1060975" y="2999921"/>
            <a:ext cx="63527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72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755996" y="-505884"/>
            <a:ext cx="2528381" cy="185381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BC3DAD53-E192-FD72-DAA8-CC2BEF7A5D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9155" y="63210"/>
            <a:ext cx="2405669" cy="155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4950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Afbeelding 17" descr="Afbeelding met schets, Lijnillustraties, diagram, tekening&#10;&#10;Automatisch gegenereerde beschrijving">
            <a:extLst>
              <a:ext uri="{FF2B5EF4-FFF2-40B4-BE49-F238E27FC236}">
                <a16:creationId xmlns:a16="http://schemas.microsoft.com/office/drawing/2014/main" id="{70E572DA-331C-2829-94AF-329228482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7" t="8791" r="2579" b="10342"/>
          <a:stretch/>
        </p:blipFill>
        <p:spPr>
          <a:xfrm>
            <a:off x="5187462" y="2881030"/>
            <a:ext cx="7004538" cy="2693293"/>
          </a:xfrm>
          <a:prstGeom prst="rect">
            <a:avLst/>
          </a:prstGeom>
        </p:spPr>
      </p:pic>
      <p:pic>
        <p:nvPicPr>
          <p:cNvPr id="31" name="Afbeelding 30" descr="Afbeelding met ruimte, hemel, Universum, sterrenbeeld">
            <a:extLst>
              <a:ext uri="{FF2B5EF4-FFF2-40B4-BE49-F238E27FC236}">
                <a16:creationId xmlns:a16="http://schemas.microsoft.com/office/drawing/2014/main" id="{FD001904-A52D-4227-2D05-E9BE97A33E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1783"/>
          <a:stretch/>
        </p:blipFill>
        <p:spPr>
          <a:xfrm>
            <a:off x="-23413" y="-11743"/>
            <a:ext cx="12192000" cy="1853815"/>
          </a:xfrm>
          <a:prstGeom prst="rect">
            <a:avLst/>
          </a:prstGeom>
        </p:spPr>
      </p:pic>
      <p:pic>
        <p:nvPicPr>
          <p:cNvPr id="32" name="Afbeelding 31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7A4B6DE0-E54F-5BC2-7666-20F2BA8AFC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0"/>
            <a:ext cx="2906974" cy="2062381"/>
          </a:xfrm>
          <a:prstGeom prst="rect">
            <a:avLst/>
          </a:prstGeom>
        </p:spPr>
      </p:pic>
      <p:pic>
        <p:nvPicPr>
          <p:cNvPr id="33" name="Afbeelding 32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797286DB-2595-10D0-F39A-4A9D49E0C4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4813">
            <a:off x="9405258" y="-168670"/>
            <a:ext cx="2673532" cy="1896763"/>
          </a:xfrm>
          <a:prstGeom prst="rect">
            <a:avLst/>
          </a:prstGeom>
        </p:spPr>
      </p:pic>
      <p:pic>
        <p:nvPicPr>
          <p:cNvPr id="34" name="Afbeelding 33" descr="Afbeelding met Kleurrijkheid, plein, pixel, ontwerp">
            <a:extLst>
              <a:ext uri="{FF2B5EF4-FFF2-40B4-BE49-F238E27FC236}">
                <a16:creationId xmlns:a16="http://schemas.microsoft.com/office/drawing/2014/main" id="{ECABEDCD-31F8-660E-4BB0-4AF0183B7AC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10930621" y="885544"/>
            <a:ext cx="1798049" cy="1318334"/>
          </a:xfrm>
          <a:prstGeom prst="rect">
            <a:avLst/>
          </a:prstGeom>
        </p:spPr>
      </p:pic>
      <p:pic>
        <p:nvPicPr>
          <p:cNvPr id="35" name="Afbeelding 34" descr="Afbeelding met Kleurrijkheid, plein, pixel, ontwerp">
            <a:extLst>
              <a:ext uri="{FF2B5EF4-FFF2-40B4-BE49-F238E27FC236}">
                <a16:creationId xmlns:a16="http://schemas.microsoft.com/office/drawing/2014/main" id="{A6A07D3B-7D21-F8E4-DEED-FB795567496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435727" y="-284922"/>
            <a:ext cx="1452032" cy="1064633"/>
          </a:xfrm>
          <a:prstGeom prst="rect">
            <a:avLst/>
          </a:prstGeom>
        </p:spPr>
      </p:pic>
      <p:sp>
        <p:nvSpPr>
          <p:cNvPr id="36" name="Tekstvak 35">
            <a:extLst>
              <a:ext uri="{FF2B5EF4-FFF2-40B4-BE49-F238E27FC236}">
                <a16:creationId xmlns:a16="http://schemas.microsoft.com/office/drawing/2014/main" id="{4CAE9796-5499-687E-F22C-1ADB7939200C}"/>
              </a:ext>
            </a:extLst>
          </p:cNvPr>
          <p:cNvSpPr txBox="1"/>
          <p:nvPr/>
        </p:nvSpPr>
        <p:spPr>
          <a:xfrm>
            <a:off x="1779665" y="139371"/>
            <a:ext cx="8606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bg1"/>
                </a:solidFill>
                <a:latin typeface="Arnhem" panose="02000803080000020004" pitchFamily="50" charset="0"/>
              </a:rPr>
              <a:t>Overzicht Plannen- en ideeënmarkt</a:t>
            </a:r>
            <a:endParaRPr lang="en-GB" sz="48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C5ED8405-C25B-B336-0DA5-C8D860E4D396}"/>
              </a:ext>
            </a:extLst>
          </p:cNvPr>
          <p:cNvSpPr txBox="1"/>
          <p:nvPr/>
        </p:nvSpPr>
        <p:spPr>
          <a:xfrm>
            <a:off x="7320121" y="2426877"/>
            <a:ext cx="2293677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</a:t>
            </a:r>
            <a:r>
              <a:rPr lang="nl-NL" sz="2400" kern="100" baseline="300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e</a:t>
            </a:r>
            <a:r>
              <a:rPr lang="nl-NL" sz="2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verdieping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D4F39789-465E-7CC8-D4DD-E557CCF22B13}"/>
              </a:ext>
            </a:extLst>
          </p:cNvPr>
          <p:cNvSpPr txBox="1"/>
          <p:nvPr/>
        </p:nvSpPr>
        <p:spPr>
          <a:xfrm>
            <a:off x="6801357" y="3757188"/>
            <a:ext cx="2812441" cy="3390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1600" kern="100" dirty="0" err="1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Rodi</a:t>
            </a:r>
            <a:r>
              <a:rPr lang="nl-NL" sz="16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Media zaal</a:t>
            </a:r>
            <a:endParaRPr lang="nl-NL" sz="16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089D8B42-FA45-8473-891D-D42655F0121C}"/>
              </a:ext>
            </a:extLst>
          </p:cNvPr>
          <p:cNvSpPr txBox="1"/>
          <p:nvPr/>
        </p:nvSpPr>
        <p:spPr>
          <a:xfrm>
            <a:off x="5954399" y="4408081"/>
            <a:ext cx="635485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D1974FA4-D914-6A4E-648A-C80E884665D7}"/>
              </a:ext>
            </a:extLst>
          </p:cNvPr>
          <p:cNvSpPr txBox="1"/>
          <p:nvPr/>
        </p:nvSpPr>
        <p:spPr>
          <a:xfrm>
            <a:off x="11034308" y="4733044"/>
            <a:ext cx="635485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g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4CB7F027-149A-9F77-1A91-E5635EE95385}"/>
              </a:ext>
            </a:extLst>
          </p:cNvPr>
          <p:cNvSpPr txBox="1"/>
          <p:nvPr/>
        </p:nvSpPr>
        <p:spPr>
          <a:xfrm>
            <a:off x="207765" y="3473672"/>
            <a:ext cx="5106751" cy="19736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a. De praktijkklas – Kleine zaal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b. Netwerkgroep Hoogbegaafdheid – Zaal C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c. Netwerkgroep 10-14 – Foyer (trap)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d. Cluster Alkmaar: BBP &amp; Groeiklas – Foyer (midden)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e. Cluster Alkmaar: </a:t>
            </a:r>
            <a:r>
              <a:rPr lang="nl-NL" sz="1400" kern="100" dirty="0" err="1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Silent</a:t>
            </a:r>
            <a:r>
              <a:rPr lang="nl-NL" sz="1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Disco – Foyer (hoek)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sz="1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5BF5CA5A-0096-65DD-9584-55334B66C8AA}"/>
              </a:ext>
            </a:extLst>
          </p:cNvPr>
          <p:cNvSpPr txBox="1"/>
          <p:nvPr/>
        </p:nvSpPr>
        <p:spPr>
          <a:xfrm>
            <a:off x="6950860" y="5042790"/>
            <a:ext cx="635485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b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2C818065-12CD-7930-B1C4-04F58773102B}"/>
              </a:ext>
            </a:extLst>
          </p:cNvPr>
          <p:cNvSpPr txBox="1"/>
          <p:nvPr/>
        </p:nvSpPr>
        <p:spPr>
          <a:xfrm>
            <a:off x="8238953" y="4964197"/>
            <a:ext cx="635485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ECAFC4B3-DEEA-69DC-C709-31598A897ADD}"/>
              </a:ext>
            </a:extLst>
          </p:cNvPr>
          <p:cNvSpPr txBox="1"/>
          <p:nvPr/>
        </p:nvSpPr>
        <p:spPr>
          <a:xfrm>
            <a:off x="8992584" y="4990573"/>
            <a:ext cx="635485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937BDA27-7343-7E5F-6EE7-4FF805565848}"/>
              </a:ext>
            </a:extLst>
          </p:cNvPr>
          <p:cNvSpPr txBox="1"/>
          <p:nvPr/>
        </p:nvSpPr>
        <p:spPr>
          <a:xfrm>
            <a:off x="9835731" y="4937821"/>
            <a:ext cx="635485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e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57AA1020-01DB-4025-64C1-692A44EFDA5D}"/>
              </a:ext>
            </a:extLst>
          </p:cNvPr>
          <p:cNvSpPr txBox="1"/>
          <p:nvPr/>
        </p:nvSpPr>
        <p:spPr>
          <a:xfrm>
            <a:off x="11060793" y="3247412"/>
            <a:ext cx="635485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f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519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1783"/>
          <a:stretch/>
        </p:blipFill>
        <p:spPr>
          <a:xfrm>
            <a:off x="-23413" y="-11743"/>
            <a:ext cx="12192000" cy="1853815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0"/>
            <a:ext cx="2906974" cy="2062381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4813">
            <a:off x="9405258" y="-168670"/>
            <a:ext cx="2673532" cy="1896763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10930621" y="885544"/>
            <a:ext cx="1798049" cy="1318334"/>
          </a:xfrm>
          <a:prstGeom prst="rect">
            <a:avLst/>
          </a:prstGeom>
        </p:spPr>
      </p:pic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435727" y="-284922"/>
            <a:ext cx="1452032" cy="106463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BBB7CA8-D741-AA60-5847-4E5269B67F4A}"/>
              </a:ext>
            </a:extLst>
          </p:cNvPr>
          <p:cNvSpPr txBox="1"/>
          <p:nvPr/>
        </p:nvSpPr>
        <p:spPr>
          <a:xfrm>
            <a:off x="1769137" y="499665"/>
            <a:ext cx="8606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48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8" name="Afbeelding 7" descr="Afbeelding met ruimte, hemel, Universum, sterrenbeeld">
            <a:extLst>
              <a:ext uri="{FF2B5EF4-FFF2-40B4-BE49-F238E27FC236}">
                <a16:creationId xmlns:a16="http://schemas.microsoft.com/office/drawing/2014/main" id="{E136C5D5-6F5D-C4EA-99A7-A1DBE3EBBF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9665"/>
          <a:stretch/>
        </p:blipFill>
        <p:spPr>
          <a:xfrm>
            <a:off x="2350666" y="4296812"/>
            <a:ext cx="7490668" cy="7200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D8EE41D-9916-939C-371D-89A2B92AB59F}"/>
              </a:ext>
            </a:extLst>
          </p:cNvPr>
          <p:cNvSpPr txBox="1"/>
          <p:nvPr/>
        </p:nvSpPr>
        <p:spPr>
          <a:xfrm>
            <a:off x="2350667" y="4292173"/>
            <a:ext cx="7490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dirty="0">
                <a:solidFill>
                  <a:schemeClr val="bg1"/>
                </a:solidFill>
                <a:latin typeface="Amasis MT Pro Black" panose="02040A04050005020304" pitchFamily="18" charset="0"/>
              </a:rPr>
              <a:t>Ferd van den Eerenbeemt</a:t>
            </a:r>
            <a:endParaRPr lang="en-GB" sz="4000" dirty="0">
              <a:solidFill>
                <a:schemeClr val="bg1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1C89E630-E951-75A4-DB01-94566485DA58}"/>
              </a:ext>
            </a:extLst>
          </p:cNvPr>
          <p:cNvSpPr/>
          <p:nvPr/>
        </p:nvSpPr>
        <p:spPr>
          <a:xfrm>
            <a:off x="3040388" y="3340179"/>
            <a:ext cx="6111225" cy="110799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600" b="1" cap="none" spc="0" dirty="0">
                <a:ln w="0"/>
                <a:solidFill>
                  <a:srgbClr val="003974"/>
                </a:solidFill>
                <a:effectLst/>
                <a:latin typeface="Amasis MT Pro Black" panose="02040A04050005020304" pitchFamily="18" charset="0"/>
              </a:rPr>
              <a:t>Dagvoorzitter</a:t>
            </a:r>
          </a:p>
        </p:txBody>
      </p:sp>
    </p:spTree>
    <p:extLst>
      <p:ext uri="{BB962C8B-B14F-4D97-AF65-F5344CB8AC3E}">
        <p14:creationId xmlns:p14="http://schemas.microsoft.com/office/powerpoint/2010/main" val="30545101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Afbeelding 17" descr="Afbeelding met schets, Lijnillustraties, diagram, tekening&#10;&#10;Automatisch gegenereerde beschrijving">
            <a:extLst>
              <a:ext uri="{FF2B5EF4-FFF2-40B4-BE49-F238E27FC236}">
                <a16:creationId xmlns:a16="http://schemas.microsoft.com/office/drawing/2014/main" id="{70E572DA-331C-2829-94AF-329228482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7" t="8791" r="2579" b="10342"/>
          <a:stretch/>
        </p:blipFill>
        <p:spPr>
          <a:xfrm>
            <a:off x="5187462" y="2881030"/>
            <a:ext cx="7004538" cy="2693293"/>
          </a:xfrm>
          <a:prstGeom prst="rect">
            <a:avLst/>
          </a:prstGeom>
        </p:spPr>
      </p:pic>
      <p:pic>
        <p:nvPicPr>
          <p:cNvPr id="31" name="Afbeelding 30" descr="Afbeelding met ruimte, hemel, Universum, sterrenbeeld">
            <a:extLst>
              <a:ext uri="{FF2B5EF4-FFF2-40B4-BE49-F238E27FC236}">
                <a16:creationId xmlns:a16="http://schemas.microsoft.com/office/drawing/2014/main" id="{FD001904-A52D-4227-2D05-E9BE97A33E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1783"/>
          <a:stretch/>
        </p:blipFill>
        <p:spPr>
          <a:xfrm>
            <a:off x="-23413" y="-11743"/>
            <a:ext cx="12192000" cy="1853815"/>
          </a:xfrm>
          <a:prstGeom prst="rect">
            <a:avLst/>
          </a:prstGeom>
        </p:spPr>
      </p:pic>
      <p:pic>
        <p:nvPicPr>
          <p:cNvPr id="32" name="Afbeelding 31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7A4B6DE0-E54F-5BC2-7666-20F2BA8AFC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0"/>
            <a:ext cx="2906974" cy="2062381"/>
          </a:xfrm>
          <a:prstGeom prst="rect">
            <a:avLst/>
          </a:prstGeom>
        </p:spPr>
      </p:pic>
      <p:pic>
        <p:nvPicPr>
          <p:cNvPr id="33" name="Afbeelding 32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797286DB-2595-10D0-F39A-4A9D49E0C4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4813">
            <a:off x="9405258" y="-168670"/>
            <a:ext cx="2673532" cy="1896763"/>
          </a:xfrm>
          <a:prstGeom prst="rect">
            <a:avLst/>
          </a:prstGeom>
        </p:spPr>
      </p:pic>
      <p:pic>
        <p:nvPicPr>
          <p:cNvPr id="34" name="Afbeelding 33" descr="Afbeelding met Kleurrijkheid, plein, pixel, ontwerp">
            <a:extLst>
              <a:ext uri="{FF2B5EF4-FFF2-40B4-BE49-F238E27FC236}">
                <a16:creationId xmlns:a16="http://schemas.microsoft.com/office/drawing/2014/main" id="{ECABEDCD-31F8-660E-4BB0-4AF0183B7AC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10930621" y="885544"/>
            <a:ext cx="1798049" cy="1318334"/>
          </a:xfrm>
          <a:prstGeom prst="rect">
            <a:avLst/>
          </a:prstGeom>
        </p:spPr>
      </p:pic>
      <p:pic>
        <p:nvPicPr>
          <p:cNvPr id="35" name="Afbeelding 34" descr="Afbeelding met Kleurrijkheid, plein, pixel, ontwerp">
            <a:extLst>
              <a:ext uri="{FF2B5EF4-FFF2-40B4-BE49-F238E27FC236}">
                <a16:creationId xmlns:a16="http://schemas.microsoft.com/office/drawing/2014/main" id="{A6A07D3B-7D21-F8E4-DEED-FB795567496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435727" y="-284922"/>
            <a:ext cx="1452032" cy="1064633"/>
          </a:xfrm>
          <a:prstGeom prst="rect">
            <a:avLst/>
          </a:prstGeom>
        </p:spPr>
      </p:pic>
      <p:sp>
        <p:nvSpPr>
          <p:cNvPr id="36" name="Tekstvak 35">
            <a:extLst>
              <a:ext uri="{FF2B5EF4-FFF2-40B4-BE49-F238E27FC236}">
                <a16:creationId xmlns:a16="http://schemas.microsoft.com/office/drawing/2014/main" id="{4CAE9796-5499-687E-F22C-1ADB7939200C}"/>
              </a:ext>
            </a:extLst>
          </p:cNvPr>
          <p:cNvSpPr txBox="1"/>
          <p:nvPr/>
        </p:nvSpPr>
        <p:spPr>
          <a:xfrm>
            <a:off x="1779665" y="139371"/>
            <a:ext cx="8606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bg1"/>
                </a:solidFill>
                <a:latin typeface="Arnhem" panose="02000803080000020004" pitchFamily="50" charset="0"/>
              </a:rPr>
              <a:t>Overzicht Plannen- en ideeënmarkt</a:t>
            </a:r>
            <a:endParaRPr lang="en-GB" sz="48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C5ED8405-C25B-B336-0DA5-C8D860E4D396}"/>
              </a:ext>
            </a:extLst>
          </p:cNvPr>
          <p:cNvSpPr txBox="1"/>
          <p:nvPr/>
        </p:nvSpPr>
        <p:spPr>
          <a:xfrm>
            <a:off x="7320121" y="2426877"/>
            <a:ext cx="2293677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</a:t>
            </a:r>
            <a:r>
              <a:rPr lang="nl-NL" sz="2400" kern="100" baseline="300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e</a:t>
            </a:r>
            <a:r>
              <a:rPr lang="nl-NL" sz="2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verdieping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D4F39789-465E-7CC8-D4DD-E557CCF22B13}"/>
              </a:ext>
            </a:extLst>
          </p:cNvPr>
          <p:cNvSpPr txBox="1"/>
          <p:nvPr/>
        </p:nvSpPr>
        <p:spPr>
          <a:xfrm>
            <a:off x="6801357" y="3757188"/>
            <a:ext cx="2812441" cy="3390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1600" kern="100" dirty="0" err="1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Rodi</a:t>
            </a:r>
            <a:r>
              <a:rPr lang="nl-NL" sz="16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Media zaal</a:t>
            </a:r>
            <a:endParaRPr lang="nl-NL" sz="16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089D8B42-FA45-8473-891D-D42655F0121C}"/>
              </a:ext>
            </a:extLst>
          </p:cNvPr>
          <p:cNvSpPr txBox="1"/>
          <p:nvPr/>
        </p:nvSpPr>
        <p:spPr>
          <a:xfrm>
            <a:off x="5954399" y="4408081"/>
            <a:ext cx="635485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D1974FA4-D914-6A4E-648A-C80E884665D7}"/>
              </a:ext>
            </a:extLst>
          </p:cNvPr>
          <p:cNvSpPr txBox="1"/>
          <p:nvPr/>
        </p:nvSpPr>
        <p:spPr>
          <a:xfrm>
            <a:off x="11034308" y="4733044"/>
            <a:ext cx="635485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g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4CB7F027-149A-9F77-1A91-E5635EE95385}"/>
              </a:ext>
            </a:extLst>
          </p:cNvPr>
          <p:cNvSpPr txBox="1"/>
          <p:nvPr/>
        </p:nvSpPr>
        <p:spPr>
          <a:xfrm>
            <a:off x="80711" y="2510667"/>
            <a:ext cx="5106751" cy="36392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f. Netwerkgroep Nieuwkomers – Zaal B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f. SOOS, sterke ondersteuning op school – Zaal B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sz="1400" kern="100" dirty="0">
              <a:solidFill>
                <a:srgbClr val="013974"/>
              </a:solidFill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g. Werkgebied Bergen: Veerkracht en inclusie – Zaa</a:t>
            </a:r>
            <a:r>
              <a:rPr lang="nl-NL" sz="1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 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g. Netwerkgroep Oudersteunpunt: Met een knoop in je             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sz="1400" kern="100" dirty="0">
              <a:solidFill>
                <a:srgbClr val="013974"/>
              </a:solidFill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	Ronde 1: </a:t>
            </a:r>
            <a:r>
              <a:rPr lang="nl-NL" sz="1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13.20 – 13:40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	Ronde 2: 13.50 – 14.10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g. GGZ NH-Noord: Mentale veerkracht bij kinderen: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sz="1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	1 keer: 14.20 – 14:40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5BF5CA5A-0096-65DD-9584-55334B66C8AA}"/>
              </a:ext>
            </a:extLst>
          </p:cNvPr>
          <p:cNvSpPr txBox="1"/>
          <p:nvPr/>
        </p:nvSpPr>
        <p:spPr>
          <a:xfrm>
            <a:off x="6950860" y="5042790"/>
            <a:ext cx="635485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b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2C818065-12CD-7930-B1C4-04F58773102B}"/>
              </a:ext>
            </a:extLst>
          </p:cNvPr>
          <p:cNvSpPr txBox="1"/>
          <p:nvPr/>
        </p:nvSpPr>
        <p:spPr>
          <a:xfrm>
            <a:off x="8238953" y="4964197"/>
            <a:ext cx="635485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ECAFC4B3-DEEA-69DC-C709-31598A897ADD}"/>
              </a:ext>
            </a:extLst>
          </p:cNvPr>
          <p:cNvSpPr txBox="1"/>
          <p:nvPr/>
        </p:nvSpPr>
        <p:spPr>
          <a:xfrm>
            <a:off x="8992584" y="4990573"/>
            <a:ext cx="635485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937BDA27-7343-7E5F-6EE7-4FF805565848}"/>
              </a:ext>
            </a:extLst>
          </p:cNvPr>
          <p:cNvSpPr txBox="1"/>
          <p:nvPr/>
        </p:nvSpPr>
        <p:spPr>
          <a:xfrm>
            <a:off x="9835731" y="4937821"/>
            <a:ext cx="635485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e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57AA1020-01DB-4025-64C1-692A44EFDA5D}"/>
              </a:ext>
            </a:extLst>
          </p:cNvPr>
          <p:cNvSpPr txBox="1"/>
          <p:nvPr/>
        </p:nvSpPr>
        <p:spPr>
          <a:xfrm>
            <a:off x="11060793" y="3247412"/>
            <a:ext cx="635485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f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8B2D3B2A-C22F-E78F-EBE3-5E0EA69A12D1}"/>
              </a:ext>
            </a:extLst>
          </p:cNvPr>
          <p:cNvSpPr txBox="1"/>
          <p:nvPr/>
        </p:nvSpPr>
        <p:spPr>
          <a:xfrm>
            <a:off x="290288" y="4073595"/>
            <a:ext cx="6584794" cy="308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maag naar het MDO – Zaal A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C280B524-1B60-2EE1-4A3C-36303C47EC19}"/>
              </a:ext>
            </a:extLst>
          </p:cNvPr>
          <p:cNvSpPr txBox="1"/>
          <p:nvPr/>
        </p:nvSpPr>
        <p:spPr>
          <a:xfrm>
            <a:off x="306993" y="5384699"/>
            <a:ext cx="6584794" cy="308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KOPP KOV in de schoolklas? – Zaal A</a:t>
            </a:r>
          </a:p>
        </p:txBody>
      </p:sp>
    </p:spTree>
    <p:extLst>
      <p:ext uri="{BB962C8B-B14F-4D97-AF65-F5344CB8AC3E}">
        <p14:creationId xmlns:p14="http://schemas.microsoft.com/office/powerpoint/2010/main" val="25839032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Afbeelding 30" descr="Afbeelding met ruimte, hemel, Universum, sterrenbeeld">
            <a:extLst>
              <a:ext uri="{FF2B5EF4-FFF2-40B4-BE49-F238E27FC236}">
                <a16:creationId xmlns:a16="http://schemas.microsoft.com/office/drawing/2014/main" id="{FD001904-A52D-4227-2D05-E9BE97A33E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1783"/>
          <a:stretch/>
        </p:blipFill>
        <p:spPr>
          <a:xfrm>
            <a:off x="-23413" y="-11743"/>
            <a:ext cx="12192000" cy="1853815"/>
          </a:xfrm>
          <a:prstGeom prst="rect">
            <a:avLst/>
          </a:prstGeom>
        </p:spPr>
      </p:pic>
      <p:pic>
        <p:nvPicPr>
          <p:cNvPr id="32" name="Afbeelding 31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7A4B6DE0-E54F-5BC2-7666-20F2BA8AF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0"/>
            <a:ext cx="2906974" cy="2062381"/>
          </a:xfrm>
          <a:prstGeom prst="rect">
            <a:avLst/>
          </a:prstGeom>
        </p:spPr>
      </p:pic>
      <p:pic>
        <p:nvPicPr>
          <p:cNvPr id="33" name="Afbeelding 32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797286DB-2595-10D0-F39A-4A9D49E0C4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4813">
            <a:off x="9405258" y="-168670"/>
            <a:ext cx="2673532" cy="1896763"/>
          </a:xfrm>
          <a:prstGeom prst="rect">
            <a:avLst/>
          </a:prstGeom>
        </p:spPr>
      </p:pic>
      <p:pic>
        <p:nvPicPr>
          <p:cNvPr id="34" name="Afbeelding 33" descr="Afbeelding met Kleurrijkheid, plein, pixel, ontwerp">
            <a:extLst>
              <a:ext uri="{FF2B5EF4-FFF2-40B4-BE49-F238E27FC236}">
                <a16:creationId xmlns:a16="http://schemas.microsoft.com/office/drawing/2014/main" id="{ECABEDCD-31F8-660E-4BB0-4AF0183B7AC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10930621" y="885544"/>
            <a:ext cx="1798049" cy="1318334"/>
          </a:xfrm>
          <a:prstGeom prst="rect">
            <a:avLst/>
          </a:prstGeom>
        </p:spPr>
      </p:pic>
      <p:pic>
        <p:nvPicPr>
          <p:cNvPr id="35" name="Afbeelding 34" descr="Afbeelding met Kleurrijkheid, plein, pixel, ontwerp">
            <a:extLst>
              <a:ext uri="{FF2B5EF4-FFF2-40B4-BE49-F238E27FC236}">
                <a16:creationId xmlns:a16="http://schemas.microsoft.com/office/drawing/2014/main" id="{A6A07D3B-7D21-F8E4-DEED-FB795567496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435727" y="-284922"/>
            <a:ext cx="1452032" cy="1064633"/>
          </a:xfrm>
          <a:prstGeom prst="rect">
            <a:avLst/>
          </a:prstGeom>
        </p:spPr>
      </p:pic>
      <p:sp>
        <p:nvSpPr>
          <p:cNvPr id="36" name="Tekstvak 35">
            <a:extLst>
              <a:ext uri="{FF2B5EF4-FFF2-40B4-BE49-F238E27FC236}">
                <a16:creationId xmlns:a16="http://schemas.microsoft.com/office/drawing/2014/main" id="{4CAE9796-5499-687E-F22C-1ADB7939200C}"/>
              </a:ext>
            </a:extLst>
          </p:cNvPr>
          <p:cNvSpPr txBox="1"/>
          <p:nvPr/>
        </p:nvSpPr>
        <p:spPr>
          <a:xfrm>
            <a:off x="1779665" y="139371"/>
            <a:ext cx="8606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bg1"/>
                </a:solidFill>
                <a:latin typeface="Arnhem" panose="02000803080000020004" pitchFamily="50" charset="0"/>
              </a:rPr>
              <a:t>Overzicht Plannen- en ideeënmarkt</a:t>
            </a:r>
            <a:endParaRPr lang="en-GB" sz="48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10" name="Afbeelding 9" descr="Afbeelding met schets, tekening, Lijnillustraties, diagram">
            <a:extLst>
              <a:ext uri="{FF2B5EF4-FFF2-40B4-BE49-F238E27FC236}">
                <a16:creationId xmlns:a16="http://schemas.microsoft.com/office/drawing/2014/main" id="{85B17D54-4826-490E-081D-E62D916CF29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9" t="22767" r="13434" b="21862"/>
          <a:stretch/>
        </p:blipFill>
        <p:spPr>
          <a:xfrm>
            <a:off x="5104275" y="3332318"/>
            <a:ext cx="6725370" cy="2303848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C5ED8405-C25B-B336-0DA5-C8D860E4D396}"/>
              </a:ext>
            </a:extLst>
          </p:cNvPr>
          <p:cNvSpPr txBox="1"/>
          <p:nvPr/>
        </p:nvSpPr>
        <p:spPr>
          <a:xfrm>
            <a:off x="7320121" y="2426877"/>
            <a:ext cx="2293677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Begane grond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D4F39789-465E-7CC8-D4DD-E557CCF22B13}"/>
              </a:ext>
            </a:extLst>
          </p:cNvPr>
          <p:cNvSpPr txBox="1"/>
          <p:nvPr/>
        </p:nvSpPr>
        <p:spPr>
          <a:xfrm>
            <a:off x="6801357" y="3757188"/>
            <a:ext cx="2812441" cy="3390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1600" kern="100" dirty="0" err="1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Rodi</a:t>
            </a:r>
            <a:r>
              <a:rPr lang="nl-NL" sz="16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Media zaal</a:t>
            </a:r>
            <a:endParaRPr lang="nl-NL" sz="16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089D8B42-FA45-8473-891D-D42655F0121C}"/>
              </a:ext>
            </a:extLst>
          </p:cNvPr>
          <p:cNvSpPr txBox="1"/>
          <p:nvPr/>
        </p:nvSpPr>
        <p:spPr>
          <a:xfrm>
            <a:off x="6684636" y="4868610"/>
            <a:ext cx="635485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D1974FA4-D914-6A4E-648A-C80E884665D7}"/>
              </a:ext>
            </a:extLst>
          </p:cNvPr>
          <p:cNvSpPr txBox="1"/>
          <p:nvPr/>
        </p:nvSpPr>
        <p:spPr>
          <a:xfrm>
            <a:off x="11158992" y="4744742"/>
            <a:ext cx="635485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i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4CB7F027-149A-9F77-1A91-E5635EE95385}"/>
              </a:ext>
            </a:extLst>
          </p:cNvPr>
          <p:cNvSpPr txBox="1"/>
          <p:nvPr/>
        </p:nvSpPr>
        <p:spPr>
          <a:xfrm>
            <a:off x="290288" y="3975972"/>
            <a:ext cx="5538233" cy="705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6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h. Werkgebieden Heerhugowaard - Restaurant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6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i</a:t>
            </a:r>
            <a:r>
              <a:rPr lang="nl-NL" sz="16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 Wegwijs in gedrag – Atelier </a:t>
            </a:r>
            <a:endParaRPr lang="nl-NL" sz="16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6868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997739-942D-75F1-8963-32FDD4C3C7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4429DAE-F4DD-4AA5-1017-93AB8F2E5F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PO_NK_INTRO.mp4" descr="PPO_NK_INTRO.mp4">
            <a:hlinkClick r:id="" action="ppaction://media"/>
            <a:extLst>
              <a:ext uri="{FF2B5EF4-FFF2-40B4-BE49-F238E27FC236}">
                <a16:creationId xmlns:a16="http://schemas.microsoft.com/office/drawing/2014/main" id="{2FC650D8-219F-6D29-63D9-A6A14A85E8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80802" cy="685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447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997739-942D-75F1-8963-32FDD4C3C7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4429DAE-F4DD-4AA5-1017-93AB8F2E5F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2E7A7C5A-2BEF-5F3C-82DD-53B09FF5F59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63323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4" b="13930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17987"/>
            <a:ext cx="7413736" cy="5259746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097" y="1549755"/>
            <a:ext cx="5763904" cy="4089257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8986231" y="4421881"/>
            <a:ext cx="4551100" cy="333687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1D9CA582-4815-BB89-3F7A-B26912D61562}"/>
              </a:ext>
            </a:extLst>
          </p:cNvPr>
          <p:cNvSpPr txBox="1"/>
          <p:nvPr/>
        </p:nvSpPr>
        <p:spPr>
          <a:xfrm>
            <a:off x="1060975" y="2999921"/>
            <a:ext cx="63527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b="1" dirty="0">
                <a:solidFill>
                  <a:schemeClr val="bg1"/>
                </a:solidFill>
                <a:latin typeface="Arnhem" panose="02000803080000020004" pitchFamily="50" charset="0"/>
              </a:rPr>
              <a:t>Het Afscheid</a:t>
            </a:r>
            <a:endParaRPr lang="en-GB" sz="72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755996" y="-505884"/>
            <a:ext cx="2528381" cy="1853815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E23D8488-29D0-90CC-8CB0-8442E48E56AF}"/>
              </a:ext>
            </a:extLst>
          </p:cNvPr>
          <p:cNvSpPr txBox="1"/>
          <p:nvPr/>
        </p:nvSpPr>
        <p:spPr>
          <a:xfrm>
            <a:off x="1060975" y="5826829"/>
            <a:ext cx="4278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2800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0329AA2-0C6E-1B02-C656-796F2A2B56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9155" y="63210"/>
            <a:ext cx="2405669" cy="155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317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997739-942D-75F1-8963-32FDD4C3C7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4429DAE-F4DD-4AA5-1017-93AB8F2E5F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PO_NK_INTRO.mp4" descr="PPO_NK_INTRO.mp4">
            <a:hlinkClick r:id="" action="ppaction://media"/>
            <a:extLst>
              <a:ext uri="{FF2B5EF4-FFF2-40B4-BE49-F238E27FC236}">
                <a16:creationId xmlns:a16="http://schemas.microsoft.com/office/drawing/2014/main" id="{2FC650D8-219F-6D29-63D9-A6A14A85E8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80802" cy="685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147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4" b="13930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17987"/>
            <a:ext cx="7413736" cy="5259746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097" y="1549755"/>
            <a:ext cx="5763904" cy="4089257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8986231" y="4421881"/>
            <a:ext cx="4551100" cy="333687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1D9CA582-4815-BB89-3F7A-B26912D61562}"/>
              </a:ext>
            </a:extLst>
          </p:cNvPr>
          <p:cNvSpPr txBox="1"/>
          <p:nvPr/>
        </p:nvSpPr>
        <p:spPr>
          <a:xfrm>
            <a:off x="1060975" y="2999921"/>
            <a:ext cx="63527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72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755996" y="-505884"/>
            <a:ext cx="2528381" cy="185381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D21EC60D-F419-81AC-3BE0-3C7444AEC8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9155" y="63210"/>
            <a:ext cx="2405669" cy="155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8753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4" b="13930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17987"/>
            <a:ext cx="7413736" cy="5259746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097" y="1549755"/>
            <a:ext cx="5763904" cy="4089257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8986231" y="4421881"/>
            <a:ext cx="4551100" cy="333687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1D9CA582-4815-BB89-3F7A-B26912D61562}"/>
              </a:ext>
            </a:extLst>
          </p:cNvPr>
          <p:cNvSpPr txBox="1"/>
          <p:nvPr/>
        </p:nvSpPr>
        <p:spPr>
          <a:xfrm>
            <a:off x="1060975" y="2999921"/>
            <a:ext cx="63527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6000" b="1" dirty="0">
                <a:solidFill>
                  <a:schemeClr val="bg1"/>
                </a:solidFill>
                <a:latin typeface="Arnhem" panose="02000803080000020004" pitchFamily="50" charset="0"/>
              </a:rPr>
              <a:t>Terugblik Plannen- en ideeënmarkt</a:t>
            </a:r>
            <a:endParaRPr lang="en-GB" sz="60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755996" y="-505884"/>
            <a:ext cx="2528381" cy="1853815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7A4627CC-30FC-5E03-0439-D934209B93A8}"/>
              </a:ext>
            </a:extLst>
          </p:cNvPr>
          <p:cNvSpPr txBox="1"/>
          <p:nvPr/>
        </p:nvSpPr>
        <p:spPr>
          <a:xfrm>
            <a:off x="1060975" y="5826829"/>
            <a:ext cx="4278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2800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DEA9A7F-7E47-6F75-EF5A-A106046E96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9155" y="63210"/>
            <a:ext cx="2405669" cy="155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106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997739-942D-75F1-8963-32FDD4C3C7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4429DAE-F4DD-4AA5-1017-93AB8F2E5F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PO_NK_INTRO.mp4" descr="PPO_NK_INTRO.mp4">
            <a:hlinkClick r:id="" action="ppaction://media"/>
            <a:extLst>
              <a:ext uri="{FF2B5EF4-FFF2-40B4-BE49-F238E27FC236}">
                <a16:creationId xmlns:a16="http://schemas.microsoft.com/office/drawing/2014/main" id="{2FC650D8-219F-6D29-63D9-A6A14A85E8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80802" cy="685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80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1783"/>
          <a:stretch/>
        </p:blipFill>
        <p:spPr>
          <a:xfrm>
            <a:off x="-23413" y="-11743"/>
            <a:ext cx="12192000" cy="1853815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0"/>
            <a:ext cx="2906974" cy="2062381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4813">
            <a:off x="9405258" y="-168670"/>
            <a:ext cx="2673532" cy="1896763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10930621" y="885544"/>
            <a:ext cx="1798049" cy="1318334"/>
          </a:xfrm>
          <a:prstGeom prst="rect">
            <a:avLst/>
          </a:prstGeom>
        </p:spPr>
      </p:pic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435727" y="-284922"/>
            <a:ext cx="1452032" cy="106463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BBB7CA8-D741-AA60-5847-4E5269B67F4A}"/>
              </a:ext>
            </a:extLst>
          </p:cNvPr>
          <p:cNvSpPr txBox="1"/>
          <p:nvPr/>
        </p:nvSpPr>
        <p:spPr>
          <a:xfrm>
            <a:off x="1769137" y="499665"/>
            <a:ext cx="8606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48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8" name="Afbeelding 7" descr="Afbeelding met ruimte, hemel, Universum, sterrenbeeld">
            <a:extLst>
              <a:ext uri="{FF2B5EF4-FFF2-40B4-BE49-F238E27FC236}">
                <a16:creationId xmlns:a16="http://schemas.microsoft.com/office/drawing/2014/main" id="{E136C5D5-6F5D-C4EA-99A7-A1DBE3EBBF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9665"/>
          <a:stretch/>
        </p:blipFill>
        <p:spPr>
          <a:xfrm>
            <a:off x="2350666" y="4296812"/>
            <a:ext cx="7490668" cy="7200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D8EE41D-9916-939C-371D-89A2B92AB59F}"/>
              </a:ext>
            </a:extLst>
          </p:cNvPr>
          <p:cNvSpPr txBox="1"/>
          <p:nvPr/>
        </p:nvSpPr>
        <p:spPr>
          <a:xfrm>
            <a:off x="2350667" y="4292173"/>
            <a:ext cx="7490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dirty="0">
                <a:solidFill>
                  <a:schemeClr val="bg1"/>
                </a:solidFill>
                <a:latin typeface="Amasis MT Pro Black" panose="02040A04050005020304" pitchFamily="18" charset="0"/>
              </a:rPr>
              <a:t>Abdelkader Benali</a:t>
            </a:r>
            <a:endParaRPr lang="en-GB" sz="4000" dirty="0">
              <a:solidFill>
                <a:schemeClr val="bg1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1C89E630-E951-75A4-DB01-94566485DA58}"/>
              </a:ext>
            </a:extLst>
          </p:cNvPr>
          <p:cNvSpPr/>
          <p:nvPr/>
        </p:nvSpPr>
        <p:spPr>
          <a:xfrm>
            <a:off x="4149796" y="3340179"/>
            <a:ext cx="3892412" cy="110799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600" b="1" cap="none" spc="0" dirty="0" err="1">
                <a:ln w="0"/>
                <a:solidFill>
                  <a:srgbClr val="003974"/>
                </a:solidFill>
                <a:effectLst/>
                <a:latin typeface="Amasis MT Pro Black" panose="02040A04050005020304" pitchFamily="18" charset="0"/>
              </a:rPr>
              <a:t>Wrap</a:t>
            </a:r>
            <a:r>
              <a:rPr lang="nl-NL" sz="6600" b="1" cap="none" spc="0" dirty="0">
                <a:ln w="0"/>
                <a:solidFill>
                  <a:srgbClr val="003974"/>
                </a:solidFill>
                <a:effectLst/>
                <a:latin typeface="Amasis MT Pro Black" panose="02040A04050005020304" pitchFamily="18" charset="0"/>
              </a:rPr>
              <a:t>-up</a:t>
            </a:r>
          </a:p>
        </p:txBody>
      </p:sp>
    </p:spTree>
    <p:extLst>
      <p:ext uri="{BB962C8B-B14F-4D97-AF65-F5344CB8AC3E}">
        <p14:creationId xmlns:p14="http://schemas.microsoft.com/office/powerpoint/2010/main" val="1249347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4" b="13930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17987"/>
            <a:ext cx="7413736" cy="5259746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097" y="1549755"/>
            <a:ext cx="5763904" cy="4089257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8986231" y="4421881"/>
            <a:ext cx="4551100" cy="333687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1D9CA582-4815-BB89-3F7A-B26912D61562}"/>
              </a:ext>
            </a:extLst>
          </p:cNvPr>
          <p:cNvSpPr txBox="1"/>
          <p:nvPr/>
        </p:nvSpPr>
        <p:spPr>
          <a:xfrm>
            <a:off x="1060975" y="2999921"/>
            <a:ext cx="63527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72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755996" y="-505884"/>
            <a:ext cx="2528381" cy="185381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AF3CCDFD-DAA0-133D-69D0-70694B08B0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9155" y="63210"/>
            <a:ext cx="2405669" cy="155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34575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4" b="13930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17987"/>
            <a:ext cx="7413736" cy="5259746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097" y="1549755"/>
            <a:ext cx="5763904" cy="4089257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8986231" y="4421881"/>
            <a:ext cx="4551100" cy="333687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1D9CA582-4815-BB89-3F7A-B26912D61562}"/>
              </a:ext>
            </a:extLst>
          </p:cNvPr>
          <p:cNvSpPr txBox="1"/>
          <p:nvPr/>
        </p:nvSpPr>
        <p:spPr>
          <a:xfrm>
            <a:off x="1060975" y="2999921"/>
            <a:ext cx="63527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72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755996" y="-505884"/>
            <a:ext cx="2528381" cy="185381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AEC179D7-2C33-AAB4-B2FD-DEB4CB281F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9155" y="63210"/>
            <a:ext cx="2405669" cy="155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720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1783"/>
          <a:stretch/>
        </p:blipFill>
        <p:spPr>
          <a:xfrm>
            <a:off x="-23413" y="-11743"/>
            <a:ext cx="12192000" cy="1853815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0"/>
            <a:ext cx="2906974" cy="2062381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4813">
            <a:off x="9405258" y="-168670"/>
            <a:ext cx="2673532" cy="1896763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10930621" y="885544"/>
            <a:ext cx="1798049" cy="1318334"/>
          </a:xfrm>
          <a:prstGeom prst="rect">
            <a:avLst/>
          </a:prstGeom>
        </p:spPr>
      </p:pic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435727" y="-284922"/>
            <a:ext cx="1452032" cy="106463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BBB7CA8-D741-AA60-5847-4E5269B67F4A}"/>
              </a:ext>
            </a:extLst>
          </p:cNvPr>
          <p:cNvSpPr txBox="1"/>
          <p:nvPr/>
        </p:nvSpPr>
        <p:spPr>
          <a:xfrm>
            <a:off x="1769137" y="499665"/>
            <a:ext cx="8606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48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8" name="Afbeelding 7" descr="Afbeelding met ruimte, hemel, Universum, sterrenbeeld">
            <a:extLst>
              <a:ext uri="{FF2B5EF4-FFF2-40B4-BE49-F238E27FC236}">
                <a16:creationId xmlns:a16="http://schemas.microsoft.com/office/drawing/2014/main" id="{E136C5D5-6F5D-C4EA-99A7-A1DBE3EBBF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9665"/>
          <a:stretch/>
        </p:blipFill>
        <p:spPr>
          <a:xfrm>
            <a:off x="2350666" y="4296812"/>
            <a:ext cx="7490668" cy="7200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D8EE41D-9916-939C-371D-89A2B92AB59F}"/>
              </a:ext>
            </a:extLst>
          </p:cNvPr>
          <p:cNvSpPr txBox="1"/>
          <p:nvPr/>
        </p:nvSpPr>
        <p:spPr>
          <a:xfrm>
            <a:off x="2350667" y="4292173"/>
            <a:ext cx="7490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dirty="0">
                <a:solidFill>
                  <a:schemeClr val="bg1"/>
                </a:solidFill>
                <a:latin typeface="Amasis MT Pro Black" panose="02040A04050005020304" pitchFamily="18" charset="0"/>
              </a:rPr>
              <a:t>Antoine Tromp</a:t>
            </a:r>
            <a:endParaRPr lang="en-GB" sz="4000" dirty="0">
              <a:solidFill>
                <a:schemeClr val="bg1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1C89E630-E951-75A4-DB01-94566485DA58}"/>
              </a:ext>
            </a:extLst>
          </p:cNvPr>
          <p:cNvSpPr/>
          <p:nvPr/>
        </p:nvSpPr>
        <p:spPr>
          <a:xfrm>
            <a:off x="1779890" y="3340179"/>
            <a:ext cx="8632235" cy="110799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600" b="1" cap="none" spc="0" dirty="0">
                <a:ln w="0"/>
                <a:solidFill>
                  <a:srgbClr val="003974"/>
                </a:solidFill>
                <a:effectLst/>
                <a:latin typeface="Amasis MT Pro Black" panose="02040A04050005020304" pitchFamily="18" charset="0"/>
              </a:rPr>
              <a:t>Wethouder De </a:t>
            </a:r>
            <a:r>
              <a:rPr lang="nl-NL" sz="6600" b="1" cap="none" spc="0" dirty="0" err="1">
                <a:ln w="0"/>
                <a:solidFill>
                  <a:srgbClr val="003974"/>
                </a:solidFill>
                <a:effectLst/>
                <a:latin typeface="Amasis MT Pro Black" panose="02040A04050005020304" pitchFamily="18" charset="0"/>
              </a:rPr>
              <a:t>Buch</a:t>
            </a:r>
            <a:endParaRPr lang="nl-NL" sz="6600" b="1" cap="none" spc="0" dirty="0">
              <a:ln w="0"/>
              <a:solidFill>
                <a:srgbClr val="003974"/>
              </a:solidFill>
              <a:effectLst/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9338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1783"/>
          <a:stretch/>
        </p:blipFill>
        <p:spPr>
          <a:xfrm>
            <a:off x="-23413" y="-11743"/>
            <a:ext cx="12192000" cy="1853815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0"/>
            <a:ext cx="2906974" cy="2062381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4813">
            <a:off x="9405258" y="-168670"/>
            <a:ext cx="2673532" cy="1896763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10930621" y="885544"/>
            <a:ext cx="1798049" cy="1318334"/>
          </a:xfrm>
          <a:prstGeom prst="rect">
            <a:avLst/>
          </a:prstGeom>
        </p:spPr>
      </p:pic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435727" y="-284922"/>
            <a:ext cx="1452032" cy="106463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BBB7CA8-D741-AA60-5847-4E5269B67F4A}"/>
              </a:ext>
            </a:extLst>
          </p:cNvPr>
          <p:cNvSpPr txBox="1"/>
          <p:nvPr/>
        </p:nvSpPr>
        <p:spPr>
          <a:xfrm>
            <a:off x="1769137" y="499665"/>
            <a:ext cx="8606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48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8" name="Afbeelding 7" descr="Afbeelding met ruimte, hemel, Universum, sterrenbeeld">
            <a:extLst>
              <a:ext uri="{FF2B5EF4-FFF2-40B4-BE49-F238E27FC236}">
                <a16:creationId xmlns:a16="http://schemas.microsoft.com/office/drawing/2014/main" id="{E136C5D5-6F5D-C4EA-99A7-A1DBE3EBBF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9665"/>
          <a:stretch/>
        </p:blipFill>
        <p:spPr>
          <a:xfrm>
            <a:off x="2350666" y="4296812"/>
            <a:ext cx="7490668" cy="7200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D8EE41D-9916-939C-371D-89A2B92AB59F}"/>
              </a:ext>
            </a:extLst>
          </p:cNvPr>
          <p:cNvSpPr txBox="1"/>
          <p:nvPr/>
        </p:nvSpPr>
        <p:spPr>
          <a:xfrm>
            <a:off x="2350667" y="4292173"/>
            <a:ext cx="7490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dirty="0">
                <a:solidFill>
                  <a:schemeClr val="bg1"/>
                </a:solidFill>
                <a:latin typeface="Amasis MT Pro Black" panose="02040A04050005020304" pitchFamily="18" charset="0"/>
              </a:rPr>
              <a:t>Mariëlle Moll</a:t>
            </a:r>
            <a:endParaRPr lang="en-GB" sz="4000" dirty="0">
              <a:solidFill>
                <a:schemeClr val="bg1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1C89E630-E951-75A4-DB01-94566485DA58}"/>
              </a:ext>
            </a:extLst>
          </p:cNvPr>
          <p:cNvSpPr/>
          <p:nvPr/>
        </p:nvSpPr>
        <p:spPr>
          <a:xfrm>
            <a:off x="375031" y="3483058"/>
            <a:ext cx="11441978" cy="76944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400" b="1" cap="none" spc="0" dirty="0">
                <a:ln w="0"/>
                <a:solidFill>
                  <a:srgbClr val="003974"/>
                </a:solidFill>
                <a:effectLst/>
                <a:latin typeface="Amasis MT Pro Black" panose="02040A04050005020304" pitchFamily="18" charset="0"/>
              </a:rPr>
              <a:t>Bestuurder </a:t>
            </a:r>
            <a:r>
              <a:rPr lang="nl-NL" sz="4400" b="1" cap="none" spc="0" dirty="0" err="1">
                <a:ln w="0"/>
                <a:solidFill>
                  <a:srgbClr val="003974"/>
                </a:solidFill>
                <a:effectLst/>
                <a:latin typeface="Amasis MT Pro Black" panose="02040A04050005020304" pitchFamily="18" charset="0"/>
              </a:rPr>
              <a:t>Heliomare</a:t>
            </a:r>
            <a:r>
              <a:rPr lang="nl-NL" sz="4400" b="1" cap="none" spc="0" dirty="0">
                <a:ln w="0"/>
                <a:solidFill>
                  <a:srgbClr val="003974"/>
                </a:solidFill>
                <a:effectLst/>
                <a:latin typeface="Amasis MT Pro Black" panose="02040A04050005020304" pitchFamily="18" charset="0"/>
              </a:rPr>
              <a:t>, </a:t>
            </a:r>
            <a:r>
              <a:rPr lang="nl-NL" sz="4400" b="1" dirty="0">
                <a:ln w="0"/>
                <a:solidFill>
                  <a:srgbClr val="003974"/>
                </a:solidFill>
                <a:latin typeface="Amasis MT Pro Black" panose="02040A04050005020304" pitchFamily="18" charset="0"/>
              </a:rPr>
              <a:t>D</a:t>
            </a:r>
            <a:r>
              <a:rPr lang="nl-NL" sz="4400" b="1" cap="none" spc="0" dirty="0">
                <a:ln w="0"/>
                <a:solidFill>
                  <a:srgbClr val="003974"/>
                </a:solidFill>
                <a:effectLst/>
                <a:latin typeface="Amasis MT Pro Black" panose="02040A04050005020304" pitchFamily="18" charset="0"/>
              </a:rPr>
              <a:t>eelnemersraad</a:t>
            </a:r>
          </a:p>
        </p:txBody>
      </p:sp>
    </p:spTree>
    <p:extLst>
      <p:ext uri="{BB962C8B-B14F-4D97-AF65-F5344CB8AC3E}">
        <p14:creationId xmlns:p14="http://schemas.microsoft.com/office/powerpoint/2010/main" val="108039579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1783"/>
          <a:stretch/>
        </p:blipFill>
        <p:spPr>
          <a:xfrm>
            <a:off x="-23413" y="-11743"/>
            <a:ext cx="12192000" cy="1853815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0"/>
            <a:ext cx="2906974" cy="2062381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4813">
            <a:off x="9405258" y="-168670"/>
            <a:ext cx="2673532" cy="1896763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10930621" y="885544"/>
            <a:ext cx="1798049" cy="1318334"/>
          </a:xfrm>
          <a:prstGeom prst="rect">
            <a:avLst/>
          </a:prstGeom>
        </p:spPr>
      </p:pic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435727" y="-284922"/>
            <a:ext cx="1452032" cy="106463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BBB7CA8-D741-AA60-5847-4E5269B67F4A}"/>
              </a:ext>
            </a:extLst>
          </p:cNvPr>
          <p:cNvSpPr txBox="1"/>
          <p:nvPr/>
        </p:nvSpPr>
        <p:spPr>
          <a:xfrm>
            <a:off x="1769137" y="499665"/>
            <a:ext cx="8606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48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8" name="Afbeelding 7" descr="Afbeelding met ruimte, hemel, Universum, sterrenbeeld">
            <a:extLst>
              <a:ext uri="{FF2B5EF4-FFF2-40B4-BE49-F238E27FC236}">
                <a16:creationId xmlns:a16="http://schemas.microsoft.com/office/drawing/2014/main" id="{E136C5D5-6F5D-C4EA-99A7-A1DBE3EBBF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9665"/>
          <a:stretch/>
        </p:blipFill>
        <p:spPr>
          <a:xfrm>
            <a:off x="2350666" y="4296812"/>
            <a:ext cx="7490668" cy="7200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D8EE41D-9916-939C-371D-89A2B92AB59F}"/>
              </a:ext>
            </a:extLst>
          </p:cNvPr>
          <p:cNvSpPr txBox="1"/>
          <p:nvPr/>
        </p:nvSpPr>
        <p:spPr>
          <a:xfrm>
            <a:off x="2350667" y="4292173"/>
            <a:ext cx="7490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dirty="0">
                <a:solidFill>
                  <a:schemeClr val="bg1"/>
                </a:solidFill>
                <a:latin typeface="Amasis MT Pro Black" panose="02040A04050005020304" pitchFamily="18" charset="0"/>
              </a:rPr>
              <a:t>Marianne </a:t>
            </a:r>
            <a:r>
              <a:rPr lang="nl-NL" sz="4000" dirty="0" err="1">
                <a:solidFill>
                  <a:schemeClr val="bg1"/>
                </a:solidFill>
                <a:latin typeface="Amasis MT Pro Black" panose="02040A04050005020304" pitchFamily="18" charset="0"/>
              </a:rPr>
              <a:t>Volp</a:t>
            </a:r>
            <a:endParaRPr lang="en-GB" sz="4000" dirty="0">
              <a:solidFill>
                <a:schemeClr val="bg1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1C89E630-E951-75A4-DB01-94566485DA58}"/>
              </a:ext>
            </a:extLst>
          </p:cNvPr>
          <p:cNvSpPr/>
          <p:nvPr/>
        </p:nvSpPr>
        <p:spPr>
          <a:xfrm>
            <a:off x="276631" y="3340179"/>
            <a:ext cx="11638764" cy="101566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000" b="1" cap="none" spc="0" dirty="0">
                <a:ln w="0"/>
                <a:solidFill>
                  <a:srgbClr val="003974"/>
                </a:solidFill>
                <a:effectLst/>
                <a:latin typeface="Amasis MT Pro Black" panose="02040A04050005020304" pitchFamily="18" charset="0"/>
              </a:rPr>
              <a:t>Voorzitter Raad van Toezicht</a:t>
            </a:r>
          </a:p>
        </p:txBody>
      </p:sp>
    </p:spTree>
    <p:extLst>
      <p:ext uri="{BB962C8B-B14F-4D97-AF65-F5344CB8AC3E}">
        <p14:creationId xmlns:p14="http://schemas.microsoft.com/office/powerpoint/2010/main" val="29453631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18787F3F-F2BF-0388-F785-B246AC41E25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Afbeelding met verven, kunst, Menselijk gezicht, tekening&#10;&#10;Automatisch gegenereerde beschrijving">
            <a:extLst>
              <a:ext uri="{FF2B5EF4-FFF2-40B4-BE49-F238E27FC236}">
                <a16:creationId xmlns:a16="http://schemas.microsoft.com/office/drawing/2014/main" id="{064878E9-CF29-56C5-5F6E-33FB51E183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503" y="0"/>
            <a:ext cx="56049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70598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1783"/>
          <a:stretch/>
        </p:blipFill>
        <p:spPr>
          <a:xfrm>
            <a:off x="-23413" y="-11743"/>
            <a:ext cx="12192000" cy="1853815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0"/>
            <a:ext cx="2906974" cy="2062381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4813">
            <a:off x="9405258" y="-168670"/>
            <a:ext cx="2673532" cy="1896763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10930621" y="885544"/>
            <a:ext cx="1798049" cy="1318334"/>
          </a:xfrm>
          <a:prstGeom prst="rect">
            <a:avLst/>
          </a:prstGeom>
        </p:spPr>
      </p:pic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435727" y="-284922"/>
            <a:ext cx="1452032" cy="106463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BBB7CA8-D741-AA60-5847-4E5269B67F4A}"/>
              </a:ext>
            </a:extLst>
          </p:cNvPr>
          <p:cNvSpPr txBox="1"/>
          <p:nvPr/>
        </p:nvSpPr>
        <p:spPr>
          <a:xfrm>
            <a:off x="1769137" y="499665"/>
            <a:ext cx="8606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48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8" name="Afbeelding 7" descr="Afbeelding met ruimte, hemel, Universum, sterrenbeeld">
            <a:extLst>
              <a:ext uri="{FF2B5EF4-FFF2-40B4-BE49-F238E27FC236}">
                <a16:creationId xmlns:a16="http://schemas.microsoft.com/office/drawing/2014/main" id="{E136C5D5-6F5D-C4EA-99A7-A1DBE3EBBF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9665"/>
          <a:stretch/>
        </p:blipFill>
        <p:spPr>
          <a:xfrm>
            <a:off x="2350666" y="4296812"/>
            <a:ext cx="7490668" cy="7200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D8EE41D-9916-939C-371D-89A2B92AB59F}"/>
              </a:ext>
            </a:extLst>
          </p:cNvPr>
          <p:cNvSpPr txBox="1"/>
          <p:nvPr/>
        </p:nvSpPr>
        <p:spPr>
          <a:xfrm>
            <a:off x="2350667" y="4292173"/>
            <a:ext cx="7490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dirty="0">
                <a:solidFill>
                  <a:schemeClr val="bg1"/>
                </a:solidFill>
                <a:latin typeface="Amasis MT Pro Black" panose="02040A04050005020304" pitchFamily="18" charset="0"/>
              </a:rPr>
              <a:t>Helma van der Hoorn</a:t>
            </a:r>
            <a:endParaRPr lang="en-GB" sz="4000" dirty="0">
              <a:solidFill>
                <a:schemeClr val="bg1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1C89E630-E951-75A4-DB01-94566485DA58}"/>
              </a:ext>
            </a:extLst>
          </p:cNvPr>
          <p:cNvSpPr/>
          <p:nvPr/>
        </p:nvSpPr>
        <p:spPr>
          <a:xfrm>
            <a:off x="230912" y="3497344"/>
            <a:ext cx="11730199" cy="83099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800" b="1" cap="none" spc="0" dirty="0">
                <a:ln w="0"/>
                <a:solidFill>
                  <a:srgbClr val="003974"/>
                </a:solidFill>
                <a:effectLst/>
                <a:latin typeface="Amasis MT Pro Black" panose="02040A04050005020304" pitchFamily="18" charset="0"/>
              </a:rPr>
              <a:t>Voorzitter College van Bestuur Vonk</a:t>
            </a:r>
          </a:p>
        </p:txBody>
      </p:sp>
    </p:spTree>
    <p:extLst>
      <p:ext uri="{BB962C8B-B14F-4D97-AF65-F5344CB8AC3E}">
        <p14:creationId xmlns:p14="http://schemas.microsoft.com/office/powerpoint/2010/main" val="411275007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1783"/>
          <a:stretch/>
        </p:blipFill>
        <p:spPr>
          <a:xfrm>
            <a:off x="-23413" y="-11743"/>
            <a:ext cx="12192000" cy="1853815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0"/>
            <a:ext cx="2906974" cy="2062381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4813">
            <a:off x="9405258" y="-168670"/>
            <a:ext cx="2673532" cy="1896763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10930621" y="885544"/>
            <a:ext cx="1798049" cy="1318334"/>
          </a:xfrm>
          <a:prstGeom prst="rect">
            <a:avLst/>
          </a:prstGeom>
        </p:spPr>
      </p:pic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435727" y="-284922"/>
            <a:ext cx="1452032" cy="106463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BBB7CA8-D741-AA60-5847-4E5269B67F4A}"/>
              </a:ext>
            </a:extLst>
          </p:cNvPr>
          <p:cNvSpPr txBox="1"/>
          <p:nvPr/>
        </p:nvSpPr>
        <p:spPr>
          <a:xfrm>
            <a:off x="1769137" y="499665"/>
            <a:ext cx="8606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48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8" name="Afbeelding 7" descr="Afbeelding met ruimte, hemel, Universum, sterrenbeeld">
            <a:extLst>
              <a:ext uri="{FF2B5EF4-FFF2-40B4-BE49-F238E27FC236}">
                <a16:creationId xmlns:a16="http://schemas.microsoft.com/office/drawing/2014/main" id="{E136C5D5-6F5D-C4EA-99A7-A1DBE3EBBF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9665"/>
          <a:stretch/>
        </p:blipFill>
        <p:spPr>
          <a:xfrm>
            <a:off x="1629936" y="4327952"/>
            <a:ext cx="8932127" cy="137595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D8EE41D-9916-939C-371D-89A2B92AB59F}"/>
              </a:ext>
            </a:extLst>
          </p:cNvPr>
          <p:cNvSpPr txBox="1"/>
          <p:nvPr/>
        </p:nvSpPr>
        <p:spPr>
          <a:xfrm>
            <a:off x="1629936" y="4346803"/>
            <a:ext cx="89321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dirty="0">
                <a:solidFill>
                  <a:schemeClr val="bg1"/>
                </a:solidFill>
                <a:latin typeface="Amasis MT Pro Black" panose="02040A04050005020304" pitchFamily="18" charset="0"/>
              </a:rPr>
              <a:t>Werkgebied Langedijk &amp; accordeonvereniging Dal Segno</a:t>
            </a:r>
            <a:endParaRPr lang="en-GB" sz="4000" dirty="0">
              <a:solidFill>
                <a:schemeClr val="bg1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1C89E630-E951-75A4-DB01-94566485DA58}"/>
              </a:ext>
            </a:extLst>
          </p:cNvPr>
          <p:cNvSpPr/>
          <p:nvPr/>
        </p:nvSpPr>
        <p:spPr>
          <a:xfrm>
            <a:off x="3468053" y="3483058"/>
            <a:ext cx="5255926" cy="83099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800" b="1" cap="none" spc="0" dirty="0">
                <a:ln w="0"/>
                <a:solidFill>
                  <a:srgbClr val="003974"/>
                </a:solidFill>
                <a:effectLst/>
                <a:latin typeface="Amasis MT Pro Black" panose="02040A04050005020304" pitchFamily="18" charset="0"/>
              </a:rPr>
              <a:t>Collega’s zingen</a:t>
            </a:r>
          </a:p>
        </p:txBody>
      </p:sp>
    </p:spTree>
    <p:extLst>
      <p:ext uri="{BB962C8B-B14F-4D97-AF65-F5344CB8AC3E}">
        <p14:creationId xmlns:p14="http://schemas.microsoft.com/office/powerpoint/2010/main" val="383775103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1783"/>
          <a:stretch/>
        </p:blipFill>
        <p:spPr>
          <a:xfrm>
            <a:off x="-23413" y="-11743"/>
            <a:ext cx="12192000" cy="1853815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0"/>
            <a:ext cx="2906974" cy="2062381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4813">
            <a:off x="9405258" y="-168670"/>
            <a:ext cx="2673532" cy="1896763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10930621" y="885544"/>
            <a:ext cx="1798049" cy="1318334"/>
          </a:xfrm>
          <a:prstGeom prst="rect">
            <a:avLst/>
          </a:prstGeom>
        </p:spPr>
      </p:pic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435727" y="-284922"/>
            <a:ext cx="1452032" cy="106463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BBB7CA8-D741-AA60-5847-4E5269B67F4A}"/>
              </a:ext>
            </a:extLst>
          </p:cNvPr>
          <p:cNvSpPr txBox="1"/>
          <p:nvPr/>
        </p:nvSpPr>
        <p:spPr>
          <a:xfrm>
            <a:off x="1769137" y="499665"/>
            <a:ext cx="8606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48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32B137F5-6315-C8F7-AD55-F2BBFC869013}"/>
              </a:ext>
            </a:extLst>
          </p:cNvPr>
          <p:cNvSpPr txBox="1"/>
          <p:nvPr/>
        </p:nvSpPr>
        <p:spPr>
          <a:xfrm>
            <a:off x="541171" y="2115251"/>
            <a:ext cx="1155479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nl-NL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Ref (2x)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nl-NL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nl-NL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 glimlach van een kind doet je beseffen dat je leeft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nl-NL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 glimlach van een kind dat nog een leven voor zich heeft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nl-NL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Dat leven is de moeite waard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nl-NL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Met soms wel wat verdriet, maar met liefde, geluk en plezier in ‘t verschiet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nl-NL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 glimlach van een kind dat met een trein speelt of een pop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nl-NL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Zo’n glimlach maakt je blij daar kan geen feest meer tegen op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nl-NL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Wat geeft het dat je ouder wordt dat maakt toch niets meer uit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nl-NL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Want je voelt je gelukkig al heb je geen duit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233685170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1783"/>
          <a:stretch/>
        </p:blipFill>
        <p:spPr>
          <a:xfrm>
            <a:off x="-23413" y="-11743"/>
            <a:ext cx="12192000" cy="1853815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0"/>
            <a:ext cx="2906974" cy="2062381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4813">
            <a:off x="9405258" y="-168670"/>
            <a:ext cx="2673532" cy="1896763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10930621" y="885544"/>
            <a:ext cx="1798049" cy="1318334"/>
          </a:xfrm>
          <a:prstGeom prst="rect">
            <a:avLst/>
          </a:prstGeom>
        </p:spPr>
      </p:pic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435727" y="-284922"/>
            <a:ext cx="1452032" cy="106463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BBB7CA8-D741-AA60-5847-4E5269B67F4A}"/>
              </a:ext>
            </a:extLst>
          </p:cNvPr>
          <p:cNvSpPr txBox="1"/>
          <p:nvPr/>
        </p:nvSpPr>
        <p:spPr>
          <a:xfrm>
            <a:off x="1769137" y="499665"/>
            <a:ext cx="8606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48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8" name="Afbeelding 7" descr="Afbeelding met ruimte, hemel, Universum, sterrenbeeld">
            <a:extLst>
              <a:ext uri="{FF2B5EF4-FFF2-40B4-BE49-F238E27FC236}">
                <a16:creationId xmlns:a16="http://schemas.microsoft.com/office/drawing/2014/main" id="{E136C5D5-6F5D-C4EA-99A7-A1DBE3EBBF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9665"/>
          <a:stretch/>
        </p:blipFill>
        <p:spPr>
          <a:xfrm>
            <a:off x="2350666" y="4296812"/>
            <a:ext cx="7490668" cy="7200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D8EE41D-9916-939C-371D-89A2B92AB59F}"/>
              </a:ext>
            </a:extLst>
          </p:cNvPr>
          <p:cNvSpPr txBox="1"/>
          <p:nvPr/>
        </p:nvSpPr>
        <p:spPr>
          <a:xfrm>
            <a:off x="2350667" y="4292173"/>
            <a:ext cx="7490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dirty="0">
                <a:solidFill>
                  <a:schemeClr val="bg1"/>
                </a:solidFill>
                <a:latin typeface="Amasis MT Pro Black" panose="02040A04050005020304" pitchFamily="18" charset="0"/>
              </a:rPr>
              <a:t>Vera </a:t>
            </a:r>
            <a:r>
              <a:rPr lang="nl-NL" sz="4000" dirty="0" err="1">
                <a:solidFill>
                  <a:schemeClr val="bg1"/>
                </a:solidFill>
                <a:latin typeface="Amasis MT Pro Black" panose="02040A04050005020304" pitchFamily="18" charset="0"/>
              </a:rPr>
              <a:t>Naber</a:t>
            </a:r>
            <a:endParaRPr lang="en-GB" sz="4000" dirty="0">
              <a:solidFill>
                <a:schemeClr val="bg1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1C89E630-E951-75A4-DB01-94566485DA58}"/>
              </a:ext>
            </a:extLst>
          </p:cNvPr>
          <p:cNvSpPr/>
          <p:nvPr/>
        </p:nvSpPr>
        <p:spPr>
          <a:xfrm>
            <a:off x="363321" y="3483058"/>
            <a:ext cx="11465382" cy="83099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800" b="1" cap="none" spc="0" dirty="0">
                <a:ln w="0"/>
                <a:solidFill>
                  <a:srgbClr val="003974"/>
                </a:solidFill>
                <a:effectLst/>
                <a:latin typeface="Amasis MT Pro Black" panose="02040A04050005020304" pitchFamily="18" charset="0"/>
              </a:rPr>
              <a:t>Netwerkregisseur Met Andere Ogen</a:t>
            </a:r>
          </a:p>
        </p:txBody>
      </p:sp>
    </p:spTree>
    <p:extLst>
      <p:ext uri="{BB962C8B-B14F-4D97-AF65-F5344CB8AC3E}">
        <p14:creationId xmlns:p14="http://schemas.microsoft.com/office/powerpoint/2010/main" val="420814044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4" b="13930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17987"/>
            <a:ext cx="7413736" cy="5259746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097" y="1549755"/>
            <a:ext cx="5763904" cy="4089257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8986231" y="4421881"/>
            <a:ext cx="4551100" cy="333687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1D9CA582-4815-BB89-3F7A-B26912D61562}"/>
              </a:ext>
            </a:extLst>
          </p:cNvPr>
          <p:cNvSpPr txBox="1"/>
          <p:nvPr/>
        </p:nvSpPr>
        <p:spPr>
          <a:xfrm>
            <a:off x="1060975" y="2999921"/>
            <a:ext cx="63527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72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755996" y="-505884"/>
            <a:ext cx="2528381" cy="185381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AEC179D7-2C33-AAB4-B2FD-DEB4CB281F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9155" y="63210"/>
            <a:ext cx="2405669" cy="155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276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1783"/>
          <a:stretch/>
        </p:blipFill>
        <p:spPr>
          <a:xfrm>
            <a:off x="-23413" y="-11743"/>
            <a:ext cx="12192000" cy="1853815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0"/>
            <a:ext cx="2906974" cy="2062381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4813">
            <a:off x="9405258" y="-168670"/>
            <a:ext cx="2673532" cy="1896763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10930621" y="885544"/>
            <a:ext cx="1798049" cy="1318334"/>
          </a:xfrm>
          <a:prstGeom prst="rect">
            <a:avLst/>
          </a:prstGeom>
        </p:spPr>
      </p:pic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435727" y="-284922"/>
            <a:ext cx="1452032" cy="106463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BBB7CA8-D741-AA60-5847-4E5269B67F4A}"/>
              </a:ext>
            </a:extLst>
          </p:cNvPr>
          <p:cNvSpPr txBox="1"/>
          <p:nvPr/>
        </p:nvSpPr>
        <p:spPr>
          <a:xfrm>
            <a:off x="1769137" y="499665"/>
            <a:ext cx="8606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bg1"/>
                </a:solidFill>
                <a:latin typeface="Arnhem" panose="02000803080000020004" pitchFamily="50" charset="0"/>
              </a:rPr>
              <a:t>Programma</a:t>
            </a:r>
            <a:endParaRPr lang="en-GB" sz="48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F82554EE-B378-7EAE-AE43-634323133940}"/>
              </a:ext>
            </a:extLst>
          </p:cNvPr>
          <p:cNvSpPr txBox="1"/>
          <p:nvPr/>
        </p:nvSpPr>
        <p:spPr>
          <a:xfrm>
            <a:off x="491979" y="3037771"/>
            <a:ext cx="5780233" cy="3946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GB" sz="2400" kern="100" dirty="0" err="1">
                <a:solidFill>
                  <a:srgbClr val="013974"/>
                </a:solidFill>
                <a:latin typeface="Amasis MT Pro Black" panose="02040A040500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Zuzanna</a:t>
            </a:r>
            <a:r>
              <a:rPr lang="en-GB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kern="100" dirty="0" err="1">
                <a:solidFill>
                  <a:srgbClr val="013974"/>
                </a:solidFill>
                <a:latin typeface="Amasis MT Pro Black" panose="02040A040500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Skalska</a:t>
            </a:r>
            <a:endParaRPr lang="en-GB" sz="2400" kern="100" dirty="0">
              <a:solidFill>
                <a:srgbClr val="013974"/>
              </a:solidFill>
              <a:latin typeface="Amasis MT Pro Black" panose="02040A040500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nl-NL" sz="2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Wouter Staal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nl-NL" sz="2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Jongerenpanel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Lunch (12:15)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Tx/>
              <a:buAutoNum type="arabicPeriod"/>
            </a:pPr>
            <a:r>
              <a:rPr lang="en-GB" sz="2400" kern="100" dirty="0" err="1">
                <a:solidFill>
                  <a:srgbClr val="013974"/>
                </a:solidFill>
                <a:latin typeface="Amasis MT Pro Black" panose="02040A040500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Plannen</a:t>
            </a:r>
            <a:r>
              <a:rPr lang="en-GB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sz="2400" kern="100" dirty="0" err="1">
                <a:solidFill>
                  <a:srgbClr val="013974"/>
                </a:solidFill>
                <a:latin typeface="Amasis MT Pro Black" panose="02040A040500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GB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kern="100" dirty="0" err="1">
                <a:solidFill>
                  <a:srgbClr val="013974"/>
                </a:solidFill>
                <a:latin typeface="Amasis MT Pro Black" panose="02040A040500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ideeënmarkt</a:t>
            </a:r>
            <a:r>
              <a:rPr lang="en-GB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(13:15)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Tx/>
              <a:buAutoNum type="arabicPeriod"/>
            </a:pPr>
            <a:r>
              <a:rPr lang="en-GB" sz="2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nl-NL" sz="2400" kern="100" dirty="0" err="1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offie</a:t>
            </a:r>
            <a:r>
              <a:rPr lang="nl-NL" sz="2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en theepauze (14:45)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kern="100" dirty="0">
              <a:solidFill>
                <a:srgbClr val="013974"/>
              </a:solidFill>
              <a:latin typeface="Amasis MT Pro Black" panose="02040A040500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422486D-1F4B-671D-A476-F2B6C6125001}"/>
              </a:ext>
            </a:extLst>
          </p:cNvPr>
          <p:cNvSpPr txBox="1"/>
          <p:nvPr/>
        </p:nvSpPr>
        <p:spPr>
          <a:xfrm>
            <a:off x="6370098" y="3037771"/>
            <a:ext cx="5798489" cy="29511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Het Afscheid (15:00):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AutoNum type="arabicPeriod" startAt="7"/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Terugblik </a:t>
            </a:r>
            <a:r>
              <a:rPr lang="en-GB" sz="2400" kern="100" dirty="0" err="1">
                <a:solidFill>
                  <a:srgbClr val="013974"/>
                </a:solidFill>
                <a:latin typeface="Amasis MT Pro Black" panose="02040A040500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Plannen</a:t>
            </a:r>
            <a:r>
              <a:rPr lang="en-GB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sz="2400" kern="100" dirty="0" err="1">
                <a:solidFill>
                  <a:srgbClr val="013974"/>
                </a:solidFill>
                <a:latin typeface="Amasis MT Pro Black" panose="02040A040500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endParaRPr lang="en-GB" sz="2400" kern="100" dirty="0">
              <a:solidFill>
                <a:srgbClr val="013974"/>
              </a:solidFill>
              <a:latin typeface="Amasis MT Pro Black" panose="02040A040500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GB" sz="2400" kern="100" dirty="0" err="1">
                <a:solidFill>
                  <a:srgbClr val="013974"/>
                </a:solidFill>
                <a:latin typeface="Amasis MT Pro Black" panose="02040A040500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ideeënmarkt</a:t>
            </a:r>
            <a:r>
              <a:rPr lang="en-GB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8.   </a:t>
            </a:r>
            <a:r>
              <a:rPr lang="nl-NL" sz="2400" kern="100" dirty="0" err="1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Wrap</a:t>
            </a: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-up: Abdelkader Benali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9.   </a:t>
            </a: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Afscheid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10. Borrel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78811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997739-942D-75F1-8963-32FDD4C3C7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4429DAE-F4DD-4AA5-1017-93AB8F2E5F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2E7A7C5A-2BEF-5F3C-82DD-53B09FF5F59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1489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1783"/>
          <a:stretch/>
        </p:blipFill>
        <p:spPr>
          <a:xfrm>
            <a:off x="-23413" y="-11743"/>
            <a:ext cx="12192000" cy="1853815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0"/>
            <a:ext cx="2906974" cy="2062381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4813">
            <a:off x="9405258" y="-168670"/>
            <a:ext cx="2673532" cy="1896763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10930621" y="885544"/>
            <a:ext cx="1798049" cy="1318334"/>
          </a:xfrm>
          <a:prstGeom prst="rect">
            <a:avLst/>
          </a:prstGeom>
        </p:spPr>
      </p:pic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435727" y="-284922"/>
            <a:ext cx="1452032" cy="106463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BBB7CA8-D741-AA60-5847-4E5269B67F4A}"/>
              </a:ext>
            </a:extLst>
          </p:cNvPr>
          <p:cNvSpPr txBox="1"/>
          <p:nvPr/>
        </p:nvSpPr>
        <p:spPr>
          <a:xfrm>
            <a:off x="1769137" y="499665"/>
            <a:ext cx="8606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48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8" name="Afbeelding 7" descr="Afbeelding met ruimte, hemel, Universum, sterrenbeeld">
            <a:extLst>
              <a:ext uri="{FF2B5EF4-FFF2-40B4-BE49-F238E27FC236}">
                <a16:creationId xmlns:a16="http://schemas.microsoft.com/office/drawing/2014/main" id="{E136C5D5-6F5D-C4EA-99A7-A1DBE3EBBF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9665"/>
          <a:stretch/>
        </p:blipFill>
        <p:spPr>
          <a:xfrm>
            <a:off x="2350666" y="3001412"/>
            <a:ext cx="7490668" cy="7200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D8EE41D-9916-939C-371D-89A2B92AB59F}"/>
              </a:ext>
            </a:extLst>
          </p:cNvPr>
          <p:cNvSpPr txBox="1"/>
          <p:nvPr/>
        </p:nvSpPr>
        <p:spPr>
          <a:xfrm>
            <a:off x="2350667" y="2996773"/>
            <a:ext cx="7490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dirty="0" err="1">
                <a:solidFill>
                  <a:schemeClr val="bg1"/>
                </a:solidFill>
                <a:latin typeface="Amasis MT Pro Black" panose="02040A04050005020304" pitchFamily="18" charset="0"/>
              </a:rPr>
              <a:t>Zuzanna</a:t>
            </a:r>
            <a:r>
              <a:rPr lang="nl-NL" sz="4000" dirty="0">
                <a:solidFill>
                  <a:schemeClr val="bg1"/>
                </a:solidFill>
                <a:latin typeface="Amasis MT Pro Black" panose="02040A04050005020304" pitchFamily="18" charset="0"/>
              </a:rPr>
              <a:t> </a:t>
            </a:r>
            <a:r>
              <a:rPr lang="nl-NL" sz="4000" dirty="0" err="1">
                <a:solidFill>
                  <a:schemeClr val="bg1"/>
                </a:solidFill>
                <a:latin typeface="Amasis MT Pro Black" panose="02040A04050005020304" pitchFamily="18" charset="0"/>
              </a:rPr>
              <a:t>Skalska</a:t>
            </a:r>
            <a:endParaRPr lang="nl-NL" sz="4000" dirty="0">
              <a:solidFill>
                <a:schemeClr val="bg1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F82554EE-B378-7EAE-AE43-634323133940}"/>
              </a:ext>
            </a:extLst>
          </p:cNvPr>
          <p:cNvSpPr txBox="1"/>
          <p:nvPr/>
        </p:nvSpPr>
        <p:spPr>
          <a:xfrm>
            <a:off x="2350666" y="4173035"/>
            <a:ext cx="7490668" cy="1853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Founding Partner 360Inspiration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Co-founder </a:t>
            </a:r>
            <a:r>
              <a:rPr lang="en-GB" sz="2400" kern="100" dirty="0" err="1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FutureS</a:t>
            </a:r>
            <a:r>
              <a:rPr lang="en-GB" sz="2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Thinking Group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Co-author </a:t>
            </a:r>
            <a:r>
              <a:rPr lang="en-GB" sz="2400" i="1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Prototyping 2040 </a:t>
            </a:r>
            <a:r>
              <a:rPr lang="en-GB" sz="2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book winner IF Design Award 2023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215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997739-942D-75F1-8963-32FDD4C3C7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4429DAE-F4DD-4AA5-1017-93AB8F2E5F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PO_NK_INTRO.mp4" descr="PPO_NK_INTRO.mp4">
            <a:hlinkClick r:id="" action="ppaction://media"/>
            <a:extLst>
              <a:ext uri="{FF2B5EF4-FFF2-40B4-BE49-F238E27FC236}">
                <a16:creationId xmlns:a16="http://schemas.microsoft.com/office/drawing/2014/main" id="{2FC650D8-219F-6D29-63D9-A6A14A85E8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80802" cy="685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91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4" b="13930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17987"/>
            <a:ext cx="7413736" cy="5259746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097" y="1549755"/>
            <a:ext cx="5763904" cy="4089257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8986231" y="4421881"/>
            <a:ext cx="4551100" cy="333687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1D9CA582-4815-BB89-3F7A-B26912D61562}"/>
              </a:ext>
            </a:extLst>
          </p:cNvPr>
          <p:cNvSpPr txBox="1"/>
          <p:nvPr/>
        </p:nvSpPr>
        <p:spPr>
          <a:xfrm>
            <a:off x="1060975" y="2999921"/>
            <a:ext cx="63527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72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755996" y="-505884"/>
            <a:ext cx="2528381" cy="185381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E8693CA5-D7E4-AB45-33C8-C7B7D63C55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9155" y="63210"/>
            <a:ext cx="2405669" cy="155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16989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8CC5192D7109418530016D3A47FA12" ma:contentTypeVersion="16" ma:contentTypeDescription="Een nieuw document maken." ma:contentTypeScope="" ma:versionID="12172913e78fb350e6c13b1263459492">
  <xsd:schema xmlns:xsd="http://www.w3.org/2001/XMLSchema" xmlns:xs="http://www.w3.org/2001/XMLSchema" xmlns:p="http://schemas.microsoft.com/office/2006/metadata/properties" xmlns:ns3="af1c31dd-5865-4262-bfbc-fb6774313d9f" xmlns:ns4="a0a2050c-42ce-4ea7-874f-87d6612a1061" targetNamespace="http://schemas.microsoft.com/office/2006/metadata/properties" ma:root="true" ma:fieldsID="0b7f4a9892ef8a8d76966efee52ef738" ns3:_="" ns4:_="">
    <xsd:import namespace="af1c31dd-5865-4262-bfbc-fb6774313d9f"/>
    <xsd:import namespace="a0a2050c-42ce-4ea7-874f-87d6612a106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bjectDetectorVersion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1c31dd-5865-4262-bfbc-fb6774313d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a2050c-42ce-4ea7-874f-87d6612a106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int-hash delen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f1c31dd-5865-4262-bfbc-fb6774313d9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CB45EE3-0D42-4AE2-A3DE-FCBBDA8E77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f1c31dd-5865-4262-bfbc-fb6774313d9f"/>
    <ds:schemaRef ds:uri="a0a2050c-42ce-4ea7-874f-87d6612a10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2235FCE-824A-4354-8795-E704E30F5E2F}">
  <ds:schemaRefs>
    <ds:schemaRef ds:uri="http://schemas.microsoft.com/office/2006/documentManagement/types"/>
    <ds:schemaRef ds:uri="http://purl.org/dc/terms/"/>
    <ds:schemaRef ds:uri="a0a2050c-42ce-4ea7-874f-87d6612a1061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af1c31dd-5865-4262-bfbc-fb6774313d9f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A88EBED-B3DB-4DC4-9597-8079315464B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3119</TotalTime>
  <Words>1064</Words>
  <Application>Microsoft Macintosh PowerPoint</Application>
  <PresentationFormat>Breedbeeld</PresentationFormat>
  <Paragraphs>229</Paragraphs>
  <Slides>60</Slides>
  <Notes>0</Notes>
  <HiddenSlides>0</HiddenSlides>
  <MMClips>7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60</vt:i4>
      </vt:variant>
    </vt:vector>
  </HeadingPairs>
  <TitlesOfParts>
    <vt:vector size="66" baseType="lpstr">
      <vt:lpstr>Amasis MT Pro Black</vt:lpstr>
      <vt:lpstr>Arial</vt:lpstr>
      <vt:lpstr>Arnhem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Variatie omarmen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Dank voor uw aandacht!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Openingsdia </dc:title>
  <dc:creator>Arlan de With</dc:creator>
  <cp:lastModifiedBy>Arlan de With</cp:lastModifiedBy>
  <cp:revision>9</cp:revision>
  <dcterms:created xsi:type="dcterms:W3CDTF">2023-09-17T10:40:06Z</dcterms:created>
  <dcterms:modified xsi:type="dcterms:W3CDTF">2023-09-20T14:36:53Z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0x010100628CC5192D7109418530016D3A47FA12</vt:lpwstr>
  </property>
</Properties>
</file>