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5"/>
  </p:notesMasterIdLst>
  <p:sldIdLst>
    <p:sldId id="258" r:id="rId5"/>
    <p:sldId id="304" r:id="rId6"/>
    <p:sldId id="261" r:id="rId7"/>
    <p:sldId id="316" r:id="rId8"/>
    <p:sldId id="307" r:id="rId9"/>
    <p:sldId id="319" r:id="rId10"/>
    <p:sldId id="317" r:id="rId11"/>
    <p:sldId id="289" r:id="rId12"/>
    <p:sldId id="308" r:id="rId13"/>
    <p:sldId id="318" r:id="rId14"/>
    <p:sldId id="290" r:id="rId15"/>
    <p:sldId id="265" r:id="rId16"/>
    <p:sldId id="328" r:id="rId17"/>
    <p:sldId id="268" r:id="rId18"/>
    <p:sldId id="278" r:id="rId19"/>
    <p:sldId id="277" r:id="rId20"/>
    <p:sldId id="276" r:id="rId21"/>
    <p:sldId id="329" r:id="rId22"/>
    <p:sldId id="269" r:id="rId23"/>
    <p:sldId id="280" r:id="rId24"/>
    <p:sldId id="330" r:id="rId25"/>
    <p:sldId id="288" r:id="rId26"/>
    <p:sldId id="331" r:id="rId27"/>
    <p:sldId id="332" r:id="rId28"/>
    <p:sldId id="333" r:id="rId29"/>
    <p:sldId id="270" r:id="rId30"/>
    <p:sldId id="281" r:id="rId31"/>
    <p:sldId id="282" r:id="rId32"/>
    <p:sldId id="334" r:id="rId33"/>
    <p:sldId id="283" r:id="rId34"/>
    <p:sldId id="285" r:id="rId35"/>
    <p:sldId id="286" r:id="rId36"/>
    <p:sldId id="287" r:id="rId37"/>
    <p:sldId id="335" r:id="rId38"/>
    <p:sldId id="309" r:id="rId39"/>
    <p:sldId id="291" r:id="rId40"/>
    <p:sldId id="271" r:id="rId41"/>
    <p:sldId id="310" r:id="rId42"/>
    <p:sldId id="320" r:id="rId43"/>
    <p:sldId id="327" r:id="rId44"/>
    <p:sldId id="321" r:id="rId45"/>
    <p:sldId id="292" r:id="rId46"/>
    <p:sldId id="275" r:id="rId47"/>
    <p:sldId id="311" r:id="rId48"/>
    <p:sldId id="297" r:id="rId49"/>
    <p:sldId id="312" r:id="rId50"/>
    <p:sldId id="313" r:id="rId51"/>
    <p:sldId id="299" r:id="rId52"/>
    <p:sldId id="322" r:id="rId53"/>
    <p:sldId id="314" r:id="rId54"/>
    <p:sldId id="336" r:id="rId55"/>
    <p:sldId id="344" r:id="rId56"/>
    <p:sldId id="337" r:id="rId57"/>
    <p:sldId id="341" r:id="rId58"/>
    <p:sldId id="338" r:id="rId59"/>
    <p:sldId id="339" r:id="rId60"/>
    <p:sldId id="342" r:id="rId61"/>
    <p:sldId id="340" r:id="rId62"/>
    <p:sldId id="343" r:id="rId63"/>
    <p:sldId id="30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93881-562D-4904-A938-8ACB63AA5038}" v="191" dt="2023-09-17T17:33:53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7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2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F1BA1-E924-6F49-8325-4D1127161242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9FDC2-C9A6-6746-BD87-E7663D71FE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435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93693-8A42-F09D-6E1D-03C20AD69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09EE2-71E5-B2A6-F836-5DEFD1233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EF3F45-1011-26A3-508C-9F5DB772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C00210-142F-52E7-AD94-8795D4B3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C28696-6906-496F-3F8D-96E6B7DD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01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9D21D-D341-7726-8E3E-CA98F90B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656558A-239D-235A-64C3-1998E539A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973B1B-0E4D-D203-FF66-B609548A6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334E27-8B73-05C6-ED13-7761EB09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528628-4A7C-FACE-1A60-8355C4FC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68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11BF185-B90A-CB5C-7071-7A7287275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5686B75-5D24-3B94-13CF-1D1A6A68E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683310-7AE4-7B28-30EA-38AD637A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33A3C6-CA18-B352-3E8D-6B6EBA35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670F01-07D4-130D-2642-BCB1FCFA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4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10398898" y="6417844"/>
            <a:ext cx="1703295" cy="440155"/>
          </a:xfrm>
          <a:prstGeom prst="rect">
            <a:avLst/>
          </a:prstGeom>
        </p:spPr>
        <p:txBody>
          <a:bodyPr/>
          <a:lstStyle>
            <a:lvl1pPr algn="ctr">
              <a:defRPr sz="933">
                <a:solidFill>
                  <a:srgbClr val="F7A600"/>
                </a:solidFill>
                <a:latin typeface="Arial"/>
                <a:cs typeface="Arial"/>
              </a:defRPr>
            </a:lvl1pPr>
          </a:lstStyle>
          <a:p>
            <a:fld id="{19FF6D7C-217D-4ACD-8524-E466DF5606A3}" type="datetime1">
              <a:rPr lang="nl-NL" smtClean="0"/>
              <a:t>20-09-2023</a:t>
            </a:fld>
            <a:endParaRPr lang="nl-NL" dirty="0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" y="6417845"/>
            <a:ext cx="1992157" cy="440155"/>
          </a:xfrm>
          <a:prstGeom prst="rect">
            <a:avLst/>
          </a:prstGeom>
        </p:spPr>
        <p:txBody>
          <a:bodyPr/>
          <a:lstStyle>
            <a:lvl1pPr algn="ctr">
              <a:defRPr sz="933">
                <a:solidFill>
                  <a:srgbClr val="E30613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www.karakter.com</a:t>
            </a:r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5629764" y="6324449"/>
            <a:ext cx="964083" cy="410271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3E96D74-1B26-624C-92DD-3EE510BEFA0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369293" y="816653"/>
            <a:ext cx="10119411" cy="1075267"/>
          </a:xfrm>
          <a:prstGeom prst="rect">
            <a:avLst/>
          </a:prstGeom>
        </p:spPr>
        <p:txBody>
          <a:bodyPr vert="horz"/>
          <a:lstStyle>
            <a:lvl1pPr>
              <a:buNone/>
              <a:defRPr b="1">
                <a:solidFill>
                  <a:srgbClr val="E30613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8300" y="2639608"/>
            <a:ext cx="10119784" cy="327709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67" b="1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Klik om tekst in te voeren…</a:t>
            </a:r>
          </a:p>
        </p:txBody>
      </p:sp>
    </p:spTree>
    <p:extLst>
      <p:ext uri="{BB962C8B-B14F-4D97-AF65-F5344CB8AC3E}">
        <p14:creationId xmlns:p14="http://schemas.microsoft.com/office/powerpoint/2010/main" val="182378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58FA2-039F-4527-AA07-AF213324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5E6D0F-F723-667F-B3E7-84408B0E5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B2BB4E-12FB-E91D-C06C-DD6F3C2C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E62F1B-88E7-2500-4998-43CC31389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CC28DA-562C-1B5F-7CA6-668AE4D2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52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C6B39-91EB-9F85-7A29-20A0B55F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B0315B-06AE-DDB3-FB43-1B64F60B6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9F9917-4F7C-6D4C-53C5-C71FC1B2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C32D1D-D4CA-C0F3-1E4A-77594EB2E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249088-C994-3BC6-6AC8-0B4F5EC2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7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F6B71-E5C5-3F83-3764-08E3E0E8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F015CC-E044-5CA6-E213-CD0E1125C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F5751C-C14D-E44E-FE03-6715F71C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8AE530-E46D-3678-BEA0-AF5437CC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4173C8-154E-F7AB-2D6F-DA77F62B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42DAA6-4060-8291-3FB8-640F61E3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9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964B1-8BB4-45A9-133D-D9B015B6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7BD609-A490-9300-7E70-4E0087A2B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E2C471-6A97-CBAF-BDB7-73D34AD53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DC18CC8-2F8A-85E3-5B8B-0E48AF700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555D1F9-B24A-728C-7740-327A2199B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83E752E-4B66-65B5-B882-55C25ADFA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FEC7291-44C5-A086-9F12-E56E1C3D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30A93F8-DFE6-C6EE-24E9-C1322DE2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42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3F669-EB3A-85C2-1C5A-5C82B46F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CE039E6-FFFA-D1BC-5A1D-8B9FB1BD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DE394A-6A36-7889-C0B9-34C3491C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33015E-FD45-8407-2E2C-CFC35BB8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96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965FA7B-AD07-3C6B-C8F5-D09FDFDFE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ABC040-AEC0-63EA-58CF-2D2FEA28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9DD627-DAF0-F0E0-0B39-9F681042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43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FA1F2-23C1-6C97-9DFB-F9EBF87F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4F3DCC-0614-721E-4F50-FBEF8B7C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CB8599-43F0-CBD8-7A57-B32E990B2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53F7AC-C36B-65C6-5C35-B4CAFC6A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33C19C-AB4A-6675-4A6E-B818B347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E68C65-180F-0370-56A7-014AC2D3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4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E1D35-9B0F-99DC-9AC8-4D2E8A401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921C33A-992F-7371-E754-4236FAF57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A5CB2D3-9668-B2B7-59F6-9E85AFC62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DF30FB-2091-B578-868F-8BC2A223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142D90-159F-601C-F261-9E6EDCF1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193930-D7CB-C4A5-A3A4-FC55793F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3534DBE-82BF-A227-9FDA-B3B30938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FC920E-305D-57E3-8526-E6249CFA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07860-5B41-4BA9-681B-8D4A6E827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0E23-F1BE-40BC-9A25-C1A86C551AFB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F1D6D7-4F82-79BE-C2ED-134AFCBAC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5F26-7C13-ADF7-E8D1-5AFC61FA1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5A799-49FF-40A0-9CC6-5E9D2C44253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79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30.jpeg"/><Relationship Id="rId10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F74F314-D84E-DFEE-73D6-1EE0EE4332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8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30014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3006298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Wouter Staal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82554EE-B378-7EAE-AE43-634323133940}"/>
              </a:ext>
            </a:extLst>
          </p:cNvPr>
          <p:cNvSpPr txBox="1"/>
          <p:nvPr/>
        </p:nvSpPr>
        <p:spPr>
          <a:xfrm>
            <a:off x="2350666" y="4173035"/>
            <a:ext cx="7490668" cy="2145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</a:rPr>
              <a:t>Hoogleraar Klinische kinder- en </a:t>
            </a:r>
            <a:r>
              <a:rPr lang="nl-NL" sz="24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</a:rPr>
              <a:t>j</a:t>
            </a:r>
            <a:r>
              <a:rPr lang="nl-NL" sz="24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</a:rPr>
              <a:t>eugdpsychiatrie aan het </a:t>
            </a:r>
            <a:r>
              <a:rPr lang="nl-NL" sz="2400" dirty="0" err="1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</a:rPr>
              <a:t>Radboudumc</a:t>
            </a:r>
            <a:r>
              <a:rPr lang="nl-NL" sz="24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</a:rPr>
              <a:t> en Karakter Universitair Centrum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</a:rPr>
              <a:t>B</a:t>
            </a:r>
            <a:r>
              <a:rPr lang="nl-NL" sz="24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</a:rPr>
              <a:t>ijzonder hoogleraar Autisme aan de faculteit sociale wetenschappen, Leiden  </a:t>
            </a:r>
          </a:p>
        </p:txBody>
      </p:sp>
    </p:spTree>
    <p:extLst>
      <p:ext uri="{BB962C8B-B14F-4D97-AF65-F5344CB8AC3E}">
        <p14:creationId xmlns:p14="http://schemas.microsoft.com/office/powerpoint/2010/main" val="321433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O_NK_INTRO.mp4" descr="PPO_NK_INTRO.mp4">
            <a:hlinkClick r:id="" action="ppaction://media"/>
            <a:extLst>
              <a:ext uri="{FF2B5EF4-FFF2-40B4-BE49-F238E27FC236}">
                <a16:creationId xmlns:a16="http://schemas.microsoft.com/office/drawing/2014/main" id="{2FC650D8-219F-6D29-63D9-A6A14A85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02" cy="6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D8DD-FE17-4701-8429-32EB350F9756}" type="slidenum">
              <a:rPr lang="nl-NL" smtClean="0"/>
              <a:t>12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8337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Variatie omarmen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40080" y="6341606"/>
            <a:ext cx="30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Wouter Staal, september 2023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47" y="2401609"/>
            <a:ext cx="3697705" cy="36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1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1036294" y="822836"/>
            <a:ext cx="10119411" cy="1075267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Bespreek punten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/>
            <a:endParaRPr lang="nl-NL" sz="3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0" dirty="0"/>
              <a:t>variatie is de norm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0" dirty="0"/>
              <a:t>onze hersenen: denken en voelen in interactie met omgeving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0" dirty="0"/>
              <a:t>het bio-</a:t>
            </a:r>
            <a:r>
              <a:rPr lang="nl-NL" sz="3200" b="0" dirty="0" err="1"/>
              <a:t>psycho</a:t>
            </a:r>
            <a:r>
              <a:rPr lang="nl-NL" sz="3200" b="0" dirty="0"/>
              <a:t>-sociaal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0" dirty="0"/>
              <a:t>veerkracht bevorderen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b="0" dirty="0"/>
          </a:p>
        </p:txBody>
      </p:sp>
    </p:spTree>
    <p:extLst>
      <p:ext uri="{BB962C8B-B14F-4D97-AF65-F5344CB8AC3E}">
        <p14:creationId xmlns:p14="http://schemas.microsoft.com/office/powerpoint/2010/main" val="1742420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5629764" y="6381601"/>
            <a:ext cx="964083" cy="410271"/>
          </a:xfrm>
        </p:spPr>
        <p:txBody>
          <a:bodyPr/>
          <a:lstStyle/>
          <a:p>
            <a:fld id="{43E96D74-1B26-624C-92DD-3EE510BEFA0F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868679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Variatie is de norm</a:t>
            </a:r>
          </a:p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32" y="2138469"/>
            <a:ext cx="5822237" cy="399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75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857867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Variatie is de norm</a:t>
            </a:r>
          </a:p>
          <a:p>
            <a:pPr algn="ctr"/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>
            <a:off x="2677090" y="2774181"/>
            <a:ext cx="68694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Cognitieve ontwikkeling (&gt;25jaar)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Sociaal-emotionele ontwikkeling (levenslang)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Zintuiglijke en sensomotorische ontwikkeling (&gt;18 jaar)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Taal-spraakontwikkeling (&gt;25 jaar)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Lichamelijke ontwikkeling (&gt;25 jaar)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98096" y="2014503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Forse bandbreedte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789670" y="2014503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Kritische periodes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068951" y="5667281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Niet lineair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8648605" y="566728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Lastig voorspelbaar</a:t>
            </a:r>
          </a:p>
        </p:txBody>
      </p:sp>
    </p:spTree>
    <p:extLst>
      <p:ext uri="{BB962C8B-B14F-4D97-AF65-F5344CB8AC3E}">
        <p14:creationId xmlns:p14="http://schemas.microsoft.com/office/powerpoint/2010/main" val="358115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857867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Variatie is de norm</a:t>
            </a:r>
          </a:p>
          <a:p>
            <a:pPr algn="ctr"/>
            <a:endParaRPr lang="nl-NL" dirty="0"/>
          </a:p>
        </p:txBody>
      </p:sp>
      <p:pic>
        <p:nvPicPr>
          <p:cNvPr id="6" name="images.png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75" y="2229317"/>
            <a:ext cx="5863986" cy="27183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Kwetsbaarheid"/>
          <p:cNvSpPr txBox="1"/>
          <p:nvPr/>
        </p:nvSpPr>
        <p:spPr>
          <a:xfrm>
            <a:off x="3135175" y="5302306"/>
            <a:ext cx="5863986" cy="37959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 hangingPunct="0"/>
            <a:r>
              <a:rPr lang="nl-NL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Psychische gesteldheid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135175" y="4757874"/>
            <a:ext cx="115814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sterk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836050" y="4755223"/>
            <a:ext cx="114490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n</a:t>
            </a: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iet sterk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7154562" y="3340667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Kwetsbare kinderen en jongeren</a:t>
            </a:r>
          </a:p>
        </p:txBody>
      </p:sp>
      <p:cxnSp>
        <p:nvCxnSpPr>
          <p:cNvPr id="12" name="Rechte verbindingslijn met pijl 11"/>
          <p:cNvCxnSpPr/>
          <p:nvPr/>
        </p:nvCxnSpPr>
        <p:spPr>
          <a:xfrm>
            <a:off x="8625016" y="3709999"/>
            <a:ext cx="0" cy="638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02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914399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Variatie is de norm</a:t>
            </a:r>
          </a:p>
          <a:p>
            <a:pPr algn="ctr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90" y="1851415"/>
            <a:ext cx="9160230" cy="43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77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Variatie is de norm: </a:t>
            </a:r>
          </a:p>
          <a:p>
            <a:pPr algn="ctr"/>
            <a:r>
              <a:rPr lang="nl-NL" dirty="0"/>
              <a:t>kwetsbare kinderen en jongeren</a:t>
            </a:r>
          </a:p>
          <a:p>
            <a:pPr algn="ctr"/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69293" y="2689950"/>
            <a:ext cx="11505550" cy="3083018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Vraagt om aanpak over classificatie heen (“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transdiagnostisch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Vraagt om </a:t>
            </a:r>
            <a:r>
              <a:rPr lang="nl-NL" b="1" i="1" u="sng" dirty="0">
                <a:latin typeface="Arial" panose="020B0604020202020204" pitchFamily="34" charset="0"/>
                <a:cs typeface="Arial" panose="020B0604020202020204" pitchFamily="34" charset="0"/>
              </a:rPr>
              <a:t>niet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symptoom gerichte effectmeting </a:t>
            </a:r>
          </a:p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Uiteindelijk is bevordering van </a:t>
            </a:r>
            <a:r>
              <a:rPr lang="nl-NL" b="1" i="1" u="sng" dirty="0">
                <a:latin typeface="Arial" panose="020B0604020202020204" pitchFamily="34" charset="0"/>
                <a:cs typeface="Arial" panose="020B0604020202020204" pitchFamily="34" charset="0"/>
              </a:rPr>
              <a:t>veerkracht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altijd het doel</a:t>
            </a:r>
          </a:p>
        </p:txBody>
      </p:sp>
    </p:spTree>
    <p:extLst>
      <p:ext uri="{BB962C8B-B14F-4D97-AF65-F5344CB8AC3E}">
        <p14:creationId xmlns:p14="http://schemas.microsoft.com/office/powerpoint/2010/main" val="3975831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Onze hersenen: denken en voelen in interactie met omgeving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pic>
        <p:nvPicPr>
          <p:cNvPr id="8" name="2477_966_767-papez-circuit.jpg" descr="2477_966_767-papez-circu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374" y="2483758"/>
            <a:ext cx="5358706" cy="3029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s.jpeg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88" y="2832810"/>
            <a:ext cx="1017417" cy="143794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kstvak 9"/>
          <p:cNvSpPr txBox="1"/>
          <p:nvPr/>
        </p:nvSpPr>
        <p:spPr>
          <a:xfrm>
            <a:off x="1446550" y="427075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Papez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703356" y="554954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Limbische systeem</a:t>
            </a:r>
          </a:p>
        </p:txBody>
      </p:sp>
    </p:spTree>
    <p:extLst>
      <p:ext uri="{BB962C8B-B14F-4D97-AF65-F5344CB8AC3E}">
        <p14:creationId xmlns:p14="http://schemas.microsoft.com/office/powerpoint/2010/main" val="164310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6636701-3E8A-1245-B5B7-9FD0EB319B51}"/>
              </a:ext>
            </a:extLst>
          </p:cNvPr>
          <p:cNvSpPr txBox="1"/>
          <p:nvPr/>
        </p:nvSpPr>
        <p:spPr>
          <a:xfrm>
            <a:off x="1060975" y="5164680"/>
            <a:ext cx="3583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Arnhem" panose="02000803080000020004" pitchFamily="50" charset="0"/>
              </a:rPr>
              <a:t>PPO-NK Conferentie </a:t>
            </a:r>
          </a:p>
          <a:p>
            <a:r>
              <a:rPr lang="nl-NL" sz="2800" dirty="0">
                <a:solidFill>
                  <a:schemeClr val="bg1"/>
                </a:solidFill>
                <a:latin typeface="Arnhem" panose="02000803080000020004" pitchFamily="50" charset="0"/>
              </a:rPr>
              <a:t>20 september 2023</a:t>
            </a:r>
          </a:p>
          <a:p>
            <a:r>
              <a:rPr lang="nl-NL" sz="2800" dirty="0">
                <a:solidFill>
                  <a:schemeClr val="bg1"/>
                </a:solidFill>
                <a:latin typeface="Arnhem" panose="02000803080000020004" pitchFamily="50" charset="0"/>
              </a:rPr>
              <a:t>Theater Cool</a:t>
            </a:r>
            <a:endParaRPr lang="en-GB" sz="2800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75EDFF-7842-0B84-9E9B-500DE38D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03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Onze hersenen: denken en voelen in interactie met omgeving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1790561" y="2845933"/>
            <a:ext cx="85267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De essentie van het limbische circuit is dat het een </a:t>
            </a:r>
            <a:r>
              <a:rPr lang="nl-NL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gesloten loop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vormt en dat het dus om een zeer nauw interacterend </a:t>
            </a:r>
            <a:r>
              <a:rPr lang="nl-NL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neuronaal netwerk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gaat. De populistische gedachte dat er een “reptielenbrein” zou zijn naast een “rationeel” brein is dan ook </a:t>
            </a:r>
            <a:r>
              <a:rPr lang="nl-NL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onjuist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, ook vanuit evolutionair oogpunt. </a:t>
            </a:r>
          </a:p>
        </p:txBody>
      </p:sp>
    </p:spTree>
    <p:extLst>
      <p:ext uri="{BB962C8B-B14F-4D97-AF65-F5344CB8AC3E}">
        <p14:creationId xmlns:p14="http://schemas.microsoft.com/office/powerpoint/2010/main" val="3767752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Onze hersenen: denken en voelen in interactie met omgeving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69293" y="2689950"/>
            <a:ext cx="11505550" cy="3083018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Hersenen ontwikkeld om als individu interactie aan te gaan met omgeving</a:t>
            </a:r>
          </a:p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Vooral ook de medemens</a:t>
            </a:r>
          </a:p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Veel gedrag gevolg van die interacties</a:t>
            </a:r>
          </a:p>
        </p:txBody>
      </p:sp>
    </p:spTree>
    <p:extLst>
      <p:ext uri="{BB962C8B-B14F-4D97-AF65-F5344CB8AC3E}">
        <p14:creationId xmlns:p14="http://schemas.microsoft.com/office/powerpoint/2010/main" val="2296857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Onze hersenen: denken en voelen in interactie met omgeving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69293" y="2689950"/>
            <a:ext cx="11505550" cy="3083018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Perspectief name als hogere hersenfunctie</a:t>
            </a:r>
          </a:p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Onder stress sterk verlies van vermogens </a:t>
            </a:r>
          </a:p>
        </p:txBody>
      </p:sp>
    </p:spTree>
    <p:extLst>
      <p:ext uri="{BB962C8B-B14F-4D97-AF65-F5344CB8AC3E}">
        <p14:creationId xmlns:p14="http://schemas.microsoft.com/office/powerpoint/2010/main" val="115320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Onze hersenen: denken en voelen in interactie met omgeving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69293" y="2689950"/>
            <a:ext cx="11505550" cy="3083018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Mens neigt tot “egocentrische” perspectief name</a:t>
            </a:r>
          </a:p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Probleemgedrag vaak gezien als wat is er mis met de ander</a:t>
            </a:r>
          </a:p>
          <a:p>
            <a:pPr hangingPunct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Maar dat kan Astrid beter uitleggen…. </a:t>
            </a:r>
          </a:p>
        </p:txBody>
      </p:sp>
    </p:spTree>
    <p:extLst>
      <p:ext uri="{BB962C8B-B14F-4D97-AF65-F5344CB8AC3E}">
        <p14:creationId xmlns:p14="http://schemas.microsoft.com/office/powerpoint/2010/main" val="351746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Onze hersenen: denken en voelen in interactie met omgeving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8" y="2138469"/>
            <a:ext cx="6141406" cy="40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64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Onze hersenen: denken en voelen in interactie met omgeving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8438147" y="5086842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responsief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275548" y="5086841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reactief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8" y="2479682"/>
            <a:ext cx="4461083" cy="226594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92" y="2418194"/>
            <a:ext cx="4336716" cy="24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79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925829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Bio-</a:t>
            </a:r>
            <a:r>
              <a:rPr lang="nl-NL" sz="4000" dirty="0" err="1"/>
              <a:t>psycho</a:t>
            </a:r>
            <a:r>
              <a:rPr lang="nl-NL" sz="4000" dirty="0"/>
              <a:t>-sociaal model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pic>
        <p:nvPicPr>
          <p:cNvPr id="7" name="1*xcSvJ6NoAN-aShpPJeIVGw.jpeg" descr="1*xcSvJ6NoAN-aShpPJeIVGw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951" y="2011929"/>
            <a:ext cx="4626834" cy="379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30" y="2138469"/>
            <a:ext cx="2323414" cy="294894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eorge Libman Engel (1913-1999"/>
          <p:cNvSpPr txBox="1"/>
          <p:nvPr/>
        </p:nvSpPr>
        <p:spPr>
          <a:xfrm>
            <a:off x="1268824" y="5183244"/>
            <a:ext cx="411322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b="0" dirty="0"/>
              <a:t>George </a:t>
            </a:r>
            <a:r>
              <a:rPr b="0" dirty="0" err="1"/>
              <a:t>Libman</a:t>
            </a:r>
            <a:r>
              <a:rPr b="0" dirty="0"/>
              <a:t> Engel (1913-1999</a:t>
            </a:r>
            <a:r>
              <a:rPr lang="nl-NL" b="0" dirty="0"/>
              <a:t>)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82952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834389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Bio-</a:t>
            </a:r>
            <a:r>
              <a:rPr lang="nl-NL" sz="4000" dirty="0" err="1"/>
              <a:t>psycho</a:t>
            </a:r>
            <a:r>
              <a:rPr lang="nl-NL" sz="4000" dirty="0"/>
              <a:t>-sociaal model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2042162" y="1830693"/>
            <a:ext cx="8139286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Emotie regulatie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Zelfbeeld &amp; Zelfvertrouwen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Neurocognitie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Leefstijl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4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Systemische</a:t>
            </a:r>
            <a:r>
              <a:rPr kumimoji="0" lang="nl-NL" sz="40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(ecologische) context</a:t>
            </a:r>
            <a:endParaRPr kumimoji="0" lang="nl-NL" sz="4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28016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914399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Bio-</a:t>
            </a:r>
            <a:r>
              <a:rPr lang="nl-NL" sz="4000" dirty="0" err="1"/>
              <a:t>psycho</a:t>
            </a:r>
            <a:r>
              <a:rPr lang="nl-NL" sz="4000" dirty="0"/>
              <a:t>-sociaal model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pic>
        <p:nvPicPr>
          <p:cNvPr id="7" name="Bronfenbrenner's_Ecological_Theory_of_Development_(English).jpg" descr="Bronfenbrenner's_Ecological_Theory_of_Development_(English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09" y="1961815"/>
            <a:ext cx="4286755" cy="407537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Urie Bronfenbrenner (April 29, 1917 – September 25, 2005)"/>
          <p:cNvSpPr txBox="1"/>
          <p:nvPr/>
        </p:nvSpPr>
        <p:spPr>
          <a:xfrm>
            <a:off x="730786" y="6242326"/>
            <a:ext cx="532316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Urie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 Bronfenbrenner (April 29, 1917 – September 25, 2005)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873894" y="2447304"/>
            <a:ext cx="5636116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000" dirty="0">
                <a:solidFill>
                  <a:srgbClr val="000000"/>
                </a:solidFill>
                <a:sym typeface="Helvetica Neue Medium"/>
              </a:rPr>
              <a:t>sociaal ecologisch</a:t>
            </a:r>
            <a:endParaRPr kumimoji="0" lang="nl-NL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Medium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000" dirty="0"/>
              <a:t>Systemen staan in verbinding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000" dirty="0">
                <a:sym typeface="Helvetica Neue Medium"/>
              </a:rPr>
              <a:t>Kent tijdseffecten</a:t>
            </a:r>
            <a:endParaRPr kumimoji="0" lang="nl-NL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46501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Veerkracht bevorderen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pic>
        <p:nvPicPr>
          <p:cNvPr id="7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079" y="2138469"/>
            <a:ext cx="3594921" cy="247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47" y="2270798"/>
            <a:ext cx="3276602" cy="247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Unknown.jpeg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864" y="2454948"/>
            <a:ext cx="3860800" cy="2108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610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O_NK_INTRO.mp4" descr="PPO_NK_INTRO.mp4">
            <a:hlinkClick r:id="" action="ppaction://media"/>
            <a:extLst>
              <a:ext uri="{FF2B5EF4-FFF2-40B4-BE49-F238E27FC236}">
                <a16:creationId xmlns:a16="http://schemas.microsoft.com/office/drawing/2014/main" id="{2FC650D8-219F-6D29-63D9-A6A14A85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02" cy="6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800" dirty="0"/>
              <a:t>Veerkracht bevorderen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10" name="Het is geen “easy fix”…"/>
          <p:cNvSpPr txBox="1"/>
          <p:nvPr/>
        </p:nvSpPr>
        <p:spPr>
          <a:xfrm>
            <a:off x="1218492" y="2749529"/>
            <a:ext cx="967091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 sz="40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Het is geen “easy fix”</a:t>
            </a:r>
          </a:p>
          <a:p>
            <a:pPr marL="571500" indent="-571500">
              <a:buFont typeface="Arial" panose="020B0604020202020204" pitchFamily="34" charset="0"/>
              <a:buChar char="•"/>
              <a:defRPr sz="40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Het is niet het omgekeerde van kwetsbaarheid</a:t>
            </a:r>
          </a:p>
          <a:p>
            <a:pPr marL="571500" indent="-571500">
              <a:buFont typeface="Arial" panose="020B0604020202020204" pitchFamily="34" charset="0"/>
              <a:buChar char="•"/>
              <a:defRPr sz="40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Er ontbreekt een scherpe definitie</a:t>
            </a:r>
          </a:p>
        </p:txBody>
      </p:sp>
    </p:spTree>
    <p:extLst>
      <p:ext uri="{BB962C8B-B14F-4D97-AF65-F5344CB8AC3E}">
        <p14:creationId xmlns:p14="http://schemas.microsoft.com/office/powerpoint/2010/main" val="2718377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800" dirty="0"/>
              <a:t>Veerkracht bevorderen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10" name="Het is geen “easy fix”…"/>
          <p:cNvSpPr txBox="1"/>
          <p:nvPr/>
        </p:nvSpPr>
        <p:spPr>
          <a:xfrm>
            <a:off x="1868257" y="2285245"/>
            <a:ext cx="807855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Vermogen om in crisis emotie te reguleren</a:t>
            </a:r>
          </a:p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Beschikken over </a:t>
            </a:r>
            <a:r>
              <a:rPr lang="nl-NL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positief</a:t>
            </a:r>
            <a:r>
              <a:rPr lang="nl-N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sociaal netwerk</a:t>
            </a:r>
          </a:p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Vermogen om te denken over betere toekomst</a:t>
            </a:r>
          </a:p>
          <a:p>
            <a:pPr marL="571500" indent="-571500" defTabSz="584200" hangingPunct="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Bewustzijn van innerlijke bronnen</a:t>
            </a:r>
          </a:p>
          <a:p>
            <a:pPr marL="571500" indent="-571500">
              <a:buFont typeface="Arial" panose="020B0604020202020204" pitchFamily="34" charset="0"/>
              <a:buChar char="•"/>
              <a:defRPr sz="4000" b="1">
                <a:latin typeface="+mj-lt"/>
                <a:ea typeface="+mj-ea"/>
                <a:cs typeface="+mj-cs"/>
                <a:sym typeface="Helvetica Neue"/>
              </a:defRPr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9668"/>
            <a:ext cx="1181507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87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834389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Veerkracht bevorderen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pic>
        <p:nvPicPr>
          <p:cNvPr id="7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689" y="2346711"/>
            <a:ext cx="2770073" cy="2770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07-DEVINUS-Zuid-Frankrijk-Spirituele-reisvakanties-8898.jpg" descr="07-DEVINUS-Zuid-Frankrijk-Spirituele-reisvakanties-88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61" y="2597780"/>
            <a:ext cx="3230968" cy="2423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hutterstock_434118472-1024x576.jpg" descr="shutterstock_434118472-1024x5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022" y="2597780"/>
            <a:ext cx="3957145" cy="222589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pirituele bronnen"/>
          <p:cNvSpPr txBox="1"/>
          <p:nvPr/>
        </p:nvSpPr>
        <p:spPr>
          <a:xfrm>
            <a:off x="609175" y="5163789"/>
            <a:ext cx="277825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Spirituele bronnen</a:t>
            </a:r>
          </a:p>
        </p:txBody>
      </p:sp>
      <p:sp>
        <p:nvSpPr>
          <p:cNvPr id="12" name="Cognitieve vaardigheden"/>
          <p:cNvSpPr txBox="1"/>
          <p:nvPr/>
        </p:nvSpPr>
        <p:spPr>
          <a:xfrm>
            <a:off x="3994689" y="5163789"/>
            <a:ext cx="372130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dirty="0" err="1"/>
              <a:t>Cognitieve</a:t>
            </a:r>
            <a:r>
              <a:rPr dirty="0"/>
              <a:t> </a:t>
            </a:r>
            <a:r>
              <a:rPr dirty="0" err="1"/>
              <a:t>vaardigheden</a:t>
            </a:r>
            <a:endParaRPr dirty="0"/>
          </a:p>
        </p:txBody>
      </p:sp>
      <p:sp>
        <p:nvSpPr>
          <p:cNvPr id="13" name="Sociale vaardigheden"/>
          <p:cNvSpPr txBox="1"/>
          <p:nvPr/>
        </p:nvSpPr>
        <p:spPr>
          <a:xfrm>
            <a:off x="8418500" y="5163789"/>
            <a:ext cx="202420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algn="ctr"/>
            <a:r>
              <a:rPr dirty="0" err="1"/>
              <a:t>Sociale</a:t>
            </a:r>
            <a:r>
              <a:rPr dirty="0"/>
              <a:t> </a:t>
            </a:r>
            <a:r>
              <a:rPr dirty="0" err="1"/>
              <a:t>vaardigheden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3621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369293" y="674371"/>
            <a:ext cx="11369317" cy="146409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Veerkracht </a:t>
            </a:r>
            <a:r>
              <a:rPr lang="nl-NL" sz="4000" dirty="0">
                <a:solidFill>
                  <a:srgbClr val="C00000"/>
                </a:solidFill>
              </a:rPr>
              <a:t>bevorderen</a:t>
            </a:r>
            <a:r>
              <a:rPr lang="nl-NL" sz="4000" dirty="0"/>
              <a:t>:</a:t>
            </a:r>
          </a:p>
          <a:p>
            <a:pPr algn="ctr"/>
            <a:r>
              <a:rPr lang="nl-NL" sz="2400" dirty="0"/>
              <a:t>Ook voor leerkrachten en hulpverleners!</a:t>
            </a:r>
          </a:p>
          <a:p>
            <a:pPr algn="ctr"/>
            <a:endParaRPr lang="nl-NL" sz="4800" dirty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57885" y="2138469"/>
            <a:ext cx="11618427" cy="4042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Vermogen om</a:t>
            </a:r>
            <a:r>
              <a:rPr kumimoji="0" lang="nl-NL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in crisis emotie te reguleren: </a:t>
            </a: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verdragen en geleidelijke verwerking stress</a:t>
            </a:r>
            <a:r>
              <a:rPr kumimoji="0" lang="nl-NL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 </a:t>
            </a:r>
          </a:p>
          <a:p>
            <a:pPr marL="514350" marR="0" indent="-5143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Beschikken over </a:t>
            </a:r>
            <a:r>
              <a:rPr kumimoji="0" lang="nl-NL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positief</a:t>
            </a:r>
            <a:r>
              <a:rPr kumimoji="0" lang="nl-N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sociaal netwerk: intervisie, MDO, nascholing</a:t>
            </a:r>
          </a:p>
          <a:p>
            <a:pPr marL="514350" marR="0" indent="-5143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Vermogen om te denken over betere toekomst: opleiden, innoveren</a:t>
            </a:r>
          </a:p>
          <a:p>
            <a:pPr marL="514350" marR="0" indent="-51435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Bewustzijn van innerlijke bronnen: ken ieders vaardigheden, ze worden onderschat!</a:t>
            </a:r>
          </a:p>
        </p:txBody>
      </p:sp>
    </p:spTree>
    <p:extLst>
      <p:ext uri="{BB962C8B-B14F-4D97-AF65-F5344CB8AC3E}">
        <p14:creationId xmlns:p14="http://schemas.microsoft.com/office/powerpoint/2010/main" val="1357798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249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 voor uw aandacht!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D8DD-FE17-4701-8429-32EB350F9756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713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B60C6FD-6263-6A22-B1CA-1B86C8FC0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2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O_NK_INTRO.mp4" descr="PPO_NK_INTRO.mp4">
            <a:hlinkClick r:id="" action="ppaction://media"/>
            <a:extLst>
              <a:ext uri="{FF2B5EF4-FFF2-40B4-BE49-F238E27FC236}">
                <a16:creationId xmlns:a16="http://schemas.microsoft.com/office/drawing/2014/main" id="{2FC650D8-219F-6D29-63D9-A6A14A85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02" cy="6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14263603-8462-6C9B-A0C2-82B7A2DE4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t="23142" r="28061" b="47115"/>
          <a:stretch/>
        </p:blipFill>
        <p:spPr>
          <a:xfrm>
            <a:off x="9443285" y="2179500"/>
            <a:ext cx="2052243" cy="20397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F08A1B2-A9A9-C83E-C639-DC8D53151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90" b="6739"/>
          <a:stretch/>
        </p:blipFill>
        <p:spPr>
          <a:xfrm>
            <a:off x="696470" y="2187738"/>
            <a:ext cx="2052242" cy="20424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DF9967B-5D9B-7138-16A9-247B77989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075" y="2197302"/>
            <a:ext cx="2052243" cy="2039881"/>
          </a:xfrm>
          <a:prstGeom prst="rect">
            <a:avLst/>
          </a:prstGeom>
        </p:spPr>
      </p:pic>
      <p:pic>
        <p:nvPicPr>
          <p:cNvPr id="3" name="Afbeelding 2" descr="Afbeelding met persoon, Menselijk gezicht, buitenshuis, hemel&#10;&#10;Automatisch gegenereerde beschrijving">
            <a:extLst>
              <a:ext uri="{FF2B5EF4-FFF2-40B4-BE49-F238E27FC236}">
                <a16:creationId xmlns:a16="http://schemas.microsoft.com/office/drawing/2014/main" id="{F653EAA5-9CD8-31C3-FC2A-9AD4D9FF08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r="19206"/>
          <a:stretch/>
        </p:blipFill>
        <p:spPr>
          <a:xfrm>
            <a:off x="6527680" y="2179500"/>
            <a:ext cx="2052243" cy="2080101"/>
          </a:xfrm>
          <a:prstGeom prst="rect">
            <a:avLst/>
          </a:prstGeom>
        </p:spPr>
      </p:pic>
      <p:pic>
        <p:nvPicPr>
          <p:cNvPr id="13" name="Afbeelding 12" descr="Afbeelding met ruimte, hemel, Universum, sterrenbeeld">
            <a:extLst>
              <a:ext uri="{FF2B5EF4-FFF2-40B4-BE49-F238E27FC236}">
                <a16:creationId xmlns:a16="http://schemas.microsoft.com/office/drawing/2014/main" id="{E7FE571C-0D06-6CEE-6930-B49ED969EE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r="68118" b="79665"/>
          <a:stretch/>
        </p:blipFill>
        <p:spPr>
          <a:xfrm>
            <a:off x="530535" y="4585045"/>
            <a:ext cx="2384115" cy="578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23" descr="Afbeelding met ruimte, hemel, Universum, sterrenbeeld">
            <a:extLst>
              <a:ext uri="{FF2B5EF4-FFF2-40B4-BE49-F238E27FC236}">
                <a16:creationId xmlns:a16="http://schemas.microsoft.com/office/drawing/2014/main" id="{0F329866-26E9-8F56-B54C-51D72A38C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r="68118" b="79665"/>
          <a:stretch/>
        </p:blipFill>
        <p:spPr>
          <a:xfrm>
            <a:off x="9277350" y="4581065"/>
            <a:ext cx="2384115" cy="578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 descr="Afbeelding met ruimte, hemel, Universum, sterrenbeeld">
            <a:extLst>
              <a:ext uri="{FF2B5EF4-FFF2-40B4-BE49-F238E27FC236}">
                <a16:creationId xmlns:a16="http://schemas.microsoft.com/office/drawing/2014/main" id="{51C0FD3E-A9A2-D8F3-D50B-E817281CC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r="68118" b="79665"/>
          <a:stretch/>
        </p:blipFill>
        <p:spPr>
          <a:xfrm>
            <a:off x="3446140" y="4581065"/>
            <a:ext cx="2384115" cy="578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 descr="Afbeelding met ruimte, hemel, Universum, sterrenbeeld">
            <a:extLst>
              <a:ext uri="{FF2B5EF4-FFF2-40B4-BE49-F238E27FC236}">
                <a16:creationId xmlns:a16="http://schemas.microsoft.com/office/drawing/2014/main" id="{D068B090-35C7-4584-0E8B-E3411B2DFA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r="68118" b="79665"/>
          <a:stretch/>
        </p:blipFill>
        <p:spPr>
          <a:xfrm>
            <a:off x="6361745" y="4581065"/>
            <a:ext cx="2384115" cy="578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7C7106B-1A77-4A4D-03FF-03DAAACA33DA}"/>
              </a:ext>
            </a:extLst>
          </p:cNvPr>
          <p:cNvSpPr txBox="1"/>
          <p:nvPr/>
        </p:nvSpPr>
        <p:spPr>
          <a:xfrm>
            <a:off x="6361744" y="5423512"/>
            <a:ext cx="2384116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6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</a:rPr>
              <a:t>Ervaringsdeskundige jongere</a:t>
            </a:r>
            <a:endParaRPr lang="nl-NL" sz="16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1E87273-369A-DEAE-9321-F837349649FD}"/>
              </a:ext>
            </a:extLst>
          </p:cNvPr>
          <p:cNvSpPr txBox="1"/>
          <p:nvPr/>
        </p:nvSpPr>
        <p:spPr>
          <a:xfrm>
            <a:off x="522858" y="5423513"/>
            <a:ext cx="2384115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6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</a:rPr>
              <a:t>Kinderburgemeester, </a:t>
            </a:r>
            <a:r>
              <a:rPr lang="nl-NL" sz="1600" dirty="0">
                <a:solidFill>
                  <a:srgbClr val="013974"/>
                </a:solidFill>
                <a:latin typeface="Amasis MT Pro Black" panose="02040A04050005020304" pitchFamily="18" charset="0"/>
              </a:rPr>
              <a:t>Leerling BS de Durf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039B6F1-FAFF-D573-04F3-7A84076B716F}"/>
              </a:ext>
            </a:extLst>
          </p:cNvPr>
          <p:cNvSpPr txBox="1"/>
          <p:nvPr/>
        </p:nvSpPr>
        <p:spPr>
          <a:xfrm>
            <a:off x="3446138" y="5432361"/>
            <a:ext cx="2384115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6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</a:rPr>
              <a:t>VZ leerlingenraad leerli</a:t>
            </a:r>
            <a:r>
              <a:rPr lang="nl-NL" sz="1600" dirty="0">
                <a:solidFill>
                  <a:srgbClr val="013974"/>
                </a:solidFill>
                <a:latin typeface="Amasis MT Pro Black" panose="02040A04050005020304" pitchFamily="18" charset="0"/>
              </a:rPr>
              <a:t>ng BS Durf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E163AF6-EE47-1700-B637-BF101B51B2FF}"/>
              </a:ext>
            </a:extLst>
          </p:cNvPr>
          <p:cNvSpPr txBox="1"/>
          <p:nvPr/>
        </p:nvSpPr>
        <p:spPr>
          <a:xfrm>
            <a:off x="9277350" y="5260588"/>
            <a:ext cx="23841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6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</a:rPr>
              <a:t>Student Bestuurskunde VU, Ervaringsdeskundige speciaal onderwijs cluster 2​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697E661-5E55-FF81-0BE5-F555BEE27975}"/>
              </a:ext>
            </a:extLst>
          </p:cNvPr>
          <p:cNvSpPr txBox="1"/>
          <p:nvPr/>
        </p:nvSpPr>
        <p:spPr>
          <a:xfrm>
            <a:off x="275280" y="4692700"/>
            <a:ext cx="288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Malaika</a:t>
            </a:r>
            <a:r>
              <a:rPr lang="nl-NL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Mughal</a:t>
            </a:r>
            <a:endParaRPr lang="nl-NL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9DFAD8A-963C-981F-4939-2669145628C7}"/>
              </a:ext>
            </a:extLst>
          </p:cNvPr>
          <p:cNvSpPr txBox="1"/>
          <p:nvPr/>
        </p:nvSpPr>
        <p:spPr>
          <a:xfrm>
            <a:off x="3193278" y="4689500"/>
            <a:ext cx="288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masis MT Pro Black" panose="02040A04050005020304" pitchFamily="18" charset="0"/>
              </a:rPr>
              <a:t>Sam </a:t>
            </a:r>
            <a:r>
              <a:rPr lang="nl-NL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Hergaarden</a:t>
            </a:r>
            <a:endParaRPr lang="nl-NL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D05BFAC-B7A3-2AC4-7D72-E78F7E8E0E57}"/>
              </a:ext>
            </a:extLst>
          </p:cNvPr>
          <p:cNvSpPr txBox="1"/>
          <p:nvPr/>
        </p:nvSpPr>
        <p:spPr>
          <a:xfrm>
            <a:off x="6108887" y="4689500"/>
            <a:ext cx="288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masis MT Pro Black" panose="02040A04050005020304" pitchFamily="18" charset="0"/>
              </a:rPr>
              <a:t>Melchior Wammes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6DDEBA3-5677-320E-A11E-63FF35FD0D95}"/>
              </a:ext>
            </a:extLst>
          </p:cNvPr>
          <p:cNvSpPr txBox="1"/>
          <p:nvPr/>
        </p:nvSpPr>
        <p:spPr>
          <a:xfrm>
            <a:off x="9024490" y="4689500"/>
            <a:ext cx="288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masis MT Pro Black" panose="02040A04050005020304" pitchFamily="18" charset="0"/>
              </a:rPr>
              <a:t>Luc Damen</a:t>
            </a:r>
          </a:p>
        </p:txBody>
      </p:sp>
      <p:pic>
        <p:nvPicPr>
          <p:cNvPr id="31" name="Afbeelding 30" descr="Afbeelding met ruimte, hemel, Universum, sterrenbeeld">
            <a:extLst>
              <a:ext uri="{FF2B5EF4-FFF2-40B4-BE49-F238E27FC236}">
                <a16:creationId xmlns:a16="http://schemas.microsoft.com/office/drawing/2014/main" id="{FD001904-A52D-4227-2D05-E9BE97A33E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32" name="Afbeelding 31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7A4B6DE0-E54F-5BC2-7666-20F2BA8AF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33" name="Afbeelding 32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797286DB-2595-10D0-F39A-4A9D49E0C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34" name="Afbeelding 33" descr="Afbeelding met Kleurrijkheid, plein, pixel, ontwerp">
            <a:extLst>
              <a:ext uri="{FF2B5EF4-FFF2-40B4-BE49-F238E27FC236}">
                <a16:creationId xmlns:a16="http://schemas.microsoft.com/office/drawing/2014/main" id="{ECABEDCD-31F8-660E-4BB0-4AF0183B7A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35" name="Afbeelding 34" descr="Afbeelding met Kleurrijkheid, plein, pixel, ontwerp">
            <a:extLst>
              <a:ext uri="{FF2B5EF4-FFF2-40B4-BE49-F238E27FC236}">
                <a16:creationId xmlns:a16="http://schemas.microsoft.com/office/drawing/2014/main" id="{A6A07D3B-7D21-F8E4-DEED-FB7955674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4CAE9796-5499-687E-F22C-1ADB7939200C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Jongerenpanel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99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C3DAD53-E192-FD72-DAA8-CC2BEF7A5D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5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schets, Lijnillustraties, diagram, tekening&#10;&#10;Automatisch gegenereerde beschrijving">
            <a:extLst>
              <a:ext uri="{FF2B5EF4-FFF2-40B4-BE49-F238E27FC236}">
                <a16:creationId xmlns:a16="http://schemas.microsoft.com/office/drawing/2014/main" id="{70E572DA-331C-2829-94AF-329228482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8791" r="2579" b="10342"/>
          <a:stretch/>
        </p:blipFill>
        <p:spPr>
          <a:xfrm>
            <a:off x="5187462" y="2881030"/>
            <a:ext cx="7004538" cy="2693293"/>
          </a:xfrm>
          <a:prstGeom prst="rect">
            <a:avLst/>
          </a:prstGeom>
        </p:spPr>
      </p:pic>
      <p:pic>
        <p:nvPicPr>
          <p:cNvPr id="31" name="Afbeelding 30" descr="Afbeelding met ruimte, hemel, Universum, sterrenbeeld">
            <a:extLst>
              <a:ext uri="{FF2B5EF4-FFF2-40B4-BE49-F238E27FC236}">
                <a16:creationId xmlns:a16="http://schemas.microsoft.com/office/drawing/2014/main" id="{FD001904-A52D-4227-2D05-E9BE97A33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32" name="Afbeelding 31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7A4B6DE0-E54F-5BC2-7666-20F2BA8A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33" name="Afbeelding 32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797286DB-2595-10D0-F39A-4A9D49E0C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34" name="Afbeelding 33" descr="Afbeelding met Kleurrijkheid, plein, pixel, ontwerp">
            <a:extLst>
              <a:ext uri="{FF2B5EF4-FFF2-40B4-BE49-F238E27FC236}">
                <a16:creationId xmlns:a16="http://schemas.microsoft.com/office/drawing/2014/main" id="{ECABEDCD-31F8-660E-4BB0-4AF0183B7A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35" name="Afbeelding 34" descr="Afbeelding met Kleurrijkheid, plein, pixel, ontwerp">
            <a:extLst>
              <a:ext uri="{FF2B5EF4-FFF2-40B4-BE49-F238E27FC236}">
                <a16:creationId xmlns:a16="http://schemas.microsoft.com/office/drawing/2014/main" id="{A6A07D3B-7D21-F8E4-DEED-FB79556749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4CAE9796-5499-687E-F22C-1ADB7939200C}"/>
              </a:ext>
            </a:extLst>
          </p:cNvPr>
          <p:cNvSpPr txBox="1"/>
          <p:nvPr/>
        </p:nvSpPr>
        <p:spPr>
          <a:xfrm>
            <a:off x="1779665" y="139371"/>
            <a:ext cx="860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Overzicht Plannen- en ideeënmarkt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5ED8405-C25B-B336-0DA5-C8D860E4D396}"/>
              </a:ext>
            </a:extLst>
          </p:cNvPr>
          <p:cNvSpPr txBox="1"/>
          <p:nvPr/>
        </p:nvSpPr>
        <p:spPr>
          <a:xfrm>
            <a:off x="7320121" y="2426877"/>
            <a:ext cx="2293677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nl-NL" sz="2400" kern="100" baseline="300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</a:t>
            </a: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verdieping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4F39789-465E-7CC8-D4DD-E557CCF22B13}"/>
              </a:ext>
            </a:extLst>
          </p:cNvPr>
          <p:cNvSpPr txBox="1"/>
          <p:nvPr/>
        </p:nvSpPr>
        <p:spPr>
          <a:xfrm>
            <a:off x="6801357" y="3757188"/>
            <a:ext cx="2812441" cy="339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Rodi</a:t>
            </a:r>
            <a:r>
              <a:rPr lang="nl-NL" sz="16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Media zaal</a:t>
            </a:r>
            <a:endParaRPr lang="nl-NL" sz="16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89D8B42-FA45-8473-891D-D42655F0121C}"/>
              </a:ext>
            </a:extLst>
          </p:cNvPr>
          <p:cNvSpPr txBox="1"/>
          <p:nvPr/>
        </p:nvSpPr>
        <p:spPr>
          <a:xfrm>
            <a:off x="5954399" y="4408081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1974FA4-D914-6A4E-648A-C80E884665D7}"/>
              </a:ext>
            </a:extLst>
          </p:cNvPr>
          <p:cNvSpPr txBox="1"/>
          <p:nvPr/>
        </p:nvSpPr>
        <p:spPr>
          <a:xfrm>
            <a:off x="11034308" y="4733044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CB7F027-149A-9F77-1A91-E5635EE95385}"/>
              </a:ext>
            </a:extLst>
          </p:cNvPr>
          <p:cNvSpPr txBox="1"/>
          <p:nvPr/>
        </p:nvSpPr>
        <p:spPr>
          <a:xfrm>
            <a:off x="207765" y="3473672"/>
            <a:ext cx="5106751" cy="1973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a. De praktijkklas – Kleine zaal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b. Netwerkgroep Hoogbegaafdheid – Zaal 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c. Netwerkgroep 10-14 – Foyer (trap)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d. Cluster Alkmaar: BBP &amp; Groeiklas – Foyer (midden)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e. Cluster Alkmaar: </a:t>
            </a:r>
            <a:r>
              <a:rPr lang="nl-NL" sz="1400" kern="100" dirty="0" err="1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Silent</a:t>
            </a: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Disco – Foyer (hoek)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BF5CA5A-0096-65DD-9584-55334B66C8AA}"/>
              </a:ext>
            </a:extLst>
          </p:cNvPr>
          <p:cNvSpPr txBox="1"/>
          <p:nvPr/>
        </p:nvSpPr>
        <p:spPr>
          <a:xfrm>
            <a:off x="6950860" y="5042790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C818065-12CD-7930-B1C4-04F58773102B}"/>
              </a:ext>
            </a:extLst>
          </p:cNvPr>
          <p:cNvSpPr txBox="1"/>
          <p:nvPr/>
        </p:nvSpPr>
        <p:spPr>
          <a:xfrm>
            <a:off x="8238953" y="4964197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CAFC4B3-DEEA-69DC-C709-31598A897ADD}"/>
              </a:ext>
            </a:extLst>
          </p:cNvPr>
          <p:cNvSpPr txBox="1"/>
          <p:nvPr/>
        </p:nvSpPr>
        <p:spPr>
          <a:xfrm>
            <a:off x="8992584" y="4990573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37BDA27-7343-7E5F-6EE7-4FF805565848}"/>
              </a:ext>
            </a:extLst>
          </p:cNvPr>
          <p:cNvSpPr txBox="1"/>
          <p:nvPr/>
        </p:nvSpPr>
        <p:spPr>
          <a:xfrm>
            <a:off x="9835731" y="4937821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7AA1020-01DB-4025-64C1-692A44EFDA5D}"/>
              </a:ext>
            </a:extLst>
          </p:cNvPr>
          <p:cNvSpPr txBox="1"/>
          <p:nvPr/>
        </p:nvSpPr>
        <p:spPr>
          <a:xfrm>
            <a:off x="11060793" y="3247412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1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42968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42921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Ferd van den Eerenbeemt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3040388" y="3340179"/>
            <a:ext cx="6111225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66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Dagvoorzitter</a:t>
            </a:r>
          </a:p>
        </p:txBody>
      </p:sp>
    </p:spTree>
    <p:extLst>
      <p:ext uri="{BB962C8B-B14F-4D97-AF65-F5344CB8AC3E}">
        <p14:creationId xmlns:p14="http://schemas.microsoft.com/office/powerpoint/2010/main" val="3054510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schets, Lijnillustraties, diagram, tekening&#10;&#10;Automatisch gegenereerde beschrijving">
            <a:extLst>
              <a:ext uri="{FF2B5EF4-FFF2-40B4-BE49-F238E27FC236}">
                <a16:creationId xmlns:a16="http://schemas.microsoft.com/office/drawing/2014/main" id="{70E572DA-331C-2829-94AF-329228482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8791" r="2579" b="10342"/>
          <a:stretch/>
        </p:blipFill>
        <p:spPr>
          <a:xfrm>
            <a:off x="5187462" y="2881030"/>
            <a:ext cx="7004538" cy="2693293"/>
          </a:xfrm>
          <a:prstGeom prst="rect">
            <a:avLst/>
          </a:prstGeom>
        </p:spPr>
      </p:pic>
      <p:pic>
        <p:nvPicPr>
          <p:cNvPr id="31" name="Afbeelding 30" descr="Afbeelding met ruimte, hemel, Universum, sterrenbeeld">
            <a:extLst>
              <a:ext uri="{FF2B5EF4-FFF2-40B4-BE49-F238E27FC236}">
                <a16:creationId xmlns:a16="http://schemas.microsoft.com/office/drawing/2014/main" id="{FD001904-A52D-4227-2D05-E9BE97A33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32" name="Afbeelding 31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7A4B6DE0-E54F-5BC2-7666-20F2BA8A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33" name="Afbeelding 32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797286DB-2595-10D0-F39A-4A9D49E0C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34" name="Afbeelding 33" descr="Afbeelding met Kleurrijkheid, plein, pixel, ontwerp">
            <a:extLst>
              <a:ext uri="{FF2B5EF4-FFF2-40B4-BE49-F238E27FC236}">
                <a16:creationId xmlns:a16="http://schemas.microsoft.com/office/drawing/2014/main" id="{ECABEDCD-31F8-660E-4BB0-4AF0183B7A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35" name="Afbeelding 34" descr="Afbeelding met Kleurrijkheid, plein, pixel, ontwerp">
            <a:extLst>
              <a:ext uri="{FF2B5EF4-FFF2-40B4-BE49-F238E27FC236}">
                <a16:creationId xmlns:a16="http://schemas.microsoft.com/office/drawing/2014/main" id="{A6A07D3B-7D21-F8E4-DEED-FB79556749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4CAE9796-5499-687E-F22C-1ADB7939200C}"/>
              </a:ext>
            </a:extLst>
          </p:cNvPr>
          <p:cNvSpPr txBox="1"/>
          <p:nvPr/>
        </p:nvSpPr>
        <p:spPr>
          <a:xfrm>
            <a:off x="1779665" y="139371"/>
            <a:ext cx="860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Overzicht Plannen- en ideeënmarkt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5ED8405-C25B-B336-0DA5-C8D860E4D396}"/>
              </a:ext>
            </a:extLst>
          </p:cNvPr>
          <p:cNvSpPr txBox="1"/>
          <p:nvPr/>
        </p:nvSpPr>
        <p:spPr>
          <a:xfrm>
            <a:off x="7320121" y="2426877"/>
            <a:ext cx="2293677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nl-NL" sz="2400" kern="100" baseline="300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</a:t>
            </a: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verdieping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4F39789-465E-7CC8-D4DD-E557CCF22B13}"/>
              </a:ext>
            </a:extLst>
          </p:cNvPr>
          <p:cNvSpPr txBox="1"/>
          <p:nvPr/>
        </p:nvSpPr>
        <p:spPr>
          <a:xfrm>
            <a:off x="6801357" y="3757188"/>
            <a:ext cx="2812441" cy="339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Rodi</a:t>
            </a:r>
            <a:r>
              <a:rPr lang="nl-NL" sz="16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Media zaal</a:t>
            </a:r>
            <a:endParaRPr lang="nl-NL" sz="16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89D8B42-FA45-8473-891D-D42655F0121C}"/>
              </a:ext>
            </a:extLst>
          </p:cNvPr>
          <p:cNvSpPr txBox="1"/>
          <p:nvPr/>
        </p:nvSpPr>
        <p:spPr>
          <a:xfrm>
            <a:off x="5954399" y="4408081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1974FA4-D914-6A4E-648A-C80E884665D7}"/>
              </a:ext>
            </a:extLst>
          </p:cNvPr>
          <p:cNvSpPr txBox="1"/>
          <p:nvPr/>
        </p:nvSpPr>
        <p:spPr>
          <a:xfrm>
            <a:off x="11034308" y="4733044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CB7F027-149A-9F77-1A91-E5635EE95385}"/>
              </a:ext>
            </a:extLst>
          </p:cNvPr>
          <p:cNvSpPr txBox="1"/>
          <p:nvPr/>
        </p:nvSpPr>
        <p:spPr>
          <a:xfrm>
            <a:off x="80711" y="2510667"/>
            <a:ext cx="5106751" cy="3639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f. Netwerkgroep Nieuwkomers – Zaal B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f. SOOS, sterke ondersteuning op school – Zaal B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400" kern="100" dirty="0">
              <a:solidFill>
                <a:srgbClr val="013974"/>
              </a:solidFill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g. Werkgebied Bergen: Veerkracht en inclusie – Zaa</a:t>
            </a: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 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g. Netwerkgroep Oudersteunpunt: Met een knoop in je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400" kern="100" dirty="0">
              <a:solidFill>
                <a:srgbClr val="013974"/>
              </a:solidFill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	Ronde 1: </a:t>
            </a: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13.20 – 13:40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	Ronde 2: 13.50 – 14.10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g. GGZ NH-Noord: Mentale veerkracht bij kinderen: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	1 keer: 14.20 – 14:40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BF5CA5A-0096-65DD-9584-55334B66C8AA}"/>
              </a:ext>
            </a:extLst>
          </p:cNvPr>
          <p:cNvSpPr txBox="1"/>
          <p:nvPr/>
        </p:nvSpPr>
        <p:spPr>
          <a:xfrm>
            <a:off x="6950860" y="5042790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C818065-12CD-7930-B1C4-04F58773102B}"/>
              </a:ext>
            </a:extLst>
          </p:cNvPr>
          <p:cNvSpPr txBox="1"/>
          <p:nvPr/>
        </p:nvSpPr>
        <p:spPr>
          <a:xfrm>
            <a:off x="8238953" y="4964197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CAFC4B3-DEEA-69DC-C709-31598A897ADD}"/>
              </a:ext>
            </a:extLst>
          </p:cNvPr>
          <p:cNvSpPr txBox="1"/>
          <p:nvPr/>
        </p:nvSpPr>
        <p:spPr>
          <a:xfrm>
            <a:off x="8992584" y="4990573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37BDA27-7343-7E5F-6EE7-4FF805565848}"/>
              </a:ext>
            </a:extLst>
          </p:cNvPr>
          <p:cNvSpPr txBox="1"/>
          <p:nvPr/>
        </p:nvSpPr>
        <p:spPr>
          <a:xfrm>
            <a:off x="9835731" y="4937821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7AA1020-01DB-4025-64C1-692A44EFDA5D}"/>
              </a:ext>
            </a:extLst>
          </p:cNvPr>
          <p:cNvSpPr txBox="1"/>
          <p:nvPr/>
        </p:nvSpPr>
        <p:spPr>
          <a:xfrm>
            <a:off x="11060793" y="3247412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B2D3B2A-C22F-E78F-EBE3-5E0EA69A12D1}"/>
              </a:ext>
            </a:extLst>
          </p:cNvPr>
          <p:cNvSpPr txBox="1"/>
          <p:nvPr/>
        </p:nvSpPr>
        <p:spPr>
          <a:xfrm>
            <a:off x="290288" y="4073595"/>
            <a:ext cx="6584794" cy="308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maag naar het MDO – Zaal A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280B524-1B60-2EE1-4A3C-36303C47EC19}"/>
              </a:ext>
            </a:extLst>
          </p:cNvPr>
          <p:cNvSpPr txBox="1"/>
          <p:nvPr/>
        </p:nvSpPr>
        <p:spPr>
          <a:xfrm>
            <a:off x="306993" y="5384699"/>
            <a:ext cx="6584794" cy="308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KOPP KOV in de schoolklas? – Zaal A</a:t>
            </a:r>
          </a:p>
        </p:txBody>
      </p:sp>
    </p:spTree>
    <p:extLst>
      <p:ext uri="{BB962C8B-B14F-4D97-AF65-F5344CB8AC3E}">
        <p14:creationId xmlns:p14="http://schemas.microsoft.com/office/powerpoint/2010/main" val="2583903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 descr="Afbeelding met ruimte, hemel, Universum, sterrenbeeld">
            <a:extLst>
              <a:ext uri="{FF2B5EF4-FFF2-40B4-BE49-F238E27FC236}">
                <a16:creationId xmlns:a16="http://schemas.microsoft.com/office/drawing/2014/main" id="{FD001904-A52D-4227-2D05-E9BE97A33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32" name="Afbeelding 31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7A4B6DE0-E54F-5BC2-7666-20F2BA8AF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33" name="Afbeelding 32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797286DB-2595-10D0-F39A-4A9D49E0C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34" name="Afbeelding 33" descr="Afbeelding met Kleurrijkheid, plein, pixel, ontwerp">
            <a:extLst>
              <a:ext uri="{FF2B5EF4-FFF2-40B4-BE49-F238E27FC236}">
                <a16:creationId xmlns:a16="http://schemas.microsoft.com/office/drawing/2014/main" id="{ECABEDCD-31F8-660E-4BB0-4AF0183B7A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35" name="Afbeelding 34" descr="Afbeelding met Kleurrijkheid, plein, pixel, ontwerp">
            <a:extLst>
              <a:ext uri="{FF2B5EF4-FFF2-40B4-BE49-F238E27FC236}">
                <a16:creationId xmlns:a16="http://schemas.microsoft.com/office/drawing/2014/main" id="{A6A07D3B-7D21-F8E4-DEED-FB79556749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4CAE9796-5499-687E-F22C-1ADB7939200C}"/>
              </a:ext>
            </a:extLst>
          </p:cNvPr>
          <p:cNvSpPr txBox="1"/>
          <p:nvPr/>
        </p:nvSpPr>
        <p:spPr>
          <a:xfrm>
            <a:off x="1779665" y="139371"/>
            <a:ext cx="860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Overzicht Plannen- en ideeënmarkt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10" name="Afbeelding 9" descr="Afbeelding met schets, tekening, Lijnillustraties, diagram">
            <a:extLst>
              <a:ext uri="{FF2B5EF4-FFF2-40B4-BE49-F238E27FC236}">
                <a16:creationId xmlns:a16="http://schemas.microsoft.com/office/drawing/2014/main" id="{85B17D54-4826-490E-081D-E62D916CF2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22767" r="13434" b="21862"/>
          <a:stretch/>
        </p:blipFill>
        <p:spPr>
          <a:xfrm>
            <a:off x="5104275" y="3332318"/>
            <a:ext cx="6725370" cy="230384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5ED8405-C25B-B336-0DA5-C8D860E4D396}"/>
              </a:ext>
            </a:extLst>
          </p:cNvPr>
          <p:cNvSpPr txBox="1"/>
          <p:nvPr/>
        </p:nvSpPr>
        <p:spPr>
          <a:xfrm>
            <a:off x="7320121" y="2426877"/>
            <a:ext cx="2293677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Begane grond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4F39789-465E-7CC8-D4DD-E557CCF22B13}"/>
              </a:ext>
            </a:extLst>
          </p:cNvPr>
          <p:cNvSpPr txBox="1"/>
          <p:nvPr/>
        </p:nvSpPr>
        <p:spPr>
          <a:xfrm>
            <a:off x="6801357" y="3757188"/>
            <a:ext cx="2812441" cy="339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Rodi</a:t>
            </a:r>
            <a:r>
              <a:rPr lang="nl-NL" sz="16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Media zaal</a:t>
            </a:r>
            <a:endParaRPr lang="nl-NL" sz="16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89D8B42-FA45-8473-891D-D42655F0121C}"/>
              </a:ext>
            </a:extLst>
          </p:cNvPr>
          <p:cNvSpPr txBox="1"/>
          <p:nvPr/>
        </p:nvSpPr>
        <p:spPr>
          <a:xfrm>
            <a:off x="6684636" y="4868610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1974FA4-D914-6A4E-648A-C80E884665D7}"/>
              </a:ext>
            </a:extLst>
          </p:cNvPr>
          <p:cNvSpPr txBox="1"/>
          <p:nvPr/>
        </p:nvSpPr>
        <p:spPr>
          <a:xfrm>
            <a:off x="11158992" y="4744742"/>
            <a:ext cx="635485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CB7F027-149A-9F77-1A91-E5635EE95385}"/>
              </a:ext>
            </a:extLst>
          </p:cNvPr>
          <p:cNvSpPr txBox="1"/>
          <p:nvPr/>
        </p:nvSpPr>
        <p:spPr>
          <a:xfrm>
            <a:off x="290288" y="3975972"/>
            <a:ext cx="5538233" cy="70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h. Werkgebieden Heerhugowaard - Restaurant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</a:t>
            </a:r>
            <a:r>
              <a:rPr lang="nl-NL" sz="16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 Wegwijs in gedrag – Atelier </a:t>
            </a:r>
            <a:endParaRPr lang="nl-NL" sz="16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86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O_NK_INTRO.mp4" descr="PPO_NK_INTRO.mp4">
            <a:hlinkClick r:id="" action="ppaction://media"/>
            <a:extLst>
              <a:ext uri="{FF2B5EF4-FFF2-40B4-BE49-F238E27FC236}">
                <a16:creationId xmlns:a16="http://schemas.microsoft.com/office/drawing/2014/main" id="{2FC650D8-219F-6D29-63D9-A6A14A85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02" cy="6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E7A7C5A-2BEF-5F3C-82DD-53B09FF5F5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332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Het Afscheid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23D8488-29D0-90CC-8CB0-8442E48E56AF}"/>
              </a:ext>
            </a:extLst>
          </p:cNvPr>
          <p:cNvSpPr txBox="1"/>
          <p:nvPr/>
        </p:nvSpPr>
        <p:spPr>
          <a:xfrm>
            <a:off x="1060975" y="5826829"/>
            <a:ext cx="427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2800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329AA2-0C6E-1B02-C656-796F2A2B5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O_NK_INTRO.mp4" descr="PPO_NK_INTRO.mp4">
            <a:hlinkClick r:id="" action="ppaction://media"/>
            <a:extLst>
              <a:ext uri="{FF2B5EF4-FFF2-40B4-BE49-F238E27FC236}">
                <a16:creationId xmlns:a16="http://schemas.microsoft.com/office/drawing/2014/main" id="{2FC650D8-219F-6D29-63D9-A6A14A85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02" cy="6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1EC60D-F419-81AC-3BE0-3C7444AEC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75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chemeClr val="bg1"/>
                </a:solidFill>
                <a:latin typeface="Arnhem" panose="02000803080000020004" pitchFamily="50" charset="0"/>
              </a:rPr>
              <a:t>Terugblik Plannen- en ideeënmarkt</a:t>
            </a:r>
            <a:endParaRPr lang="en-GB" sz="60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A4627CC-30FC-5E03-0439-D934209B93A8}"/>
              </a:ext>
            </a:extLst>
          </p:cNvPr>
          <p:cNvSpPr txBox="1"/>
          <p:nvPr/>
        </p:nvSpPr>
        <p:spPr>
          <a:xfrm>
            <a:off x="1060975" y="5826829"/>
            <a:ext cx="427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2800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EA9A7F-7E47-6F75-EF5A-A106046E9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0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O_NK_INTRO.mp4" descr="PPO_NK_INTRO.mp4">
            <a:hlinkClick r:id="" action="ppaction://media"/>
            <a:extLst>
              <a:ext uri="{FF2B5EF4-FFF2-40B4-BE49-F238E27FC236}">
                <a16:creationId xmlns:a16="http://schemas.microsoft.com/office/drawing/2014/main" id="{2FC650D8-219F-6D29-63D9-A6A14A85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02" cy="6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42968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42921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Abdelkader Benali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4149796" y="3340179"/>
            <a:ext cx="3892412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6600" b="1" cap="none" spc="0" dirty="0" err="1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Wrap</a:t>
            </a:r>
            <a:r>
              <a:rPr lang="nl-NL" sz="66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-up</a:t>
            </a:r>
          </a:p>
        </p:txBody>
      </p:sp>
    </p:spTree>
    <p:extLst>
      <p:ext uri="{BB962C8B-B14F-4D97-AF65-F5344CB8AC3E}">
        <p14:creationId xmlns:p14="http://schemas.microsoft.com/office/powerpoint/2010/main" val="1249347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3CCDFD-DAA0-133D-69D0-70694B08B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45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EC179D7-2C33-AAB4-B2FD-DEB4CB281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72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42968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42921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Antoine Tromp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1779890" y="3340179"/>
            <a:ext cx="8632235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66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Wethouder De </a:t>
            </a:r>
            <a:r>
              <a:rPr lang="nl-NL" sz="6600" b="1" cap="none" spc="0" dirty="0" err="1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Buch</a:t>
            </a:r>
            <a:endParaRPr lang="nl-NL" sz="6600" b="1" cap="none" spc="0" dirty="0">
              <a:ln w="0"/>
              <a:solidFill>
                <a:srgbClr val="003974"/>
              </a:solidFill>
              <a:effectLst/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33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42968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42921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Mariëlle Moll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375031" y="3483058"/>
            <a:ext cx="11441978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Bestuurder </a:t>
            </a:r>
            <a:r>
              <a:rPr lang="nl-NL" sz="4400" b="1" cap="none" spc="0" dirty="0" err="1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Heliomare</a:t>
            </a:r>
            <a:r>
              <a:rPr lang="nl-NL" sz="44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, </a:t>
            </a:r>
            <a:r>
              <a:rPr lang="nl-NL" sz="4400" b="1" dirty="0">
                <a:ln w="0"/>
                <a:solidFill>
                  <a:srgbClr val="003974"/>
                </a:solidFill>
                <a:latin typeface="Amasis MT Pro Black" panose="02040A04050005020304" pitchFamily="18" charset="0"/>
              </a:rPr>
              <a:t>D</a:t>
            </a:r>
            <a:r>
              <a:rPr lang="nl-NL" sz="44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eelnemersraad</a:t>
            </a:r>
          </a:p>
        </p:txBody>
      </p:sp>
    </p:spTree>
    <p:extLst>
      <p:ext uri="{BB962C8B-B14F-4D97-AF65-F5344CB8AC3E}">
        <p14:creationId xmlns:p14="http://schemas.microsoft.com/office/powerpoint/2010/main" val="1080395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42968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42921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Marianne </a:t>
            </a:r>
            <a:r>
              <a:rPr lang="nl-NL" sz="4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Volp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276631" y="3340179"/>
            <a:ext cx="11638764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60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Voorzitter Raad van Toezicht</a:t>
            </a:r>
          </a:p>
        </p:txBody>
      </p:sp>
    </p:spTree>
    <p:extLst>
      <p:ext uri="{BB962C8B-B14F-4D97-AF65-F5344CB8AC3E}">
        <p14:creationId xmlns:p14="http://schemas.microsoft.com/office/powerpoint/2010/main" val="294536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8787F3F-F2BF-0388-F785-B246AC41E2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verven, kunst, Menselijk gezicht, tekening&#10;&#10;Automatisch gegenereerde beschrijving">
            <a:extLst>
              <a:ext uri="{FF2B5EF4-FFF2-40B4-BE49-F238E27FC236}">
                <a16:creationId xmlns:a16="http://schemas.microsoft.com/office/drawing/2014/main" id="{064878E9-CF29-56C5-5F6E-33FB51E18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03" y="0"/>
            <a:ext cx="5604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05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42968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42921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Helma van der Hoorn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230912" y="3497344"/>
            <a:ext cx="1173019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Voorzitter College van Bestuur Vonk</a:t>
            </a:r>
          </a:p>
        </p:txBody>
      </p:sp>
    </p:spTree>
    <p:extLst>
      <p:ext uri="{BB962C8B-B14F-4D97-AF65-F5344CB8AC3E}">
        <p14:creationId xmlns:p14="http://schemas.microsoft.com/office/powerpoint/2010/main" val="4112750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1629936" y="4327952"/>
            <a:ext cx="8932127" cy="13759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1629936" y="4346803"/>
            <a:ext cx="893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Werkgebied Langedijk &amp; accordeonvereniging Dal Segno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3468053" y="3483058"/>
            <a:ext cx="525592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Collega’s zingen</a:t>
            </a:r>
          </a:p>
        </p:txBody>
      </p:sp>
    </p:spTree>
    <p:extLst>
      <p:ext uri="{BB962C8B-B14F-4D97-AF65-F5344CB8AC3E}">
        <p14:creationId xmlns:p14="http://schemas.microsoft.com/office/powerpoint/2010/main" val="38377510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B137F5-6315-C8F7-AD55-F2BBFC869013}"/>
              </a:ext>
            </a:extLst>
          </p:cNvPr>
          <p:cNvSpPr txBox="1"/>
          <p:nvPr/>
        </p:nvSpPr>
        <p:spPr>
          <a:xfrm>
            <a:off x="541171" y="2115251"/>
            <a:ext cx="1155479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 (2x)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glimlach van een kind doet je beseffen dat je leeft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glimlach van een kind dat nog een leven voor zich heeft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 leven is de moeite waard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 soms wel wat verdriet, maar met liefde, geluk en plezier in ‘t verschiet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glimlach van een kind dat met een trein speelt of een pop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Zo’n glimlach maakt je blij daar kan geen feest meer tegen op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Wat geeft het dat je ouder wordt dat maakt toch niets meer uit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l-NL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Want je voelt je gelukkig al heb je geen duit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336851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42968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42921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Vera </a:t>
            </a:r>
            <a:r>
              <a:rPr lang="nl-NL" sz="4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Naber</a:t>
            </a:r>
            <a:endParaRPr lang="en-GB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89E630-E951-75A4-DB01-94566485DA58}"/>
              </a:ext>
            </a:extLst>
          </p:cNvPr>
          <p:cNvSpPr/>
          <p:nvPr/>
        </p:nvSpPr>
        <p:spPr>
          <a:xfrm>
            <a:off x="363321" y="3483058"/>
            <a:ext cx="1146538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0"/>
                <a:solidFill>
                  <a:srgbClr val="003974"/>
                </a:solidFill>
                <a:effectLst/>
                <a:latin typeface="Amasis MT Pro Black" panose="02040A04050005020304" pitchFamily="18" charset="0"/>
              </a:rPr>
              <a:t>Netwerkregisseur Met Andere Ogen</a:t>
            </a:r>
          </a:p>
        </p:txBody>
      </p:sp>
    </p:spTree>
    <p:extLst>
      <p:ext uri="{BB962C8B-B14F-4D97-AF65-F5344CB8AC3E}">
        <p14:creationId xmlns:p14="http://schemas.microsoft.com/office/powerpoint/2010/main" val="4208140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EC179D7-2C33-AAB4-B2FD-DEB4CB281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6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Programma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82554EE-B378-7EAE-AE43-634323133940}"/>
              </a:ext>
            </a:extLst>
          </p:cNvPr>
          <p:cNvSpPr txBox="1"/>
          <p:nvPr/>
        </p:nvSpPr>
        <p:spPr>
          <a:xfrm>
            <a:off x="491979" y="3037771"/>
            <a:ext cx="5780233" cy="394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Zuzanna</a:t>
            </a:r>
            <a:r>
              <a:rPr lang="en-GB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Skalska</a:t>
            </a:r>
            <a:endParaRPr lang="en-GB" sz="2400" kern="100" dirty="0">
              <a:solidFill>
                <a:srgbClr val="013974"/>
              </a:solidFill>
              <a:latin typeface="Amasis MT Pro Black" panose="02040A040500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Wouter Staal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Jongerenpanel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Lunch (12:15)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Plannen</a:t>
            </a:r>
            <a:r>
              <a:rPr lang="en-GB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ideeënmarkt</a:t>
            </a:r>
            <a:r>
              <a:rPr lang="en-GB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(13:15)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n-GB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nl-NL" sz="2400" kern="100" dirty="0" err="1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offie</a:t>
            </a: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en theepauze (14:45)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kern="100" dirty="0">
              <a:solidFill>
                <a:srgbClr val="013974"/>
              </a:solidFill>
              <a:latin typeface="Amasis MT Pro Black" panose="02040A040500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422486D-1F4B-671D-A476-F2B6C6125001}"/>
              </a:ext>
            </a:extLst>
          </p:cNvPr>
          <p:cNvSpPr txBox="1"/>
          <p:nvPr/>
        </p:nvSpPr>
        <p:spPr>
          <a:xfrm>
            <a:off x="6370098" y="3037771"/>
            <a:ext cx="5798489" cy="2951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Afscheid (15:00):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 startAt="7"/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Terugblik </a:t>
            </a: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Plannen</a:t>
            </a:r>
            <a:r>
              <a:rPr lang="en-GB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endParaRPr lang="en-GB" sz="2400" kern="100" dirty="0">
              <a:solidFill>
                <a:srgbClr val="013974"/>
              </a:solidFill>
              <a:latin typeface="Amasis MT Pro Black" panose="02040A040500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GB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ideeënmarkt</a:t>
            </a:r>
            <a:r>
              <a:rPr lang="en-GB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8.   </a:t>
            </a:r>
            <a:r>
              <a:rPr lang="nl-NL" sz="2400" kern="100" dirty="0" err="1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Wrap</a:t>
            </a: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-up: Abdelkader Benali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9.   </a:t>
            </a: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Afscheid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solidFill>
                  <a:srgbClr val="013974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10. Borrel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881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E7A7C5A-2BEF-5F3C-82DD-53B09FF5F5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8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1783"/>
          <a:stretch/>
        </p:blipFill>
        <p:spPr>
          <a:xfrm>
            <a:off x="-23413" y="-11743"/>
            <a:ext cx="12192000" cy="1853815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906974" cy="2062381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13">
            <a:off x="9405258" y="-168670"/>
            <a:ext cx="2673532" cy="1896763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10930621" y="885544"/>
            <a:ext cx="1798049" cy="1318334"/>
          </a:xfrm>
          <a:prstGeom prst="rect">
            <a:avLst/>
          </a:prstGeom>
        </p:spPr>
      </p:pic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435727" y="-284922"/>
            <a:ext cx="1452032" cy="1064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BB7CA8-D741-AA60-5847-4E5269B67F4A}"/>
              </a:ext>
            </a:extLst>
          </p:cNvPr>
          <p:cNvSpPr txBox="1"/>
          <p:nvPr/>
        </p:nvSpPr>
        <p:spPr>
          <a:xfrm>
            <a:off x="1769137" y="499665"/>
            <a:ext cx="86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48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8" name="Afbeelding 7" descr="Afbeelding met ruimte, hemel, Universum, sterrenbeeld">
            <a:extLst>
              <a:ext uri="{FF2B5EF4-FFF2-40B4-BE49-F238E27FC236}">
                <a16:creationId xmlns:a16="http://schemas.microsoft.com/office/drawing/2014/main" id="{E136C5D5-6F5D-C4EA-99A7-A1DBE3EB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79665"/>
          <a:stretch/>
        </p:blipFill>
        <p:spPr>
          <a:xfrm>
            <a:off x="2350666" y="3001412"/>
            <a:ext cx="7490668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8EE41D-9916-939C-371D-89A2B92AB59F}"/>
              </a:ext>
            </a:extLst>
          </p:cNvPr>
          <p:cNvSpPr txBox="1"/>
          <p:nvPr/>
        </p:nvSpPr>
        <p:spPr>
          <a:xfrm>
            <a:off x="2350667" y="2996773"/>
            <a:ext cx="74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Zuzanna</a:t>
            </a:r>
            <a:r>
              <a:rPr lang="nl-NL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Skalska</a:t>
            </a:r>
            <a:endParaRPr lang="nl-NL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82554EE-B378-7EAE-AE43-634323133940}"/>
              </a:ext>
            </a:extLst>
          </p:cNvPr>
          <p:cNvSpPr txBox="1"/>
          <p:nvPr/>
        </p:nvSpPr>
        <p:spPr>
          <a:xfrm>
            <a:off x="2350666" y="4173035"/>
            <a:ext cx="7490668" cy="185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Founding Partner 360Inspiration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Co-founder </a:t>
            </a:r>
            <a:r>
              <a:rPr lang="en-GB" sz="2400" kern="100" dirty="0" err="1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FutureS</a:t>
            </a:r>
            <a:r>
              <a:rPr lang="en-GB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Thinking Group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Co-author </a:t>
            </a:r>
            <a:r>
              <a:rPr lang="en-GB" sz="2400" i="1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Prototyping 2040 </a:t>
            </a:r>
            <a:r>
              <a:rPr lang="en-GB" sz="2400" kern="100" dirty="0">
                <a:solidFill>
                  <a:srgbClr val="013974"/>
                </a:solidFill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 winner IF Design Award 2023</a:t>
            </a:r>
            <a:endParaRPr lang="nl-NL" sz="2400" kern="100" dirty="0">
              <a:solidFill>
                <a:srgbClr val="013974"/>
              </a:solidFill>
              <a:effectLst/>
              <a:latin typeface="Amasis MT Pro Black" panose="02040A040500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1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97739-942D-75F1-8963-32FDD4C3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29DAE-F4DD-4AA5-1017-93AB8F2E5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PO_NK_INTRO.mp4" descr="PPO_NK_INTRO.mp4">
            <a:hlinkClick r:id="" action="ppaction://media"/>
            <a:extLst>
              <a:ext uri="{FF2B5EF4-FFF2-40B4-BE49-F238E27FC236}">
                <a16:creationId xmlns:a16="http://schemas.microsoft.com/office/drawing/2014/main" id="{2FC650D8-219F-6D29-63D9-A6A14A85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02" cy="6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ruimte, hemel, Universum, sterrenbeeld">
            <a:extLst>
              <a:ext uri="{FF2B5EF4-FFF2-40B4-BE49-F238E27FC236}">
                <a16:creationId xmlns:a16="http://schemas.microsoft.com/office/drawing/2014/main" id="{D9EBDDF7-3D4B-ABEA-5009-5A8EB435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139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schermopname, cirkel, Graphics, ontwerp&#10;&#10;Automatisch gegenereerde beschrijving">
            <a:extLst>
              <a:ext uri="{FF2B5EF4-FFF2-40B4-BE49-F238E27FC236}">
                <a16:creationId xmlns:a16="http://schemas.microsoft.com/office/drawing/2014/main" id="{AC511DCE-3D40-F588-9AAF-F309ED79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7987"/>
            <a:ext cx="7413736" cy="5259746"/>
          </a:xfrm>
          <a:prstGeom prst="rect">
            <a:avLst/>
          </a:prstGeom>
        </p:spPr>
      </p:pic>
      <p:pic>
        <p:nvPicPr>
          <p:cNvPr id="11" name="Afbeelding 10" descr="Afbeelding met tekenfilm, clipart, tekening, illustratie&#10;&#10;Automatisch gegenereerde beschrijving">
            <a:extLst>
              <a:ext uri="{FF2B5EF4-FFF2-40B4-BE49-F238E27FC236}">
                <a16:creationId xmlns:a16="http://schemas.microsoft.com/office/drawing/2014/main" id="{C79A7289-2E1E-516A-83D3-788E31F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500" y1="65429" x2="47500" y2="65429"/>
                        <a14:foregroundMark x1="45203" y1="46000" x2="45203" y2="46000"/>
                        <a14:foregroundMark x1="49730" y1="47619" x2="49730" y2="4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1549755"/>
            <a:ext cx="5763904" cy="4089257"/>
          </a:xfrm>
          <a:prstGeom prst="rect">
            <a:avLst/>
          </a:prstGeom>
        </p:spPr>
      </p:pic>
      <p:pic>
        <p:nvPicPr>
          <p:cNvPr id="13" name="Afbeelding 12" descr="Afbeelding met Kleurrijkheid, plein, pixel, ontwerp">
            <a:extLst>
              <a:ext uri="{FF2B5EF4-FFF2-40B4-BE49-F238E27FC236}">
                <a16:creationId xmlns:a16="http://schemas.microsoft.com/office/drawing/2014/main" id="{DC76747B-DBDE-D9CC-ACF2-F2A9CC4B3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>
            <a:off x="8986231" y="4421881"/>
            <a:ext cx="4551100" cy="333687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D9CA582-4815-BB89-3F7A-B26912D61562}"/>
              </a:ext>
            </a:extLst>
          </p:cNvPr>
          <p:cNvSpPr txBox="1"/>
          <p:nvPr/>
        </p:nvSpPr>
        <p:spPr>
          <a:xfrm>
            <a:off x="1060975" y="2999921"/>
            <a:ext cx="6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Arnhem" panose="02000803080000020004" pitchFamily="50" charset="0"/>
              </a:rPr>
              <a:t>Toekomsten maken we nu!</a:t>
            </a:r>
            <a:endParaRPr lang="en-GB" sz="7200" b="1" dirty="0">
              <a:solidFill>
                <a:schemeClr val="bg1"/>
              </a:solidFill>
              <a:latin typeface="Arnhem" panose="02000803080000020004" pitchFamily="50" charset="0"/>
            </a:endParaRPr>
          </a:p>
        </p:txBody>
      </p:sp>
      <p:pic>
        <p:nvPicPr>
          <p:cNvPr id="2" name="Afbeelding 1" descr="Afbeelding met Kleurrijkheid, plein, pixel, ontwerp">
            <a:extLst>
              <a:ext uri="{FF2B5EF4-FFF2-40B4-BE49-F238E27FC236}">
                <a16:creationId xmlns:a16="http://schemas.microsoft.com/office/drawing/2014/main" id="{2D7928C7-2A3B-712E-0CC9-B685FE15F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20832"/>
          <a:stretch/>
        </p:blipFill>
        <p:spPr>
          <a:xfrm rot="10800000">
            <a:off x="-755996" y="-505884"/>
            <a:ext cx="2528381" cy="1853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8693CA5-D7E4-AB45-33C8-C7B7D63C5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55" y="63210"/>
            <a:ext cx="2405669" cy="15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98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8CC5192D7109418530016D3A47FA12" ma:contentTypeVersion="16" ma:contentTypeDescription="Een nieuw document maken." ma:contentTypeScope="" ma:versionID="12172913e78fb350e6c13b1263459492">
  <xsd:schema xmlns:xsd="http://www.w3.org/2001/XMLSchema" xmlns:xs="http://www.w3.org/2001/XMLSchema" xmlns:p="http://schemas.microsoft.com/office/2006/metadata/properties" xmlns:ns3="af1c31dd-5865-4262-bfbc-fb6774313d9f" xmlns:ns4="a0a2050c-42ce-4ea7-874f-87d6612a1061" targetNamespace="http://schemas.microsoft.com/office/2006/metadata/properties" ma:root="true" ma:fieldsID="0b7f4a9892ef8a8d76966efee52ef738" ns3:_="" ns4:_="">
    <xsd:import namespace="af1c31dd-5865-4262-bfbc-fb6774313d9f"/>
    <xsd:import namespace="a0a2050c-42ce-4ea7-874f-87d6612a10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c31dd-5865-4262-bfbc-fb6774313d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2050c-42ce-4ea7-874f-87d6612a10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f1c31dd-5865-4262-bfbc-fb6774313d9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B45EE3-0D42-4AE2-A3DE-FCBBDA8E77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1c31dd-5865-4262-bfbc-fb6774313d9f"/>
    <ds:schemaRef ds:uri="a0a2050c-42ce-4ea7-874f-87d6612a10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235FCE-824A-4354-8795-E704E30F5E2F}">
  <ds:schemaRefs>
    <ds:schemaRef ds:uri="http://schemas.microsoft.com/office/2006/documentManagement/types"/>
    <ds:schemaRef ds:uri="http://purl.org/dc/terms/"/>
    <ds:schemaRef ds:uri="a0a2050c-42ce-4ea7-874f-87d6612a106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f1c31dd-5865-4262-bfbc-fb6774313d9f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88EBED-B3DB-4DC4-9597-8079315464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1064</Words>
  <Application>Microsoft Macintosh PowerPoint</Application>
  <PresentationFormat>Breedbeeld</PresentationFormat>
  <Paragraphs>229</Paragraphs>
  <Slides>60</Slides>
  <Notes>0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66" baseType="lpstr">
      <vt:lpstr>Amasis MT Pro Black</vt:lpstr>
      <vt:lpstr>Arial</vt:lpstr>
      <vt:lpstr>Arnhem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Variatie omarmen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 voor uw aandacht!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Openingsdia </dc:title>
  <dc:creator>Arlan de With</dc:creator>
  <cp:lastModifiedBy>Arlan de With</cp:lastModifiedBy>
  <cp:revision>9</cp:revision>
  <dcterms:created xsi:type="dcterms:W3CDTF">2023-09-17T10:40:06Z</dcterms:created>
  <dcterms:modified xsi:type="dcterms:W3CDTF">2023-09-20T14:36:53Z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0x010100628CC5192D7109418530016D3A47FA12</vt:lpwstr>
  </property>
</Properties>
</file>