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308" r:id="rId5"/>
    <p:sldId id="318" r:id="rId6"/>
    <p:sldId id="265" r:id="rId7"/>
    <p:sldId id="328" r:id="rId8"/>
    <p:sldId id="268" r:id="rId9"/>
    <p:sldId id="278" r:id="rId10"/>
    <p:sldId id="277" r:id="rId11"/>
    <p:sldId id="276" r:id="rId12"/>
    <p:sldId id="329" r:id="rId13"/>
    <p:sldId id="269" r:id="rId14"/>
    <p:sldId id="280" r:id="rId15"/>
    <p:sldId id="330" r:id="rId16"/>
    <p:sldId id="288" r:id="rId17"/>
    <p:sldId id="331" r:id="rId18"/>
    <p:sldId id="332" r:id="rId19"/>
    <p:sldId id="333" r:id="rId20"/>
    <p:sldId id="270" r:id="rId21"/>
    <p:sldId id="281" r:id="rId22"/>
    <p:sldId id="282" r:id="rId23"/>
    <p:sldId id="334" r:id="rId24"/>
    <p:sldId id="283" r:id="rId25"/>
    <p:sldId id="285" r:id="rId26"/>
    <p:sldId id="286" r:id="rId27"/>
    <p:sldId id="287" r:id="rId28"/>
    <p:sldId id="33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 autoAdjust="0"/>
    <p:restoredTop sz="95918" autoAdjust="0"/>
  </p:normalViewPr>
  <p:slideViewPr>
    <p:cSldViewPr snapToGrid="0">
      <p:cViewPr varScale="1">
        <p:scale>
          <a:sx n="109" d="100"/>
          <a:sy n="109" d="100"/>
        </p:scale>
        <p:origin x="51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F1BA1-E924-6F49-8325-4D1127161242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9FDC2-C9A6-6746-BD87-E7663D71FE0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743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493693-8A42-F09D-6E1D-03C20AD699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2809EE2-71E5-B2A6-F836-5DEFD1233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EF3F45-1011-26A3-508C-9F5DB772C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C00210-142F-52E7-AD94-8795D4B3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C28696-6906-496F-3F8D-96E6B7DDD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018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D21D-D341-7726-8E3E-CA98F90B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656558A-239D-235A-64C3-1998E539A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973B1B-0E4D-D203-FF66-B609548A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334E27-8B73-05C6-ED13-7761EB09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528628-4A7C-FACE-1A60-8355C4FCC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6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11BF185-B90A-CB5C-7071-7A72872751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5686B75-5D24-3B94-13CF-1D1A6A68E5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683310-7AE4-7B28-30EA-38AD637A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C33A3C6-CA18-B352-3E8D-6B6EBA35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670F01-07D4-130D-2642-BCB1FCFAC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348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angepaste indel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10398898" y="6417844"/>
            <a:ext cx="1703295" cy="440155"/>
          </a:xfrm>
          <a:prstGeom prst="rect">
            <a:avLst/>
          </a:prstGeom>
        </p:spPr>
        <p:txBody>
          <a:bodyPr/>
          <a:lstStyle>
            <a:lvl1pPr algn="ctr">
              <a:defRPr sz="933">
                <a:solidFill>
                  <a:srgbClr val="F7A600"/>
                </a:solidFill>
                <a:latin typeface="Arial"/>
                <a:cs typeface="Arial"/>
              </a:defRPr>
            </a:lvl1pPr>
          </a:lstStyle>
          <a:p>
            <a:fld id="{19FF6D7C-217D-4ACD-8524-E466DF5606A3}" type="datetime1">
              <a:rPr lang="nl-NL" smtClean="0"/>
              <a:t>25-9-2023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" y="6417845"/>
            <a:ext cx="1992157" cy="440155"/>
          </a:xfrm>
          <a:prstGeom prst="rect">
            <a:avLst/>
          </a:prstGeom>
        </p:spPr>
        <p:txBody>
          <a:bodyPr/>
          <a:lstStyle>
            <a:lvl1pPr algn="ctr">
              <a:defRPr sz="933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nl-NL" dirty="0"/>
              <a:t>www.karakter.com</a:t>
            </a:r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629764" y="6324449"/>
            <a:ext cx="964083" cy="410271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43E96D74-1B26-624C-92DD-3EE510BEFA0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369293" y="816653"/>
            <a:ext cx="10119411" cy="1075267"/>
          </a:xfrm>
          <a:prstGeom prst="rect">
            <a:avLst/>
          </a:prstGeom>
        </p:spPr>
        <p:txBody>
          <a:bodyPr vert="horz"/>
          <a:lstStyle>
            <a:lvl1pPr>
              <a:buNone/>
              <a:defRPr b="1">
                <a:solidFill>
                  <a:srgbClr val="E30613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2639608"/>
            <a:ext cx="10119784" cy="3277097"/>
          </a:xfrm>
          <a:prstGeom prst="rect">
            <a:avLst/>
          </a:prstGeom>
        </p:spPr>
        <p:txBody>
          <a:bodyPr vert="horz"/>
          <a:lstStyle>
            <a:lvl1pPr>
              <a:buNone/>
              <a:defRPr sz="1867" b="1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l-NL" dirty="0"/>
              <a:t>Klik om tekst in te voeren…</a:t>
            </a:r>
          </a:p>
        </p:txBody>
      </p:sp>
    </p:spTree>
    <p:extLst>
      <p:ext uri="{BB962C8B-B14F-4D97-AF65-F5344CB8AC3E}">
        <p14:creationId xmlns:p14="http://schemas.microsoft.com/office/powerpoint/2010/main" val="182378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58FA2-039F-4527-AA07-AF213324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5E6D0F-F723-667F-B3E7-84408B0E5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B2BB4E-12FB-E91D-C06C-DD6F3C2C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E62F1B-88E7-2500-4998-43CC3138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CC28DA-562C-1B5F-7CA6-668AE4D2C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2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C6B39-91EB-9F85-7A29-20A0B55F5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7B0315B-06AE-DDB3-FB43-1B64F60B6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49F9917-4F7C-6D4C-53C5-C71FC1B29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C32D1D-D4CA-C0F3-1E4A-77594EB2E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249088-C994-3BC6-6AC8-0B4F5EC21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7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F6B71-E5C5-3F83-3764-08E3E0E83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F015CC-E044-5CA6-E213-CD0E1125C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1F5751C-C14D-E44E-FE03-6715F71CB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68AE530-E46D-3678-BEA0-AF5437CC5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94173C8-154E-F7AB-2D6F-DA77F62B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942DAA6-4060-8291-3FB8-640F61E3B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79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9964B1-8BB4-45A9-133D-D9B015B6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BD609-A490-9300-7E70-4E0087A2B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FE2C471-6A97-CBAF-BDB7-73D34AD53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DC18CC8-2F8A-85E3-5B8B-0E48AF7003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55D1F9-B24A-728C-7740-327A2199B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3E752E-4B66-65B5-B882-55C25ADF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FEC7291-44C5-A086-9F12-E56E1C3D0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30A93F8-DFE6-C6EE-24E9-C1322DE2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42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3F669-EB3A-85C2-1C5A-5C82B46F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CE039E6-FFFA-D1BC-5A1D-8B9FB1BD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BDE394A-6A36-7889-C0B9-34C3491C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33015E-FD45-8407-2E2C-CFC35BB8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6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965FA7B-AD07-3C6B-C8F5-D09FDFDFE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2ABC040-AEC0-63EA-58CF-2D2FEA28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9DD627-DAF0-F0E0-0B39-9F681042A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4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4FA1F2-23C1-6C97-9DFB-F9EBF87F6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4F3DCC-0614-721E-4F50-FBEF8B7C5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FCB8599-43F0-CBD8-7A57-B32E990B2A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D53F7AC-C36B-65C6-5C35-B4CAFC6AA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333C19C-AB4A-6675-4A6E-B818B3473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CE68C65-180F-0370-56A7-014AC2D32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48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E1D35-9B0F-99DC-9AC8-4D2E8A40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921C33A-992F-7371-E754-4236FAF57C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A5CB2D3-9668-B2B7-59F6-9E85AFC62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DF30FB-2091-B578-868F-8BC2A2236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142D90-159F-601C-F261-9E6EDCF1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193930-D7CB-C4A5-A3A4-FC55793F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02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3534DBE-82BF-A227-9FDA-B3B309389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FC920E-305D-57E3-8526-E6249CFA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F07860-5B41-4BA9-681B-8D4A6E8270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90E23-F1BE-40BC-9A25-C1A86C551AFB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F1D6D7-4F82-79BE-C2ED-134AFCBAC3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5F26-7C13-ADF7-E8D1-5AFC61FA1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A799-49FF-40A0-9CC6-5E9D2C44253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7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1393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7987"/>
            <a:ext cx="7413736" cy="5259746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97" y="1549755"/>
            <a:ext cx="5763904" cy="4089257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8986231" y="4421881"/>
            <a:ext cx="4551100" cy="333687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1D9CA582-4815-BB89-3F7A-B26912D61562}"/>
              </a:ext>
            </a:extLst>
          </p:cNvPr>
          <p:cNvSpPr txBox="1"/>
          <p:nvPr/>
        </p:nvSpPr>
        <p:spPr>
          <a:xfrm>
            <a:off x="1060975" y="2999921"/>
            <a:ext cx="6352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72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755996" y="-505884"/>
            <a:ext cx="2528381" cy="18538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8693CA5-D7E4-AB45-33C8-C7B7D63C55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9155" y="63210"/>
            <a:ext cx="2405669" cy="15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6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Onze hersenen: denken en voelen in interactie met omgeving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pic>
        <p:nvPicPr>
          <p:cNvPr id="8" name="2477_966_767-papez-circuit.jpg" descr="2477_966_767-papez-circu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74" y="2483758"/>
            <a:ext cx="5358706" cy="3029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s.jpeg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188" y="2832810"/>
            <a:ext cx="1017417" cy="1437949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ekstvak 9"/>
          <p:cNvSpPr txBox="1"/>
          <p:nvPr/>
        </p:nvSpPr>
        <p:spPr>
          <a:xfrm>
            <a:off x="1446550" y="4270759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Papez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5703356" y="554954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Limbische systeem</a:t>
            </a:r>
          </a:p>
        </p:txBody>
      </p:sp>
    </p:spTree>
    <p:extLst>
      <p:ext uri="{BB962C8B-B14F-4D97-AF65-F5344CB8AC3E}">
        <p14:creationId xmlns:p14="http://schemas.microsoft.com/office/powerpoint/2010/main" val="164310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Onze hersenen: denken en voelen in interactie met omgeving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790561" y="2845933"/>
            <a:ext cx="85267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De essentie van het limbische circuit is dat het een </a:t>
            </a:r>
            <a:r>
              <a:rPr lang="nl-NL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gesloten loop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vormt en dat het dus om een zeer nauw interacterend </a:t>
            </a:r>
            <a:r>
              <a:rPr lang="nl-NL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neuronaal netwerk 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gaat. De populistische gedachte dat er een “reptielenbrein” zou zijn naast een “rationeel” brein is dan ook </a:t>
            </a:r>
            <a:r>
              <a:rPr lang="nl-NL" sz="2800" i="1" u="sng" dirty="0">
                <a:latin typeface="Arial" panose="020B0604020202020204" pitchFamily="34" charset="0"/>
                <a:cs typeface="Arial" panose="020B0604020202020204" pitchFamily="34" charset="0"/>
              </a:rPr>
              <a:t>onjuist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, ook vanuit evolutionair oogpunt. </a:t>
            </a:r>
          </a:p>
        </p:txBody>
      </p:sp>
    </p:spTree>
    <p:extLst>
      <p:ext uri="{BB962C8B-B14F-4D97-AF65-F5344CB8AC3E}">
        <p14:creationId xmlns:p14="http://schemas.microsoft.com/office/powerpoint/2010/main" val="3767752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Onze hersenen: denken en voelen in interactie met omgeving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69293" y="2689950"/>
            <a:ext cx="11505550" cy="3083018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Hersenen ontwikkeld om als individu interactie aan te gaan met omgeving</a:t>
            </a:r>
          </a:p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Vooral ook de medemens</a:t>
            </a:r>
          </a:p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Veel gedrag gevolg van die interacties</a:t>
            </a:r>
          </a:p>
        </p:txBody>
      </p:sp>
    </p:spTree>
    <p:extLst>
      <p:ext uri="{BB962C8B-B14F-4D97-AF65-F5344CB8AC3E}">
        <p14:creationId xmlns:p14="http://schemas.microsoft.com/office/powerpoint/2010/main" val="2296857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Onze hersenen: denken en voelen in interactie met omgeving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369293" y="2689950"/>
            <a:ext cx="11505550" cy="3083018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Perspectief name als hogere hersenfunctie</a:t>
            </a:r>
          </a:p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Onder stress sterk verlies van vermogens </a:t>
            </a:r>
          </a:p>
        </p:txBody>
      </p:sp>
    </p:spTree>
    <p:extLst>
      <p:ext uri="{BB962C8B-B14F-4D97-AF65-F5344CB8AC3E}">
        <p14:creationId xmlns:p14="http://schemas.microsoft.com/office/powerpoint/2010/main" val="115320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14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Onze hersenen: denken en voelen in interactie met omgeving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69293" y="2689950"/>
            <a:ext cx="11505550" cy="3083018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Mens neigt tot “egocentrische” perspectief name</a:t>
            </a:r>
          </a:p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Probleemgedrag vaak gezien als wat is er mis met de ander</a:t>
            </a:r>
          </a:p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Maar dat kan Astrid beter uitleggen…. </a:t>
            </a:r>
          </a:p>
        </p:txBody>
      </p:sp>
    </p:spTree>
    <p:extLst>
      <p:ext uri="{BB962C8B-B14F-4D97-AF65-F5344CB8AC3E}">
        <p14:creationId xmlns:p14="http://schemas.microsoft.com/office/powerpoint/2010/main" val="351746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Onze hersenen: denken en voelen in interactie met omgeving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8" y="2138469"/>
            <a:ext cx="6141406" cy="4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64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16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Onze hersenen: denken en voelen in interactie met omgeving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2" name="Tekstvak 1"/>
          <p:cNvSpPr txBox="1"/>
          <p:nvPr/>
        </p:nvSpPr>
        <p:spPr>
          <a:xfrm>
            <a:off x="8438147" y="5086842"/>
            <a:ext cx="2074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responsief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275548" y="5086841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reactief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98" y="2479682"/>
            <a:ext cx="4461083" cy="226594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92" y="2418194"/>
            <a:ext cx="4336716" cy="24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79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17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925829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Bio-</a:t>
            </a:r>
            <a:r>
              <a:rPr lang="nl-NL" sz="4000" dirty="0" err="1"/>
              <a:t>psycho</a:t>
            </a:r>
            <a:r>
              <a:rPr lang="nl-NL" sz="4000" dirty="0"/>
              <a:t>-sociaal model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pic>
        <p:nvPicPr>
          <p:cNvPr id="7" name="1*xcSvJ6NoAN-aShpPJeIVGw.jpeg" descr="1*xcSvJ6NoAN-aShpPJeIVGw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951" y="2011929"/>
            <a:ext cx="4626834" cy="3796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Afbeelding" descr="Afbeeld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430" y="2138469"/>
            <a:ext cx="2323414" cy="294894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George Libman Engel (1913-1999"/>
          <p:cNvSpPr txBox="1"/>
          <p:nvPr/>
        </p:nvSpPr>
        <p:spPr>
          <a:xfrm>
            <a:off x="1268824" y="5183244"/>
            <a:ext cx="411322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b="0" dirty="0"/>
              <a:t>George </a:t>
            </a:r>
            <a:r>
              <a:rPr b="0" dirty="0" err="1"/>
              <a:t>Libman</a:t>
            </a:r>
            <a:r>
              <a:rPr b="0" dirty="0"/>
              <a:t> Engel (1913-1999</a:t>
            </a:r>
            <a:r>
              <a:rPr lang="nl-NL" b="0" dirty="0"/>
              <a:t>)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29528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18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834389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Bio-</a:t>
            </a:r>
            <a:r>
              <a:rPr lang="nl-NL" sz="4000" dirty="0" err="1"/>
              <a:t>psycho</a:t>
            </a:r>
            <a:r>
              <a:rPr lang="nl-NL" sz="4000" dirty="0"/>
              <a:t>-sociaal model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042162" y="1830693"/>
            <a:ext cx="8139286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Emotie regulatie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Zelfbeeld &amp; Zelfvertrouwen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Neurocognitie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Leefstijl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nl-NL" sz="40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Systemische</a:t>
            </a:r>
            <a:r>
              <a:rPr kumimoji="0" lang="nl-NL" sz="4000" b="0" i="0" u="none" strike="noStrike" cap="none" spc="0" normalizeH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(ecologische) context</a:t>
            </a: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28016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19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914399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Bio-</a:t>
            </a:r>
            <a:r>
              <a:rPr lang="nl-NL" sz="4000" dirty="0" err="1"/>
              <a:t>psycho</a:t>
            </a:r>
            <a:r>
              <a:rPr lang="nl-NL" sz="4000" dirty="0"/>
              <a:t>-sociaal model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pic>
        <p:nvPicPr>
          <p:cNvPr id="7" name="Bronfenbrenner's_Ecological_Theory_of_Development_(English).jpg" descr="Bronfenbrenner's_Ecological_Theory_of_Development_(English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09" y="1961815"/>
            <a:ext cx="4286755" cy="407537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Urie Bronfenbrenner (April 29, 1917 – September 25, 2005)"/>
          <p:cNvSpPr txBox="1"/>
          <p:nvPr/>
        </p:nvSpPr>
        <p:spPr>
          <a:xfrm>
            <a:off x="730786" y="6242326"/>
            <a:ext cx="5323165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lc="http://schemas.openxmlformats.org/drawingml/2006/lockedCanvas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r>
              <a:rPr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Urie</a:t>
            </a:r>
            <a:r>
              <a:rPr sz="1200" b="0" dirty="0">
                <a:latin typeface="Arial" panose="020B0604020202020204" pitchFamily="34" charset="0"/>
                <a:cs typeface="Arial" panose="020B0604020202020204" pitchFamily="34" charset="0"/>
              </a:rPr>
              <a:t> Bronfenbrenner (April 29, 1917 – September 25, 2005)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5873894" y="2447304"/>
            <a:ext cx="5636116" cy="2564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4000" dirty="0">
                <a:solidFill>
                  <a:srgbClr val="000000"/>
                </a:solidFill>
                <a:sym typeface="Helvetica Neue Medium"/>
              </a:rPr>
              <a:t>sociaal ecologisch</a:t>
            </a: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Medium"/>
            </a:endParaRP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4000" dirty="0"/>
              <a:t>Systemen staan in verbinding</a:t>
            </a:r>
          </a:p>
          <a:p>
            <a:pPr marL="571500" marR="0" indent="-5715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nl-NL" sz="4000" dirty="0">
                <a:sym typeface="Helvetica Neue Medium"/>
              </a:rPr>
              <a:t>Kent tijdseffecten</a:t>
            </a:r>
            <a:endParaRPr kumimoji="0" lang="nl-NL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4650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 descr="Afbeelding met ruimte, hemel, Universum, sterrenbeeld">
            <a:extLst>
              <a:ext uri="{FF2B5EF4-FFF2-40B4-BE49-F238E27FC236}">
                <a16:creationId xmlns:a16="http://schemas.microsoft.com/office/drawing/2014/main" id="{D9EBDDF7-3D4B-ABEA-5009-5A8EB43580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1783"/>
          <a:stretch/>
        </p:blipFill>
        <p:spPr>
          <a:xfrm>
            <a:off x="-23413" y="-11743"/>
            <a:ext cx="12192000" cy="1853815"/>
          </a:xfrm>
          <a:prstGeom prst="rect">
            <a:avLst/>
          </a:prstGeom>
        </p:spPr>
      </p:pic>
      <p:pic>
        <p:nvPicPr>
          <p:cNvPr id="9" name="Afbeelding 8" descr="Afbeelding met schermopname, cirkel, Graphics, ontwerp&#10;&#10;Automatisch gegenereerde beschrijving">
            <a:extLst>
              <a:ext uri="{FF2B5EF4-FFF2-40B4-BE49-F238E27FC236}">
                <a16:creationId xmlns:a16="http://schemas.microsoft.com/office/drawing/2014/main" id="{AC511DCE-3D40-F588-9AAF-F309ED79A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0"/>
            <a:ext cx="2906974" cy="2062381"/>
          </a:xfrm>
          <a:prstGeom prst="rect">
            <a:avLst/>
          </a:prstGeom>
        </p:spPr>
      </p:pic>
      <p:pic>
        <p:nvPicPr>
          <p:cNvPr id="11" name="Afbeelding 10" descr="Afbeelding met tekenfilm, clipart, tekening, illustratie&#10;&#10;Automatisch gegenereerde beschrijving">
            <a:extLst>
              <a:ext uri="{FF2B5EF4-FFF2-40B4-BE49-F238E27FC236}">
                <a16:creationId xmlns:a16="http://schemas.microsoft.com/office/drawing/2014/main" id="{C79A7289-2E1E-516A-83D3-788E31FFD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500" y1="65429" x2="47500" y2="65429"/>
                        <a14:foregroundMark x1="45203" y1="46000" x2="45203" y2="46000"/>
                        <a14:foregroundMark x1="49730" y1="47619" x2="49730" y2="4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4813">
            <a:off x="9405258" y="-168670"/>
            <a:ext cx="2673532" cy="1896763"/>
          </a:xfrm>
          <a:prstGeom prst="rect">
            <a:avLst/>
          </a:prstGeom>
        </p:spPr>
      </p:pic>
      <p:pic>
        <p:nvPicPr>
          <p:cNvPr id="13" name="Afbeelding 12" descr="Afbeelding met Kleurrijkheid, plein, pixel, ontwerp">
            <a:extLst>
              <a:ext uri="{FF2B5EF4-FFF2-40B4-BE49-F238E27FC236}">
                <a16:creationId xmlns:a16="http://schemas.microsoft.com/office/drawing/2014/main" id="{DC76747B-DBDE-D9CC-ACF2-F2A9CC4B33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>
            <a:off x="10930621" y="885544"/>
            <a:ext cx="1798049" cy="1318334"/>
          </a:xfrm>
          <a:prstGeom prst="rect">
            <a:avLst/>
          </a:prstGeom>
        </p:spPr>
      </p:pic>
      <p:pic>
        <p:nvPicPr>
          <p:cNvPr id="2" name="Afbeelding 1" descr="Afbeelding met Kleurrijkheid, plein, pixel, ontwerp">
            <a:extLst>
              <a:ext uri="{FF2B5EF4-FFF2-40B4-BE49-F238E27FC236}">
                <a16:creationId xmlns:a16="http://schemas.microsoft.com/office/drawing/2014/main" id="{2D7928C7-2A3B-712E-0CC9-B685FE15FED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96" t="20832"/>
          <a:stretch/>
        </p:blipFill>
        <p:spPr>
          <a:xfrm rot="10800000">
            <a:off x="-435727" y="-284922"/>
            <a:ext cx="1452032" cy="106463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BBB7CA8-D741-AA60-5847-4E5269B67F4A}"/>
              </a:ext>
            </a:extLst>
          </p:cNvPr>
          <p:cNvSpPr txBox="1"/>
          <p:nvPr/>
        </p:nvSpPr>
        <p:spPr>
          <a:xfrm>
            <a:off x="1769137" y="499665"/>
            <a:ext cx="86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  <a:latin typeface="Arnhem" panose="02000803080000020004" pitchFamily="50" charset="0"/>
              </a:rPr>
              <a:t>Toekomsten maken we nu!</a:t>
            </a:r>
            <a:endParaRPr lang="en-GB" sz="4800" b="1" dirty="0">
              <a:solidFill>
                <a:schemeClr val="bg1"/>
              </a:solidFill>
              <a:latin typeface="Arnhem" panose="02000803080000020004" pitchFamily="50" charset="0"/>
            </a:endParaRPr>
          </a:p>
        </p:txBody>
      </p:sp>
      <p:pic>
        <p:nvPicPr>
          <p:cNvPr id="8" name="Afbeelding 7" descr="Afbeelding met ruimte, hemel, Universum, sterrenbeeld">
            <a:extLst>
              <a:ext uri="{FF2B5EF4-FFF2-40B4-BE49-F238E27FC236}">
                <a16:creationId xmlns:a16="http://schemas.microsoft.com/office/drawing/2014/main" id="{E136C5D5-6F5D-C4EA-99A7-A1DBE3EB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5" b="79665"/>
          <a:stretch/>
        </p:blipFill>
        <p:spPr>
          <a:xfrm>
            <a:off x="2350666" y="3001412"/>
            <a:ext cx="74906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7D8EE41D-9916-939C-371D-89A2B92AB59F}"/>
              </a:ext>
            </a:extLst>
          </p:cNvPr>
          <p:cNvSpPr txBox="1"/>
          <p:nvPr/>
        </p:nvSpPr>
        <p:spPr>
          <a:xfrm>
            <a:off x="2350667" y="3006298"/>
            <a:ext cx="749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Amasis MT Pro Black" panose="02040A04050005020304" pitchFamily="18" charset="0"/>
              </a:rPr>
              <a:t>Wouter Staal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82554EE-B378-7EAE-AE43-634323133940}"/>
              </a:ext>
            </a:extLst>
          </p:cNvPr>
          <p:cNvSpPr txBox="1"/>
          <p:nvPr/>
        </p:nvSpPr>
        <p:spPr>
          <a:xfrm>
            <a:off x="2350666" y="4173035"/>
            <a:ext cx="7490668" cy="2145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13974"/>
                </a:solidFill>
                <a:effectLst/>
                <a:latin typeface="Amasis MT Pro Black" panose="02040A04050005020304" pitchFamily="18" charset="0"/>
                <a:ea typeface="PMingLiU" panose="02020500000000000000" pitchFamily="18" charset="-120"/>
              </a:rPr>
              <a:t>Hoogleraar Klinische kinder- en </a:t>
            </a:r>
            <a:r>
              <a:rPr lang="nl-NL" sz="2400" dirty="0">
                <a:solidFill>
                  <a:srgbClr val="013974"/>
                </a:solidFill>
                <a:latin typeface="Amasis MT Pro Black" panose="02040A04050005020304" pitchFamily="18" charset="0"/>
                <a:ea typeface="PMingLiU" panose="02020500000000000000" pitchFamily="18" charset="-120"/>
              </a:rPr>
              <a:t>j</a:t>
            </a:r>
            <a:r>
              <a:rPr lang="nl-NL" sz="2400" dirty="0">
                <a:solidFill>
                  <a:srgbClr val="013974"/>
                </a:solidFill>
                <a:effectLst/>
                <a:latin typeface="Amasis MT Pro Black" panose="02040A04050005020304" pitchFamily="18" charset="0"/>
                <a:ea typeface="PMingLiU" panose="02020500000000000000" pitchFamily="18" charset="-120"/>
              </a:rPr>
              <a:t>eugdpsychiatrie aan het </a:t>
            </a:r>
            <a:r>
              <a:rPr lang="nl-NL" sz="2400" dirty="0" err="1">
                <a:solidFill>
                  <a:srgbClr val="013974"/>
                </a:solidFill>
                <a:effectLst/>
                <a:latin typeface="Amasis MT Pro Black" panose="02040A04050005020304" pitchFamily="18" charset="0"/>
                <a:ea typeface="PMingLiU" panose="02020500000000000000" pitchFamily="18" charset="-120"/>
              </a:rPr>
              <a:t>Radboudumc</a:t>
            </a:r>
            <a:r>
              <a:rPr lang="nl-NL" sz="2400" dirty="0">
                <a:solidFill>
                  <a:srgbClr val="013974"/>
                </a:solidFill>
                <a:effectLst/>
                <a:latin typeface="Amasis MT Pro Black" panose="02040A04050005020304" pitchFamily="18" charset="0"/>
                <a:ea typeface="PMingLiU" panose="02020500000000000000" pitchFamily="18" charset="-120"/>
              </a:rPr>
              <a:t> en Karakter Universitair Centrum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13974"/>
                </a:solidFill>
                <a:latin typeface="Amasis MT Pro Black" panose="02040A04050005020304" pitchFamily="18" charset="0"/>
                <a:ea typeface="PMingLiU" panose="02020500000000000000" pitchFamily="18" charset="-120"/>
              </a:rPr>
              <a:t>B</a:t>
            </a:r>
            <a:r>
              <a:rPr lang="nl-NL" sz="2400" dirty="0">
                <a:solidFill>
                  <a:srgbClr val="013974"/>
                </a:solidFill>
                <a:effectLst/>
                <a:latin typeface="Amasis MT Pro Black" panose="02040A04050005020304" pitchFamily="18" charset="0"/>
                <a:ea typeface="PMingLiU" panose="02020500000000000000" pitchFamily="18" charset="-120"/>
              </a:rPr>
              <a:t>ijzonder hoogleraar Autisme aan de faculteit sociale wetenschappen, Leiden  </a:t>
            </a:r>
          </a:p>
        </p:txBody>
      </p:sp>
    </p:spTree>
    <p:extLst>
      <p:ext uri="{BB962C8B-B14F-4D97-AF65-F5344CB8AC3E}">
        <p14:creationId xmlns:p14="http://schemas.microsoft.com/office/powerpoint/2010/main" val="321433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20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Veerkracht bevorderen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pic>
        <p:nvPicPr>
          <p:cNvPr id="7" name="Unknown.jpeg" descr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079" y="2138469"/>
            <a:ext cx="3594921" cy="247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nknown.jpeg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47" y="2270798"/>
            <a:ext cx="3276602" cy="2476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Unknown.jpeg" descr="Unknow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864" y="2454948"/>
            <a:ext cx="3860800" cy="21082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610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Veerkracht bevorderen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10" name="Het is geen “easy fix”…"/>
          <p:cNvSpPr txBox="1"/>
          <p:nvPr/>
        </p:nvSpPr>
        <p:spPr>
          <a:xfrm>
            <a:off x="1218492" y="2749529"/>
            <a:ext cx="9670917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 sz="4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Het is geen “easy fix”</a:t>
            </a:r>
          </a:p>
          <a:p>
            <a:pPr marL="571500" indent="-571500">
              <a:buFont typeface="Arial" panose="020B0604020202020204" pitchFamily="34" charset="0"/>
              <a:buChar char="•"/>
              <a:defRPr sz="4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Het is niet het omgekeerde van kwetsbaarheid</a:t>
            </a:r>
          </a:p>
          <a:p>
            <a:pPr marL="571500" indent="-571500">
              <a:buFont typeface="Arial" panose="020B0604020202020204" pitchFamily="34" charset="0"/>
              <a:buChar char="•"/>
              <a:defRPr sz="4000" b="1">
                <a:latin typeface="+mj-lt"/>
                <a:ea typeface="+mj-ea"/>
                <a:cs typeface="+mj-cs"/>
                <a:sym typeface="Helvetica Neue"/>
              </a:defRPr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Er ontbreekt een scherpe definitie</a:t>
            </a:r>
          </a:p>
        </p:txBody>
      </p:sp>
    </p:spTree>
    <p:extLst>
      <p:ext uri="{BB962C8B-B14F-4D97-AF65-F5344CB8AC3E}">
        <p14:creationId xmlns:p14="http://schemas.microsoft.com/office/powerpoint/2010/main" val="271837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800" dirty="0"/>
              <a:t>Veerkracht bevorderen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10" name="Het is geen “easy fix”…"/>
          <p:cNvSpPr txBox="1"/>
          <p:nvPr/>
        </p:nvSpPr>
        <p:spPr>
          <a:xfrm>
            <a:off x="1868257" y="2285245"/>
            <a:ext cx="8078558" cy="22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571500" indent="-571500" defTabSz="584200" hangingPunct="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Vermogen om in crisis emotie te reguleren</a:t>
            </a:r>
          </a:p>
          <a:p>
            <a:pPr marL="571500" indent="-571500" defTabSz="584200" hangingPunct="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Beschikken over </a:t>
            </a:r>
            <a:r>
              <a:rPr lang="nl-NL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positief</a:t>
            </a: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sociaal netwerk</a:t>
            </a:r>
          </a:p>
          <a:p>
            <a:pPr marL="571500" indent="-571500" defTabSz="584200" hangingPunct="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Vermogen om te denken over betere toekomst</a:t>
            </a:r>
          </a:p>
          <a:p>
            <a:pPr marL="571500" indent="-571500" defTabSz="584200" hangingPunct="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Bewustzijn van innerlijke bronnen</a:t>
            </a:r>
          </a:p>
          <a:p>
            <a:pPr marL="571500" indent="-571500">
              <a:buFont typeface="Arial" panose="020B0604020202020204" pitchFamily="34" charset="0"/>
              <a:buChar char="•"/>
              <a:defRPr sz="4000" b="1">
                <a:latin typeface="+mj-lt"/>
                <a:ea typeface="+mj-ea"/>
                <a:cs typeface="+mj-cs"/>
                <a:sym typeface="Helvetica Neue"/>
              </a:defRPr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9668"/>
            <a:ext cx="11815072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87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834389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Veerkracht bevorderen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pic>
        <p:nvPicPr>
          <p:cNvPr id="7" name="images.jpeg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689" y="2346711"/>
            <a:ext cx="2770073" cy="27700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07-DEVINUS-Zuid-Frankrijk-Spirituele-reisvakanties-8898.jpg" descr="07-DEVINUS-Zuid-Frankrijk-Spirituele-reisvakanties-88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61" y="2597780"/>
            <a:ext cx="3230968" cy="2423228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shutterstock_434118472-1024x576.jpg" descr="shutterstock_434118472-1024x57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022" y="2597780"/>
            <a:ext cx="3957145" cy="222589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pirituele bronnen"/>
          <p:cNvSpPr txBox="1"/>
          <p:nvPr/>
        </p:nvSpPr>
        <p:spPr>
          <a:xfrm>
            <a:off x="609175" y="5163789"/>
            <a:ext cx="2778253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Spirituele bronnen</a:t>
            </a:r>
          </a:p>
        </p:txBody>
      </p:sp>
      <p:sp>
        <p:nvSpPr>
          <p:cNvPr id="12" name="Cognitieve vaardigheden"/>
          <p:cNvSpPr txBox="1"/>
          <p:nvPr/>
        </p:nvSpPr>
        <p:spPr>
          <a:xfrm>
            <a:off x="3994689" y="5163789"/>
            <a:ext cx="3721304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 err="1"/>
              <a:t>Cognitieve</a:t>
            </a:r>
            <a:r>
              <a:rPr dirty="0"/>
              <a:t> </a:t>
            </a:r>
            <a:r>
              <a:rPr dirty="0" err="1"/>
              <a:t>vaardigheden</a:t>
            </a:r>
            <a:endParaRPr dirty="0"/>
          </a:p>
        </p:txBody>
      </p:sp>
      <p:sp>
        <p:nvSpPr>
          <p:cNvPr id="13" name="Sociale vaardigheden"/>
          <p:cNvSpPr txBox="1"/>
          <p:nvPr/>
        </p:nvSpPr>
        <p:spPr>
          <a:xfrm>
            <a:off x="8418500" y="5163789"/>
            <a:ext cx="202420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/>
            <a:r>
              <a:rPr dirty="0" err="1"/>
              <a:t>Sociale</a:t>
            </a:r>
            <a:r>
              <a:rPr dirty="0"/>
              <a:t> </a:t>
            </a:r>
            <a:r>
              <a:rPr dirty="0" err="1"/>
              <a:t>vaardigheden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33621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Veerkracht </a:t>
            </a:r>
            <a:r>
              <a:rPr lang="nl-NL" sz="4000" dirty="0">
                <a:solidFill>
                  <a:srgbClr val="C00000"/>
                </a:solidFill>
              </a:rPr>
              <a:t>bevorderen</a:t>
            </a:r>
            <a:r>
              <a:rPr lang="nl-NL" sz="4000" dirty="0"/>
              <a:t>:</a:t>
            </a:r>
          </a:p>
          <a:p>
            <a:pPr algn="ctr"/>
            <a:r>
              <a:rPr lang="nl-NL" sz="2400" dirty="0"/>
              <a:t>Ook voor leerkrachten en hulpverleners!</a:t>
            </a:r>
          </a:p>
          <a:p>
            <a:pPr algn="ctr"/>
            <a:endParaRPr lang="nl-NL" sz="4800" dirty="0"/>
          </a:p>
          <a:p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757885" y="2138469"/>
            <a:ext cx="11618427" cy="40421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14350" marR="0" indent="-5143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Vermogen om</a:t>
            </a:r>
            <a:r>
              <a:rPr kumimoji="0" lang="nl-NL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in crisis emotie te reguleren: </a:t>
            </a:r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verdragen en geleidelijke verwerking stress</a:t>
            </a:r>
            <a:r>
              <a:rPr kumimoji="0" lang="nl-NL" sz="32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 </a:t>
            </a:r>
          </a:p>
          <a:p>
            <a:pPr marL="514350" marR="0" indent="-5143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Beschikken over </a:t>
            </a:r>
            <a:r>
              <a:rPr kumimoji="0" lang="nl-NL" sz="32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positief</a:t>
            </a: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sociaal netwerk: intervisie, MDO, nascholing</a:t>
            </a:r>
          </a:p>
          <a:p>
            <a:pPr marL="514350" marR="0" indent="-5143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Vermogen om te denken over betere toekomst: opleiden, innoveren</a:t>
            </a:r>
          </a:p>
          <a:p>
            <a:pPr marL="514350" marR="0" indent="-51435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sz="3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Bewustzijn van innerlijke bronnen: ken ieders vaardigheden, ze worden onderschat!</a:t>
            </a:r>
          </a:p>
        </p:txBody>
      </p:sp>
    </p:spTree>
    <p:extLst>
      <p:ext uri="{BB962C8B-B14F-4D97-AF65-F5344CB8AC3E}">
        <p14:creationId xmlns:p14="http://schemas.microsoft.com/office/powerpoint/2010/main" val="135779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2490" y="2468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 voor uw aandacht!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D8DD-FE17-4701-8429-32EB350F9756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6713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8D8DD-FE17-4701-8429-32EB350F9756}" type="slidenum">
              <a:rPr lang="nl-NL" smtClean="0"/>
              <a:t>3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8337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Variatie omarmen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40080" y="6341606"/>
            <a:ext cx="3049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Wouter Staal, september 2023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47" y="2401609"/>
            <a:ext cx="3697705" cy="369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1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1036294" y="822836"/>
            <a:ext cx="10119411" cy="1075267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Bespreek punten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marL="0" indent="0"/>
            <a:endParaRPr lang="nl-NL" sz="3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/>
              <a:t>variatie is de norm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/>
              <a:t>onze hersenen: denken en voelen in interactie met omgeving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/>
              <a:t>het bio-</a:t>
            </a:r>
            <a:r>
              <a:rPr lang="nl-NL" sz="3200" b="0" dirty="0" err="1"/>
              <a:t>psycho</a:t>
            </a:r>
            <a:r>
              <a:rPr lang="nl-NL" sz="3200" b="0" dirty="0"/>
              <a:t>-sociaal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3200" b="0" dirty="0"/>
              <a:t>veerkracht bevorderen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3200" b="0" dirty="0"/>
          </a:p>
        </p:txBody>
      </p:sp>
    </p:spTree>
    <p:extLst>
      <p:ext uri="{BB962C8B-B14F-4D97-AF65-F5344CB8AC3E}">
        <p14:creationId xmlns:p14="http://schemas.microsoft.com/office/powerpoint/2010/main" val="174242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629764" y="6381601"/>
            <a:ext cx="964083" cy="410271"/>
          </a:xfrm>
        </p:spPr>
        <p:txBody>
          <a:bodyPr/>
          <a:lstStyle/>
          <a:p>
            <a:fld id="{43E96D74-1B26-624C-92DD-3EE510BEFA0F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868679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Variatie is de norm</a:t>
            </a:r>
          </a:p>
          <a:p>
            <a:pPr algn="ctr"/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32" y="2138469"/>
            <a:ext cx="5822237" cy="399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7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857867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Variatie is de norm</a:t>
            </a:r>
          </a:p>
          <a:p>
            <a:pPr algn="ctr"/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2677090" y="2774181"/>
            <a:ext cx="6869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Cognitieve ontwikkeling (&gt;25jaar)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Sociaal-emotionele ontwikkeling (levenslang)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Zintuiglijke en sensomotorische ontwikkeling (&gt;18 jaar)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Taal-spraakontwikkeling (&gt;25 jaar)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Lichamelijke ontwikkeling (&gt;25 jaar)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98096" y="2014503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Forse bandbreedte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8789670" y="2014503"/>
            <a:ext cx="3044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Kritische periodes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1068951" y="5667281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Niet lineair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8648605" y="5667281"/>
            <a:ext cx="3326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Lastig voorspelbaar</a:t>
            </a:r>
          </a:p>
        </p:txBody>
      </p:sp>
    </p:spTree>
    <p:extLst>
      <p:ext uri="{BB962C8B-B14F-4D97-AF65-F5344CB8AC3E}">
        <p14:creationId xmlns:p14="http://schemas.microsoft.com/office/powerpoint/2010/main" val="3581152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857867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Variatie is de norm</a:t>
            </a:r>
          </a:p>
          <a:p>
            <a:pPr algn="ctr"/>
            <a:endParaRPr lang="nl-NL" dirty="0"/>
          </a:p>
        </p:txBody>
      </p:sp>
      <p:pic>
        <p:nvPicPr>
          <p:cNvPr id="6" name="images.png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75" y="2229317"/>
            <a:ext cx="5863986" cy="271835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Kwetsbaarheid"/>
          <p:cNvSpPr txBox="1"/>
          <p:nvPr/>
        </p:nvSpPr>
        <p:spPr>
          <a:xfrm>
            <a:off x="3135175" y="5302306"/>
            <a:ext cx="5863986" cy="379591"/>
          </a:xfrm>
          <a:prstGeom prst="rect">
            <a:avLst/>
          </a:prstGeom>
          <a:solidFill>
            <a:srgbClr val="00B0F0"/>
          </a:solidFill>
          <a:ln w="12700">
            <a:miter lim="400000"/>
          </a:ln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 hangingPunct="0"/>
            <a:r>
              <a:rPr lang="nl-NL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Psychische gesteldheid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135175" y="4757874"/>
            <a:ext cx="115814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sterk</a:t>
            </a:r>
            <a:endParaRPr kumimoji="0" lang="nl-N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7836050" y="4755223"/>
            <a:ext cx="1144907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n</a:t>
            </a:r>
            <a:r>
              <a:rPr kumimoji="0" lang="nl-N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Helvetica Neue Medium"/>
                <a:cs typeface="Arial" panose="020B0604020202020204" pitchFamily="34" charset="0"/>
                <a:sym typeface="Helvetica Neue Medium"/>
              </a:rPr>
              <a:t>iet sterk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7154562" y="3340667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Kwetsbare kinderen en jongeren</a:t>
            </a:r>
          </a:p>
        </p:txBody>
      </p:sp>
      <p:cxnSp>
        <p:nvCxnSpPr>
          <p:cNvPr id="12" name="Rechte verbindingslijn met pijl 11"/>
          <p:cNvCxnSpPr/>
          <p:nvPr/>
        </p:nvCxnSpPr>
        <p:spPr>
          <a:xfrm>
            <a:off x="8625016" y="3709999"/>
            <a:ext cx="0" cy="638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026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914399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Variatie is de norm</a:t>
            </a:r>
          </a:p>
          <a:p>
            <a:pPr algn="ctr"/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90" y="1851415"/>
            <a:ext cx="9160230" cy="431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77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6D74-1B26-624C-92DD-3EE510BEFA0F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369293" y="674371"/>
            <a:ext cx="11369317" cy="1464098"/>
          </a:xfrm>
        </p:spPr>
        <p:txBody>
          <a:bodyPr>
            <a:normAutofit/>
          </a:bodyPr>
          <a:lstStyle/>
          <a:p>
            <a:pPr algn="ctr"/>
            <a:r>
              <a:rPr lang="nl-NL" sz="4000" dirty="0"/>
              <a:t>Variatie is de norm: </a:t>
            </a:r>
          </a:p>
          <a:p>
            <a:pPr algn="ctr"/>
            <a:r>
              <a:rPr lang="nl-NL" dirty="0"/>
              <a:t>kwetsbare kinderen en jongeren</a:t>
            </a:r>
          </a:p>
          <a:p>
            <a:pPr algn="ctr"/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69293" y="2689950"/>
            <a:ext cx="11505550" cy="3083018"/>
          </a:xfrm>
          <a:prstGeom prst="rect">
            <a:avLst/>
          </a:prstGeom>
        </p:spPr>
        <p:txBody>
          <a:bodyPr/>
          <a:lstStyle>
            <a:lvl1pPr marL="444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Vraagt om aanpak over classificatie heen (“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transdiagnostisch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”)</a:t>
            </a:r>
          </a:p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Vraagt om </a:t>
            </a:r>
            <a:r>
              <a:rPr lang="nl-NL" b="1" i="1" u="sng" dirty="0">
                <a:latin typeface="Arial" panose="020B0604020202020204" pitchFamily="34" charset="0"/>
                <a:cs typeface="Arial" panose="020B0604020202020204" pitchFamily="34" charset="0"/>
              </a:rPr>
              <a:t>niet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symptoom gerichte effectmeting </a:t>
            </a:r>
          </a:p>
          <a:p>
            <a:pPr hangingPunct="1"/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Uiteindelijk is bevordering van </a:t>
            </a:r>
            <a:r>
              <a:rPr lang="nl-NL" b="1" i="1" u="sng" dirty="0">
                <a:latin typeface="Arial" panose="020B0604020202020204" pitchFamily="34" charset="0"/>
                <a:cs typeface="Arial" panose="020B0604020202020204" pitchFamily="34" charset="0"/>
              </a:rPr>
              <a:t>veerkracht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altijd het doel</a:t>
            </a:r>
          </a:p>
        </p:txBody>
      </p:sp>
    </p:spTree>
    <p:extLst>
      <p:ext uri="{BB962C8B-B14F-4D97-AF65-F5344CB8AC3E}">
        <p14:creationId xmlns:p14="http://schemas.microsoft.com/office/powerpoint/2010/main" val="39758311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f1c31dd-5865-4262-bfbc-fb6774313d9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8CC5192D7109418530016D3A47FA12" ma:contentTypeVersion="16" ma:contentTypeDescription="Een nieuw document maken." ma:contentTypeScope="" ma:versionID="12172913e78fb350e6c13b1263459492">
  <xsd:schema xmlns:xsd="http://www.w3.org/2001/XMLSchema" xmlns:xs="http://www.w3.org/2001/XMLSchema" xmlns:p="http://schemas.microsoft.com/office/2006/metadata/properties" xmlns:ns3="af1c31dd-5865-4262-bfbc-fb6774313d9f" xmlns:ns4="a0a2050c-42ce-4ea7-874f-87d6612a1061" targetNamespace="http://schemas.microsoft.com/office/2006/metadata/properties" ma:root="true" ma:fieldsID="0b7f4a9892ef8a8d76966efee52ef738" ns3:_="" ns4:_="">
    <xsd:import namespace="af1c31dd-5865-4262-bfbc-fb6774313d9f"/>
    <xsd:import namespace="a0a2050c-42ce-4ea7-874f-87d6612a10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1c31dd-5865-4262-bfbc-fb6774313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a2050c-42ce-4ea7-874f-87d6612a10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235FCE-824A-4354-8795-E704E30F5E2F}">
  <ds:schemaRefs>
    <ds:schemaRef ds:uri="http://schemas.microsoft.com/office/2006/documentManagement/types"/>
    <ds:schemaRef ds:uri="http://purl.org/dc/terms/"/>
    <ds:schemaRef ds:uri="a0a2050c-42ce-4ea7-874f-87d6612a106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f1c31dd-5865-4262-bfbc-fb6774313d9f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88EBED-B3DB-4DC4-9597-807931546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B45EE3-0D42-4AE2-A3DE-FCBBDA8E7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1c31dd-5865-4262-bfbc-fb6774313d9f"/>
    <ds:schemaRef ds:uri="a0a2050c-42ce-4ea7-874f-87d6612a10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525</Words>
  <Application>Microsoft Office PowerPoint</Application>
  <PresentationFormat>Breedbeeld</PresentationFormat>
  <Paragraphs>108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Amasis MT Pro Black</vt:lpstr>
      <vt:lpstr>Arial</vt:lpstr>
      <vt:lpstr>Arnhem</vt:lpstr>
      <vt:lpstr>Calibri</vt:lpstr>
      <vt:lpstr>Calibri Light</vt:lpstr>
      <vt:lpstr>Kantoorthema</vt:lpstr>
      <vt:lpstr>PowerPoint-presentatie</vt:lpstr>
      <vt:lpstr>PowerPoint-presentatie</vt:lpstr>
      <vt:lpstr>Variatie omarmen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Dank voor uw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Openingsdia </dc:title>
  <dc:creator>Arlan de With</dc:creator>
  <cp:lastModifiedBy>Jolanda Willemsen</cp:lastModifiedBy>
  <cp:revision>10</cp:revision>
  <dcterms:created xsi:type="dcterms:W3CDTF">2023-09-17T10:40:06Z</dcterms:created>
  <dcterms:modified xsi:type="dcterms:W3CDTF">2023-09-25T07:32:12Z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0x010100628CC5192D7109418530016D3A47FA12</vt:lpwstr>
  </property>
</Properties>
</file>