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heme/themeOverride1.xml" ContentType="application/vnd.openxmlformats-officedocument.themeOverride+xml"/>
  <Override PartName="/ppt/charts/chart10.xml" ContentType="application/vnd.openxmlformats-officedocument.drawingml.chart+xml"/>
  <Override PartName="/ppt/theme/themeOverride2.xml" ContentType="application/vnd.openxmlformats-officedocument.themeOverride+xml"/>
  <Override PartName="/ppt/charts/chart11.xml" ContentType="application/vnd.openxmlformats-officedocument.drawingml.chart+xml"/>
  <Override PartName="/ppt/theme/themeOverride3.xml" ContentType="application/vnd.openxmlformats-officedocument.themeOverride+xml"/>
  <Override PartName="/ppt/charts/chart12.xml" ContentType="application/vnd.openxmlformats-officedocument.drawingml.chart+xml"/>
  <Override PartName="/ppt/charts/chart13.xml" ContentType="application/vnd.openxmlformats-officedocument.drawingml.chart+xml"/>
  <Override PartName="/ppt/theme/themeOverride4.xml" ContentType="application/vnd.openxmlformats-officedocument.themeOverride+xml"/>
  <Override PartName="/ppt/charts/chart14.xml" ContentType="application/vnd.openxmlformats-officedocument.drawingml.chart+xml"/>
  <Override PartName="/ppt/theme/themeOverride5.xml" ContentType="application/vnd.openxmlformats-officedocument.themeOverride+xml"/>
  <Override PartName="/ppt/charts/chart15.xml" ContentType="application/vnd.openxmlformats-officedocument.drawingml.chart+xml"/>
  <Override PartName="/ppt/theme/themeOverride6.xml" ContentType="application/vnd.openxmlformats-officedocument.themeOverride+xml"/>
  <Override PartName="/ppt/charts/chart16.xml" ContentType="application/vnd.openxmlformats-officedocument.drawingml.chart+xml"/>
  <Override PartName="/ppt/theme/themeOverride7.xml" ContentType="application/vnd.openxmlformats-officedocument.themeOverride+xml"/>
  <Override PartName="/ppt/charts/chart17.xml" ContentType="application/vnd.openxmlformats-officedocument.drawingml.chart+xml"/>
  <Override PartName="/ppt/charts/chart18.xml" ContentType="application/vnd.openxmlformats-officedocument.drawingml.chart+xml"/>
  <Override PartName="/ppt/theme/themeOverride8.xml" ContentType="application/vnd.openxmlformats-officedocument.themeOverride+xml"/>
  <Override PartName="/ppt/charts/chart19.xml" ContentType="application/vnd.openxmlformats-officedocument.drawingml.chart+xml"/>
  <Override PartName="/ppt/charts/chart20.xml" ContentType="application/vnd.openxmlformats-officedocument.drawingml.chart+xml"/>
  <Override PartName="/ppt/theme/themeOverride9.xml" ContentType="application/vnd.openxmlformats-officedocument.themeOverride+xml"/>
  <Override PartName="/ppt/notesSlides/notesSlide4.xml" ContentType="application/vnd.openxmlformats-officedocument.presentationml.notesSlide+xml"/>
  <Override PartName="/ppt/charts/chart21.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4"/>
  </p:notesMasterIdLst>
  <p:sldIdLst>
    <p:sldId id="360" r:id="rId6"/>
    <p:sldId id="277" r:id="rId7"/>
    <p:sldId id="345" r:id="rId8"/>
    <p:sldId id="346" r:id="rId9"/>
    <p:sldId id="347" r:id="rId10"/>
    <p:sldId id="371" r:id="rId11"/>
    <p:sldId id="382" r:id="rId12"/>
    <p:sldId id="349" r:id="rId13"/>
    <p:sldId id="374" r:id="rId14"/>
    <p:sldId id="373" r:id="rId15"/>
    <p:sldId id="375" r:id="rId16"/>
    <p:sldId id="351" r:id="rId17"/>
    <p:sldId id="379" r:id="rId18"/>
    <p:sldId id="350" r:id="rId19"/>
    <p:sldId id="383" r:id="rId20"/>
    <p:sldId id="378" r:id="rId21"/>
    <p:sldId id="380" r:id="rId22"/>
    <p:sldId id="356" r:id="rId23"/>
    <p:sldId id="392" r:id="rId24"/>
    <p:sldId id="343" r:id="rId25"/>
    <p:sldId id="340" r:id="rId26"/>
    <p:sldId id="381" r:id="rId27"/>
    <p:sldId id="384" r:id="rId28"/>
    <p:sldId id="385" r:id="rId29"/>
    <p:sldId id="386" r:id="rId30"/>
    <p:sldId id="387" r:id="rId31"/>
    <p:sldId id="361" r:id="rId32"/>
    <p:sldId id="365" r:id="rId33"/>
    <p:sldId id="363" r:id="rId34"/>
    <p:sldId id="364" r:id="rId35"/>
    <p:sldId id="366" r:id="rId36"/>
    <p:sldId id="394" r:id="rId37"/>
    <p:sldId id="344" r:id="rId38"/>
    <p:sldId id="388" r:id="rId39"/>
    <p:sldId id="389" r:id="rId40"/>
    <p:sldId id="390" r:id="rId41"/>
    <p:sldId id="391" r:id="rId42"/>
    <p:sldId id="393" r:id="rId43"/>
  </p:sldIdLst>
  <p:sldSz cx="9906000" cy="6858000" type="A4"/>
  <p:notesSz cx="9926638" cy="6797675"/>
  <p:defaultTextStyle>
    <a:defPPr>
      <a:defRPr lang="nl-NL"/>
    </a:defPPr>
    <a:lvl1pPr marL="0" algn="l" defTabSz="1072866" rtl="0" eaLnBrk="1" latinLnBrk="0" hangingPunct="1">
      <a:defRPr sz="2112" kern="1200">
        <a:solidFill>
          <a:schemeClr val="tx1"/>
        </a:solidFill>
        <a:latin typeface="+mn-lt"/>
        <a:ea typeface="+mn-ea"/>
        <a:cs typeface="+mn-cs"/>
      </a:defRPr>
    </a:lvl1pPr>
    <a:lvl2pPr marL="536433" algn="l" defTabSz="1072866" rtl="0" eaLnBrk="1" latinLnBrk="0" hangingPunct="1">
      <a:defRPr sz="2112" kern="1200">
        <a:solidFill>
          <a:schemeClr val="tx1"/>
        </a:solidFill>
        <a:latin typeface="+mn-lt"/>
        <a:ea typeface="+mn-ea"/>
        <a:cs typeface="+mn-cs"/>
      </a:defRPr>
    </a:lvl2pPr>
    <a:lvl3pPr marL="1072866" algn="l" defTabSz="1072866" rtl="0" eaLnBrk="1" latinLnBrk="0" hangingPunct="1">
      <a:defRPr sz="2112" kern="1200">
        <a:solidFill>
          <a:schemeClr val="tx1"/>
        </a:solidFill>
        <a:latin typeface="+mn-lt"/>
        <a:ea typeface="+mn-ea"/>
        <a:cs typeface="+mn-cs"/>
      </a:defRPr>
    </a:lvl3pPr>
    <a:lvl4pPr marL="1609298" algn="l" defTabSz="1072866" rtl="0" eaLnBrk="1" latinLnBrk="0" hangingPunct="1">
      <a:defRPr sz="2112" kern="1200">
        <a:solidFill>
          <a:schemeClr val="tx1"/>
        </a:solidFill>
        <a:latin typeface="+mn-lt"/>
        <a:ea typeface="+mn-ea"/>
        <a:cs typeface="+mn-cs"/>
      </a:defRPr>
    </a:lvl4pPr>
    <a:lvl5pPr marL="2145731" algn="l" defTabSz="1072866" rtl="0" eaLnBrk="1" latinLnBrk="0" hangingPunct="1">
      <a:defRPr sz="2112" kern="1200">
        <a:solidFill>
          <a:schemeClr val="tx1"/>
        </a:solidFill>
        <a:latin typeface="+mn-lt"/>
        <a:ea typeface="+mn-ea"/>
        <a:cs typeface="+mn-cs"/>
      </a:defRPr>
    </a:lvl5pPr>
    <a:lvl6pPr marL="2682164" algn="l" defTabSz="1072866" rtl="0" eaLnBrk="1" latinLnBrk="0" hangingPunct="1">
      <a:defRPr sz="2112" kern="1200">
        <a:solidFill>
          <a:schemeClr val="tx1"/>
        </a:solidFill>
        <a:latin typeface="+mn-lt"/>
        <a:ea typeface="+mn-ea"/>
        <a:cs typeface="+mn-cs"/>
      </a:defRPr>
    </a:lvl6pPr>
    <a:lvl7pPr marL="3218597" algn="l" defTabSz="1072866" rtl="0" eaLnBrk="1" latinLnBrk="0" hangingPunct="1">
      <a:defRPr sz="2112" kern="1200">
        <a:solidFill>
          <a:schemeClr val="tx1"/>
        </a:solidFill>
        <a:latin typeface="+mn-lt"/>
        <a:ea typeface="+mn-ea"/>
        <a:cs typeface="+mn-cs"/>
      </a:defRPr>
    </a:lvl7pPr>
    <a:lvl8pPr marL="3755029" algn="l" defTabSz="1072866" rtl="0" eaLnBrk="1" latinLnBrk="0" hangingPunct="1">
      <a:defRPr sz="2112" kern="1200">
        <a:solidFill>
          <a:schemeClr val="tx1"/>
        </a:solidFill>
        <a:latin typeface="+mn-lt"/>
        <a:ea typeface="+mn-ea"/>
        <a:cs typeface="+mn-cs"/>
      </a:defRPr>
    </a:lvl8pPr>
    <a:lvl9pPr marL="4291462" algn="l" defTabSz="1072866" rtl="0" eaLnBrk="1" latinLnBrk="0" hangingPunct="1">
      <a:defRPr sz="211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6BD"/>
    <a:srgbClr val="4F81BD"/>
    <a:srgbClr val="C0504D"/>
    <a:srgbClr val="FF9900"/>
    <a:srgbClr val="C94386"/>
    <a:srgbClr val="2BAB2B"/>
    <a:srgbClr val="249024"/>
    <a:srgbClr val="3ECE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783" autoAdjust="0"/>
  </p:normalViewPr>
  <p:slideViewPr>
    <p:cSldViewPr>
      <p:cViewPr varScale="1">
        <p:scale>
          <a:sx n="74" d="100"/>
          <a:sy n="74" d="100"/>
        </p:scale>
        <p:origin x="384" y="72"/>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werkblad3.xlsx"/><Relationship Id="rId1" Type="http://schemas.openxmlformats.org/officeDocument/2006/relationships/themeOverride" Target="../theme/themeOverride2.xml"/></Relationships>
</file>

<file path=ppt/charts/_rels/chart11.xml.rels><?xml version="1.0" encoding="UTF-8" standalone="yes"?>
<Relationships xmlns="http://schemas.openxmlformats.org/package/2006/relationships"><Relationship Id="rId2" Type="http://schemas.openxmlformats.org/officeDocument/2006/relationships/oleObject" Target="../embeddings/oleObject8.bin"/><Relationship Id="rId1" Type="http://schemas.openxmlformats.org/officeDocument/2006/relationships/themeOverride" Target="../theme/themeOverride3.xml"/></Relationships>
</file>

<file path=ppt/charts/_rels/chart12.xml.rels><?xml version="1.0" encoding="UTF-8" standalone="yes"?>
<Relationships xmlns="http://schemas.openxmlformats.org/package/2006/relationships"><Relationship Id="rId1" Type="http://schemas.openxmlformats.org/officeDocument/2006/relationships/oleObject" Target="../embeddings/oleObject9.bin"/></Relationships>
</file>

<file path=ppt/charts/_rels/chart13.xml.rels><?xml version="1.0" encoding="UTF-8" standalone="yes"?>
<Relationships xmlns="http://schemas.openxmlformats.org/package/2006/relationships"><Relationship Id="rId2" Type="http://schemas.openxmlformats.org/officeDocument/2006/relationships/oleObject" Target="../embeddings/oleObject10.bin"/><Relationship Id="rId1" Type="http://schemas.openxmlformats.org/officeDocument/2006/relationships/themeOverride" Target="../theme/themeOverride4.xml"/></Relationships>
</file>

<file path=ppt/charts/_rels/chart14.xml.rels><?xml version="1.0" encoding="UTF-8" standalone="yes"?>
<Relationships xmlns="http://schemas.openxmlformats.org/package/2006/relationships"><Relationship Id="rId2" Type="http://schemas.openxmlformats.org/officeDocument/2006/relationships/oleObject" Target="../embeddings/oleObject11.bin"/><Relationship Id="rId1" Type="http://schemas.openxmlformats.org/officeDocument/2006/relationships/themeOverride" Target="../theme/themeOverride5.xml"/></Relationships>
</file>

<file path=ppt/charts/_rels/chart15.xml.rels><?xml version="1.0" encoding="UTF-8" standalone="yes"?>
<Relationships xmlns="http://schemas.openxmlformats.org/package/2006/relationships"><Relationship Id="rId2" Type="http://schemas.openxmlformats.org/officeDocument/2006/relationships/oleObject" Target="../embeddings/oleObject12.bin"/><Relationship Id="rId1" Type="http://schemas.openxmlformats.org/officeDocument/2006/relationships/themeOverride" Target="../theme/themeOverride6.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werkblad4.xlsx"/><Relationship Id="rId1" Type="http://schemas.openxmlformats.org/officeDocument/2006/relationships/themeOverride" Target="../theme/themeOverride7.xml"/></Relationships>
</file>

<file path=ppt/charts/_rels/chart17.xml.rels><?xml version="1.0" encoding="UTF-8" standalone="yes"?>
<Relationships xmlns="http://schemas.openxmlformats.org/package/2006/relationships"><Relationship Id="rId1" Type="http://schemas.openxmlformats.org/officeDocument/2006/relationships/oleObject" Target="../embeddings/oleObject13.bin"/></Relationships>
</file>

<file path=ppt/charts/_rels/chart18.xml.rels><?xml version="1.0" encoding="UTF-8" standalone="yes"?>
<Relationships xmlns="http://schemas.openxmlformats.org/package/2006/relationships"><Relationship Id="rId2" Type="http://schemas.openxmlformats.org/officeDocument/2006/relationships/oleObject" Target="../embeddings/oleObject14.bin"/><Relationship Id="rId1" Type="http://schemas.openxmlformats.org/officeDocument/2006/relationships/themeOverride" Target="../theme/themeOverride8.xml"/></Relationships>
</file>

<file path=ppt/charts/_rels/chart19.xml.rels><?xml version="1.0" encoding="UTF-8" standalone="yes"?>
<Relationships xmlns="http://schemas.openxmlformats.org/package/2006/relationships"><Relationship Id="rId1" Type="http://schemas.openxmlformats.org/officeDocument/2006/relationships/oleObject" Target="../embeddings/oleObject15.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20.xml.rels><?xml version="1.0" encoding="UTF-8" standalone="yes"?>
<Relationships xmlns="http://schemas.openxmlformats.org/package/2006/relationships"><Relationship Id="rId2" Type="http://schemas.openxmlformats.org/officeDocument/2006/relationships/oleObject" Target="../embeddings/oleObject16.bin"/><Relationship Id="rId1" Type="http://schemas.openxmlformats.org/officeDocument/2006/relationships/themeOverride" Target="../theme/themeOverride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werkblad5.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werkblad1.xlsx"/></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6.bin"/></Relationships>
</file>

<file path=ppt/charts/_rels/chart8.xml.rels><?xml version="1.0" encoding="UTF-8" standalone="yes"?>
<Relationships xmlns="http://schemas.openxmlformats.org/package/2006/relationships"><Relationship Id="rId1" Type="http://schemas.openxmlformats.org/officeDocument/2006/relationships/oleObject" Target="../embeddings/oleObject7.bin"/></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werkblad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6846343738409"/>
          <c:y val="9.1307417065050689E-2"/>
          <c:w val="0.81385671239191115"/>
          <c:h val="0.69744262843138616"/>
        </c:manualLayout>
      </c:layout>
      <c:barChart>
        <c:barDir val="col"/>
        <c:grouping val="clustered"/>
        <c:varyColors val="0"/>
        <c:ser>
          <c:idx val="0"/>
          <c:order val="0"/>
          <c:tx>
            <c:v>deelname% sbo SWV</c:v>
          </c:tx>
          <c:invertIfNegative val="0"/>
          <c:cat>
            <c:strRef>
              <c:f>Leerlingenaantallen!$C$2:$G$2</c:f>
              <c:strCache>
                <c:ptCount val="5"/>
                <c:pt idx="0">
                  <c:v>1-10-2011</c:v>
                </c:pt>
                <c:pt idx="1">
                  <c:v>1-10-2012</c:v>
                </c:pt>
                <c:pt idx="2">
                  <c:v>1-10-2013</c:v>
                </c:pt>
                <c:pt idx="3">
                  <c:v>1-10-2014</c:v>
                </c:pt>
                <c:pt idx="4">
                  <c:v>1-10-2015</c:v>
                </c:pt>
              </c:strCache>
            </c:strRef>
          </c:cat>
          <c:val>
            <c:numRef>
              <c:f>Leerlingenaantallen!$C$9:$G$9</c:f>
              <c:numCache>
                <c:formatCode>0.00%</c:formatCode>
                <c:ptCount val="5"/>
                <c:pt idx="0">
                  <c:v>1.6799999999999999E-2</c:v>
                </c:pt>
                <c:pt idx="1">
                  <c:v>1.54E-2</c:v>
                </c:pt>
                <c:pt idx="2">
                  <c:v>1.5100000000000001E-2</c:v>
                </c:pt>
                <c:pt idx="3">
                  <c:v>1.46E-2</c:v>
                </c:pt>
                <c:pt idx="4">
                  <c:v>1.41E-2</c:v>
                </c:pt>
              </c:numCache>
            </c:numRef>
          </c:val>
        </c:ser>
        <c:ser>
          <c:idx val="1"/>
          <c:order val="1"/>
          <c:tx>
            <c:v>deelname% sbo landelijk</c:v>
          </c:tx>
          <c:invertIfNegative val="0"/>
          <c:cat>
            <c:strRef>
              <c:f>Leerlingenaantallen!$C$2:$G$2</c:f>
              <c:strCache>
                <c:ptCount val="5"/>
                <c:pt idx="0">
                  <c:v>1-10-2011</c:v>
                </c:pt>
                <c:pt idx="1">
                  <c:v>1-10-2012</c:v>
                </c:pt>
                <c:pt idx="2">
                  <c:v>1-10-2013</c:v>
                </c:pt>
                <c:pt idx="3">
                  <c:v>1-10-2014</c:v>
                </c:pt>
                <c:pt idx="4">
                  <c:v>1-10-2015</c:v>
                </c:pt>
              </c:strCache>
            </c:strRef>
          </c:cat>
          <c:val>
            <c:numRef>
              <c:f>Leerlingenaantallen!$C$10:$G$10</c:f>
              <c:numCache>
                <c:formatCode>0.00%</c:formatCode>
                <c:ptCount val="5"/>
                <c:pt idx="0">
                  <c:v>2.6800000000000001E-2</c:v>
                </c:pt>
                <c:pt idx="1">
                  <c:v>2.5999999999999999E-2</c:v>
                </c:pt>
                <c:pt idx="2">
                  <c:v>2.52E-2</c:v>
                </c:pt>
                <c:pt idx="3">
                  <c:v>2.47E-2</c:v>
                </c:pt>
                <c:pt idx="4">
                  <c:v>2.47E-2</c:v>
                </c:pt>
              </c:numCache>
            </c:numRef>
          </c:val>
        </c:ser>
        <c:dLbls>
          <c:showLegendKey val="0"/>
          <c:showVal val="0"/>
          <c:showCatName val="0"/>
          <c:showSerName val="0"/>
          <c:showPercent val="0"/>
          <c:showBubbleSize val="0"/>
        </c:dLbls>
        <c:gapWidth val="150"/>
        <c:axId val="1293917536"/>
        <c:axId val="1293918080"/>
      </c:barChart>
      <c:catAx>
        <c:axId val="1293917536"/>
        <c:scaling>
          <c:orientation val="minMax"/>
        </c:scaling>
        <c:delete val="0"/>
        <c:axPos val="b"/>
        <c:numFmt formatCode="General" sourceLinked="0"/>
        <c:majorTickMark val="out"/>
        <c:minorTickMark val="none"/>
        <c:tickLblPos val="nextTo"/>
        <c:txPr>
          <a:bodyPr/>
          <a:lstStyle/>
          <a:p>
            <a:pPr>
              <a:defRPr sz="800"/>
            </a:pPr>
            <a:endParaRPr lang="nl-NL"/>
          </a:p>
        </c:txPr>
        <c:crossAx val="1293918080"/>
        <c:crosses val="autoZero"/>
        <c:auto val="1"/>
        <c:lblAlgn val="ctr"/>
        <c:lblOffset val="100"/>
        <c:noMultiLvlLbl val="0"/>
      </c:catAx>
      <c:valAx>
        <c:axId val="1293918080"/>
        <c:scaling>
          <c:orientation val="minMax"/>
        </c:scaling>
        <c:delete val="0"/>
        <c:axPos val="l"/>
        <c:majorGridlines/>
        <c:numFmt formatCode="0.00%" sourceLinked="1"/>
        <c:majorTickMark val="out"/>
        <c:minorTickMark val="none"/>
        <c:tickLblPos val="nextTo"/>
        <c:txPr>
          <a:bodyPr/>
          <a:lstStyle/>
          <a:p>
            <a:pPr>
              <a:defRPr sz="800"/>
            </a:pPr>
            <a:endParaRPr lang="nl-NL"/>
          </a:p>
        </c:txPr>
        <c:crossAx val="1293917536"/>
        <c:crosses val="autoZero"/>
        <c:crossBetween val="between"/>
      </c:valAx>
      <c:spPr>
        <a:noFill/>
      </c:spPr>
    </c:plotArea>
    <c:legend>
      <c:legendPos val="r"/>
      <c:layout>
        <c:manualLayout>
          <c:xMode val="edge"/>
          <c:yMode val="edge"/>
          <c:x val="0.10612667269050384"/>
          <c:y val="6.2556503353747434E-2"/>
          <c:w val="0.62505210660500188"/>
          <c:h val="0.16360743382571336"/>
        </c:manualLayout>
      </c:layout>
      <c:overlay val="0"/>
      <c:txPr>
        <a:bodyPr/>
        <a:lstStyle/>
        <a:p>
          <a:pPr>
            <a:defRPr sz="800" b="1"/>
          </a:pPr>
          <a:endParaRPr lang="nl-NL"/>
        </a:p>
      </c:txPr>
    </c:legend>
    <c:plotVisOnly val="1"/>
    <c:dispBlanksAs val="zero"/>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a:pPr>
            <a:r>
              <a:rPr lang="en-US"/>
              <a:t>middelen</a:t>
            </a:r>
            <a:r>
              <a:rPr lang="en-US" baseline="0"/>
              <a:t> werkgebieden per schoolbestuur</a:t>
            </a:r>
            <a:endParaRPr lang="en-US"/>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v>voortschrijdend</c:v>
          </c:tx>
          <c:invertIfNegative val="0"/>
          <c:cat>
            <c:strRef>
              <c:f>verzamelblad!$AR$10:$BC$10</c:f>
              <c:strCache>
                <c:ptCount val="12"/>
                <c:pt idx="0">
                  <c:v>Atrium</c:v>
                </c:pt>
                <c:pt idx="1">
                  <c:v>Bl. Loper</c:v>
                </c:pt>
                <c:pt idx="2">
                  <c:v>El Amal</c:v>
                </c:pt>
                <c:pt idx="3">
                  <c:v>Flore</c:v>
                </c:pt>
                <c:pt idx="4">
                  <c:v>GPWON</c:v>
                </c:pt>
                <c:pt idx="5">
                  <c:v>ISOB</c:v>
                </c:pt>
                <c:pt idx="6">
                  <c:v>Ronduit</c:v>
                </c:pt>
                <c:pt idx="7">
                  <c:v>SAKS</c:v>
                </c:pt>
                <c:pt idx="8">
                  <c:v>Tabijn</c:v>
                </c:pt>
                <c:pt idx="9">
                  <c:v>Rozenkruis</c:v>
                </c:pt>
                <c:pt idx="10">
                  <c:v>Ithaka</c:v>
                </c:pt>
                <c:pt idx="11">
                  <c:v>Freinet</c:v>
                </c:pt>
              </c:strCache>
            </c:strRef>
          </c:cat>
          <c:val>
            <c:numRef>
              <c:f>verzamelblad!$AR$592:$BC$592</c:f>
              <c:numCache>
                <c:formatCode>_ [$€-413]\ * #,##0_ ;_ [$€-413]\ * \-#,##0_ ;_ [$€-413]\ * "-"??_ ;_ @_ </c:formatCode>
                <c:ptCount val="12"/>
                <c:pt idx="0">
                  <c:v>151958.46</c:v>
                </c:pt>
                <c:pt idx="1">
                  <c:v>158602.64000000004</c:v>
                </c:pt>
                <c:pt idx="2">
                  <c:v>889.76</c:v>
                </c:pt>
                <c:pt idx="3">
                  <c:v>263323.53000000003</c:v>
                </c:pt>
                <c:pt idx="4">
                  <c:v>15939</c:v>
                </c:pt>
                <c:pt idx="5">
                  <c:v>187062.2</c:v>
                </c:pt>
                <c:pt idx="6">
                  <c:v>300098.90999999997</c:v>
                </c:pt>
                <c:pt idx="7">
                  <c:v>284759.40999999997</c:v>
                </c:pt>
                <c:pt idx="8">
                  <c:v>222422.15999999997</c:v>
                </c:pt>
                <c:pt idx="9">
                  <c:v>2957</c:v>
                </c:pt>
                <c:pt idx="10">
                  <c:v>20795</c:v>
                </c:pt>
                <c:pt idx="11">
                  <c:v>0</c:v>
                </c:pt>
              </c:numCache>
            </c:numRef>
          </c:val>
        </c:ser>
        <c:dLbls>
          <c:showLegendKey val="0"/>
          <c:showVal val="0"/>
          <c:showCatName val="0"/>
          <c:showSerName val="0"/>
          <c:showPercent val="0"/>
          <c:showBubbleSize val="0"/>
        </c:dLbls>
        <c:gapWidth val="150"/>
        <c:shape val="cylinder"/>
        <c:axId val="1293936576"/>
        <c:axId val="1293922976"/>
        <c:axId val="0"/>
      </c:bar3DChart>
      <c:catAx>
        <c:axId val="1293936576"/>
        <c:scaling>
          <c:orientation val="minMax"/>
        </c:scaling>
        <c:delete val="0"/>
        <c:axPos val="b"/>
        <c:numFmt formatCode="General" sourceLinked="0"/>
        <c:majorTickMark val="out"/>
        <c:minorTickMark val="none"/>
        <c:tickLblPos val="nextTo"/>
        <c:crossAx val="1293922976"/>
        <c:crosses val="autoZero"/>
        <c:auto val="1"/>
        <c:lblAlgn val="ctr"/>
        <c:lblOffset val="100"/>
        <c:noMultiLvlLbl val="0"/>
      </c:catAx>
      <c:valAx>
        <c:axId val="1293922976"/>
        <c:scaling>
          <c:orientation val="minMax"/>
        </c:scaling>
        <c:delete val="0"/>
        <c:axPos val="l"/>
        <c:majorGridlines/>
        <c:numFmt formatCode="_ [$€-413]\ * #,##0_ ;_ [$€-413]\ * \-#,##0_ ;_ [$€-413]\ * &quot;-&quot;??_ ;_ @_ " sourceLinked="1"/>
        <c:majorTickMark val="out"/>
        <c:minorTickMark val="none"/>
        <c:tickLblPos val="nextTo"/>
        <c:crossAx val="1293936576"/>
        <c:crosses val="autoZero"/>
        <c:crossBetween val="between"/>
      </c:valAx>
      <c:spPr>
        <a:scene3d>
          <a:camera prst="orthographicFront"/>
          <a:lightRig rig="threePt" dir="t"/>
        </a:scene3d>
        <a:sp3d prstMaterial="dkEdge"/>
      </c:spPr>
    </c:plotArea>
    <c:plotVisOnly val="1"/>
    <c:dispBlanksAs val="gap"/>
    <c:showDLblsOverMax val="0"/>
  </c:chart>
  <c:spPr>
    <a:effectLst>
      <a:outerShdw blurRad="50800" dist="50800" dir="5400000" algn="ctr" rotWithShape="0">
        <a:schemeClr val="accent5">
          <a:lumMod val="20000"/>
          <a:lumOff val="80000"/>
        </a:schemeClr>
      </a:outerShdw>
    </a:effectLst>
    <a:scene3d>
      <a:camera prst="orthographicFront"/>
      <a:lightRig rig="threePt" dir="t"/>
    </a:scene3d>
    <a:sp3d>
      <a:bevelT/>
    </a:sp3d>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237795275590551"/>
          <c:y val="4.6296296296296294E-2"/>
          <c:w val="0.82188710297200307"/>
          <c:h val="0.71852107028288126"/>
        </c:manualLayout>
      </c:layout>
      <c:barChart>
        <c:barDir val="col"/>
        <c:grouping val="clustered"/>
        <c:varyColors val="0"/>
        <c:ser>
          <c:idx val="0"/>
          <c:order val="0"/>
          <c:tx>
            <c:v>aandeel leerlingen</c:v>
          </c:tx>
          <c:spPr>
            <a:gradFill>
              <a:gsLst>
                <a:gs pos="0">
                  <a:srgbClr val="DDEBCF"/>
                </a:gs>
                <a:gs pos="50000">
                  <a:srgbClr val="9CB86E"/>
                </a:gs>
                <a:gs pos="100000">
                  <a:srgbClr val="156B13"/>
                </a:gs>
              </a:gsLst>
              <a:lin ang="5400000" scaled="0"/>
            </a:gradFill>
          </c:spPr>
          <c:invertIfNegative val="0"/>
          <c:cat>
            <c:strRef>
              <c:f>resume!$B$3:$B$14</c:f>
              <c:strCache>
                <c:ptCount val="12"/>
                <c:pt idx="0">
                  <c:v>Rozenkruis</c:v>
                </c:pt>
                <c:pt idx="1">
                  <c:v>El-Amal</c:v>
                </c:pt>
                <c:pt idx="2">
                  <c:v>Tabijn</c:v>
                </c:pt>
                <c:pt idx="3">
                  <c:v>ISOB</c:v>
                </c:pt>
                <c:pt idx="4">
                  <c:v>Ithaka</c:v>
                </c:pt>
                <c:pt idx="5">
                  <c:v>Blauwe Loper</c:v>
                </c:pt>
                <c:pt idx="6">
                  <c:v>VGPO-WN</c:v>
                </c:pt>
                <c:pt idx="7">
                  <c:v>Ronduit</c:v>
                </c:pt>
                <c:pt idx="8">
                  <c:v>SAKS</c:v>
                </c:pt>
                <c:pt idx="9">
                  <c:v>Flore</c:v>
                </c:pt>
                <c:pt idx="10">
                  <c:v>Atrium</c:v>
                </c:pt>
                <c:pt idx="11">
                  <c:v>Freinet</c:v>
                </c:pt>
              </c:strCache>
            </c:strRef>
          </c:cat>
          <c:val>
            <c:numRef>
              <c:f>resume!$R$3:$R$14</c:f>
              <c:numCache>
                <c:formatCode>0.00%</c:formatCode>
                <c:ptCount val="12"/>
                <c:pt idx="0">
                  <c:v>4.259548487860287E-3</c:v>
                </c:pt>
                <c:pt idx="1">
                  <c:v>2.4610724596526102E-3</c:v>
                </c:pt>
                <c:pt idx="2">
                  <c:v>7.4636755170618588E-2</c:v>
                </c:pt>
                <c:pt idx="3">
                  <c:v>9.5650527710729336E-2</c:v>
                </c:pt>
                <c:pt idx="4">
                  <c:v>2.7497751904964739E-2</c:v>
                </c:pt>
                <c:pt idx="5">
                  <c:v>0.11141085711581239</c:v>
                </c:pt>
                <c:pt idx="6">
                  <c:v>6.3893227317904306E-3</c:v>
                </c:pt>
                <c:pt idx="7">
                  <c:v>0.14738037767996592</c:v>
                </c:pt>
                <c:pt idx="8">
                  <c:v>0.18538501585498604</c:v>
                </c:pt>
                <c:pt idx="9">
                  <c:v>0.26612712385820436</c:v>
                </c:pt>
                <c:pt idx="10">
                  <c:v>7.075583321501254E-2</c:v>
                </c:pt>
                <c:pt idx="11">
                  <c:v>8.0458138104027646E-3</c:v>
                </c:pt>
              </c:numCache>
            </c:numRef>
          </c:val>
        </c:ser>
        <c:ser>
          <c:idx val="1"/>
          <c:order val="1"/>
          <c:tx>
            <c:v>aandeel middelen</c:v>
          </c:tx>
          <c:spPr>
            <a:gradFill>
              <a:gsLst>
                <a:gs pos="0">
                  <a:srgbClr val="03D4A8"/>
                </a:gs>
                <a:gs pos="25000">
                  <a:srgbClr val="21D6E0"/>
                </a:gs>
                <a:gs pos="75000">
                  <a:srgbClr val="0087E6"/>
                </a:gs>
                <a:gs pos="100000">
                  <a:srgbClr val="005CBF"/>
                </a:gs>
              </a:gsLst>
              <a:lin ang="5400000" scaled="0"/>
            </a:gradFill>
          </c:spPr>
          <c:invertIfNegative val="0"/>
          <c:cat>
            <c:strRef>
              <c:f>resume!$B$3:$B$14</c:f>
              <c:strCache>
                <c:ptCount val="12"/>
                <c:pt idx="0">
                  <c:v>Rozenkruis</c:v>
                </c:pt>
                <c:pt idx="1">
                  <c:v>El-Amal</c:v>
                </c:pt>
                <c:pt idx="2">
                  <c:v>Tabijn</c:v>
                </c:pt>
                <c:pt idx="3">
                  <c:v>ISOB</c:v>
                </c:pt>
                <c:pt idx="4">
                  <c:v>Ithaka</c:v>
                </c:pt>
                <c:pt idx="5">
                  <c:v>Blauwe Loper</c:v>
                </c:pt>
                <c:pt idx="6">
                  <c:v>VGPO-WN</c:v>
                </c:pt>
                <c:pt idx="7">
                  <c:v>Ronduit</c:v>
                </c:pt>
                <c:pt idx="8">
                  <c:v>SAKS</c:v>
                </c:pt>
                <c:pt idx="9">
                  <c:v>Flore</c:v>
                </c:pt>
                <c:pt idx="10">
                  <c:v>Atrium</c:v>
                </c:pt>
                <c:pt idx="11">
                  <c:v>Freinet</c:v>
                </c:pt>
              </c:strCache>
            </c:strRef>
          </c:cat>
          <c:val>
            <c:numRef>
              <c:f>resume!$O$3:$O$14</c:f>
              <c:numCache>
                <c:formatCode>0.00%</c:formatCode>
                <c:ptCount val="12"/>
                <c:pt idx="0">
                  <c:v>1.8323529078238493E-3</c:v>
                </c:pt>
                <c:pt idx="1">
                  <c:v>5.5135418439815635E-4</c:v>
                </c:pt>
                <c:pt idx="2">
                  <c:v>0.13782750984479158</c:v>
                </c:pt>
                <c:pt idx="3">
                  <c:v>0.11591611975445604</c:v>
                </c:pt>
                <c:pt idx="4">
                  <c:v>1.2885958308487301E-2</c:v>
                </c:pt>
                <c:pt idx="5">
                  <c:v>9.8280692794230365E-2</c:v>
                </c:pt>
                <c:pt idx="6">
                  <c:v>9.8768593161326808E-3</c:v>
                </c:pt>
                <c:pt idx="7">
                  <c:v>0.18596114655842669</c:v>
                </c:pt>
                <c:pt idx="8">
                  <c:v>0.17645577711995389</c:v>
                </c:pt>
                <c:pt idx="9">
                  <c:v>0.16317268714708849</c:v>
                </c:pt>
                <c:pt idx="10">
                  <c:v>9.4163519123920889E-2</c:v>
                </c:pt>
                <c:pt idx="11">
                  <c:v>0</c:v>
                </c:pt>
              </c:numCache>
            </c:numRef>
          </c:val>
        </c:ser>
        <c:ser>
          <c:idx val="2"/>
          <c:order val="2"/>
          <c:tx>
            <c:v>aandeel arrangementen</c:v>
          </c:tx>
          <c:spPr>
            <a:solidFill>
              <a:srgbClr val="FFC000"/>
            </a:solidFill>
          </c:spPr>
          <c:invertIfNegative val="0"/>
          <c:val>
            <c:numRef>
              <c:f>resume!$U$3:$U$14</c:f>
              <c:numCache>
                <c:formatCode>0.00%</c:formatCode>
                <c:ptCount val="12"/>
                <c:pt idx="0">
                  <c:v>3.5587188612099642E-3</c:v>
                </c:pt>
                <c:pt idx="1">
                  <c:v>3.5587188612099642E-3</c:v>
                </c:pt>
                <c:pt idx="2">
                  <c:v>0.13345195729537365</c:v>
                </c:pt>
                <c:pt idx="3">
                  <c:v>0.11743772241992882</c:v>
                </c:pt>
                <c:pt idx="4">
                  <c:v>1.7793594306049824E-2</c:v>
                </c:pt>
                <c:pt idx="5">
                  <c:v>9.7864768683274025E-2</c:v>
                </c:pt>
                <c:pt idx="6">
                  <c:v>1.601423487544484E-2</c:v>
                </c:pt>
                <c:pt idx="7">
                  <c:v>0.16370106761565836</c:v>
                </c:pt>
                <c:pt idx="8">
                  <c:v>0.20462633451957296</c:v>
                </c:pt>
                <c:pt idx="9">
                  <c:v>0.1494661921708185</c:v>
                </c:pt>
                <c:pt idx="10">
                  <c:v>9.2526690391459068E-2</c:v>
                </c:pt>
                <c:pt idx="11">
                  <c:v>0</c:v>
                </c:pt>
              </c:numCache>
            </c:numRef>
          </c:val>
        </c:ser>
        <c:dLbls>
          <c:showLegendKey val="0"/>
          <c:showVal val="0"/>
          <c:showCatName val="0"/>
          <c:showSerName val="0"/>
          <c:showPercent val="0"/>
          <c:showBubbleSize val="0"/>
        </c:dLbls>
        <c:gapWidth val="150"/>
        <c:axId val="1293921344"/>
        <c:axId val="1293923520"/>
      </c:barChart>
      <c:catAx>
        <c:axId val="1293921344"/>
        <c:scaling>
          <c:orientation val="minMax"/>
        </c:scaling>
        <c:delete val="0"/>
        <c:axPos val="b"/>
        <c:numFmt formatCode="General" sourceLinked="0"/>
        <c:majorTickMark val="out"/>
        <c:minorTickMark val="none"/>
        <c:tickLblPos val="nextTo"/>
        <c:txPr>
          <a:bodyPr/>
          <a:lstStyle/>
          <a:p>
            <a:pPr>
              <a:defRPr sz="800"/>
            </a:pPr>
            <a:endParaRPr lang="nl-NL"/>
          </a:p>
        </c:txPr>
        <c:crossAx val="1293923520"/>
        <c:crosses val="autoZero"/>
        <c:auto val="1"/>
        <c:lblAlgn val="ctr"/>
        <c:lblOffset val="100"/>
        <c:noMultiLvlLbl val="0"/>
      </c:catAx>
      <c:valAx>
        <c:axId val="1293923520"/>
        <c:scaling>
          <c:orientation val="minMax"/>
        </c:scaling>
        <c:delete val="0"/>
        <c:axPos val="l"/>
        <c:majorGridlines/>
        <c:numFmt formatCode="0.00%" sourceLinked="1"/>
        <c:majorTickMark val="out"/>
        <c:minorTickMark val="none"/>
        <c:tickLblPos val="nextTo"/>
        <c:txPr>
          <a:bodyPr/>
          <a:lstStyle/>
          <a:p>
            <a:pPr>
              <a:defRPr sz="800"/>
            </a:pPr>
            <a:endParaRPr lang="nl-NL"/>
          </a:p>
        </c:txPr>
        <c:crossAx val="1293921344"/>
        <c:crosses val="autoZero"/>
        <c:crossBetween val="between"/>
      </c:valAx>
    </c:plotArea>
    <c:legend>
      <c:legendPos val="r"/>
      <c:layout>
        <c:manualLayout>
          <c:xMode val="edge"/>
          <c:yMode val="edge"/>
          <c:x val="0.13525433767681691"/>
          <c:y val="9.1432532262654867E-2"/>
          <c:w val="0.25412619329663438"/>
          <c:h val="0.21083847709864095"/>
        </c:manualLayout>
      </c:layout>
      <c:overlay val="0"/>
    </c:legend>
    <c:plotVisOnly val="1"/>
    <c:dispBlanksAs val="gap"/>
    <c:showDLblsOverMax val="0"/>
  </c:chart>
  <c:spPr>
    <a:ln>
      <a:no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NL" sz="1000"/>
              <a:t>MDO's</a:t>
            </a:r>
            <a:endParaRPr lang="nl-NL"/>
          </a:p>
        </c:rich>
      </c:tx>
      <c:layout/>
      <c:overlay val="0"/>
    </c:title>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1"/>
          <c:showSerName val="0"/>
          <c:showPercent val="1"/>
          <c:showBubbleSize val="0"/>
          <c:showLeaderLines val="0"/>
        </c:dLbls>
      </c:pie3DChart>
    </c:plotArea>
    <c:plotVisOnly val="1"/>
    <c:dispBlanksAs val="gap"/>
    <c:showDLblsOverMax val="0"/>
  </c:chart>
  <c:spPr>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100"/>
              <a:t>MDO's op ondersteuningsniveau 2,3 en 4</a:t>
            </a:r>
          </a:p>
        </c:rich>
      </c:tx>
      <c:layout/>
      <c:overlay val="0"/>
    </c:title>
    <c:autoTitleDeleted val="0"/>
    <c:plotArea>
      <c:layout/>
      <c:barChart>
        <c:barDir val="col"/>
        <c:grouping val="clustered"/>
        <c:varyColors val="0"/>
        <c:ser>
          <c:idx val="0"/>
          <c:order val="0"/>
          <c:tx>
            <c:v>MDO's</c:v>
          </c:tx>
          <c:invertIfNegative val="0"/>
          <c:cat>
            <c:numRef>
              <c:f>Blad1!$B$28:$D$28</c:f>
              <c:numCache>
                <c:formatCode>General</c:formatCode>
                <c:ptCount val="3"/>
                <c:pt idx="0">
                  <c:v>2</c:v>
                </c:pt>
                <c:pt idx="1">
                  <c:v>3</c:v>
                </c:pt>
                <c:pt idx="2">
                  <c:v>4</c:v>
                </c:pt>
              </c:numCache>
            </c:numRef>
          </c:cat>
          <c:val>
            <c:numRef>
              <c:f>Blad1!$B$37:$D$37</c:f>
              <c:numCache>
                <c:formatCode>General</c:formatCode>
                <c:ptCount val="3"/>
                <c:pt idx="0">
                  <c:v>552</c:v>
                </c:pt>
                <c:pt idx="1">
                  <c:v>1189</c:v>
                </c:pt>
                <c:pt idx="2">
                  <c:v>164</c:v>
                </c:pt>
              </c:numCache>
            </c:numRef>
          </c:val>
        </c:ser>
        <c:dLbls>
          <c:showLegendKey val="0"/>
          <c:showVal val="0"/>
          <c:showCatName val="0"/>
          <c:showSerName val="0"/>
          <c:showPercent val="0"/>
          <c:showBubbleSize val="0"/>
        </c:dLbls>
        <c:gapWidth val="150"/>
        <c:axId val="1293944192"/>
        <c:axId val="1293914816"/>
      </c:barChart>
      <c:catAx>
        <c:axId val="1293944192"/>
        <c:scaling>
          <c:orientation val="minMax"/>
        </c:scaling>
        <c:delete val="0"/>
        <c:axPos val="b"/>
        <c:numFmt formatCode="General" sourceLinked="1"/>
        <c:majorTickMark val="out"/>
        <c:minorTickMark val="none"/>
        <c:tickLblPos val="nextTo"/>
        <c:crossAx val="1293914816"/>
        <c:crosses val="autoZero"/>
        <c:auto val="1"/>
        <c:lblAlgn val="ctr"/>
        <c:lblOffset val="100"/>
        <c:noMultiLvlLbl val="0"/>
      </c:catAx>
      <c:valAx>
        <c:axId val="1293914816"/>
        <c:scaling>
          <c:orientation val="minMax"/>
        </c:scaling>
        <c:delete val="0"/>
        <c:axPos val="l"/>
        <c:majorGridlines/>
        <c:numFmt formatCode="General" sourceLinked="1"/>
        <c:majorTickMark val="out"/>
        <c:minorTickMark val="none"/>
        <c:tickLblPos val="nextTo"/>
        <c:crossAx val="1293944192"/>
        <c:crosses val="autoZero"/>
        <c:crossBetween val="between"/>
      </c:valAx>
    </c:plotArea>
    <c:plotVisOnly val="1"/>
    <c:dispBlanksAs val="gap"/>
    <c:showDLblsOverMax val="0"/>
  </c:chart>
  <c:spPr>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1100"/>
          </a:pPr>
          <a:endParaRPr lang="nl-NL"/>
        </a:p>
      </c:txPr>
    </c:title>
    <c:autoTitleDeleted val="0"/>
    <c:plotArea>
      <c:layout/>
      <c:radarChart>
        <c:radarStyle val="marker"/>
        <c:varyColors val="0"/>
        <c:ser>
          <c:idx val="0"/>
          <c:order val="0"/>
          <c:tx>
            <c:v>ondersteuningsniveau 2</c:v>
          </c:tx>
          <c:marker>
            <c:symbol val="none"/>
          </c:marker>
          <c:cat>
            <c:strRef>
              <c:f>Blad1!$A$29:$A$36</c:f>
              <c:strCache>
                <c:ptCount val="8"/>
                <c:pt idx="0">
                  <c:v>Alkmaar-Noord</c:v>
                </c:pt>
                <c:pt idx="1">
                  <c:v>Alkmaar-Oost</c:v>
                </c:pt>
                <c:pt idx="2">
                  <c:v>Alkmaar-Zuid</c:v>
                </c:pt>
                <c:pt idx="3">
                  <c:v>Bergen</c:v>
                </c:pt>
                <c:pt idx="4">
                  <c:v>Heiloo</c:v>
                </c:pt>
                <c:pt idx="5">
                  <c:v>Langedijk</c:v>
                </c:pt>
                <c:pt idx="6">
                  <c:v>Heerhugowaard-Zuid</c:v>
                </c:pt>
                <c:pt idx="7">
                  <c:v>Heergugowaard-Noord</c:v>
                </c:pt>
              </c:strCache>
            </c:strRef>
          </c:cat>
          <c:val>
            <c:numRef>
              <c:f>Blad1!$B$29:$B$36</c:f>
              <c:numCache>
                <c:formatCode>General</c:formatCode>
                <c:ptCount val="8"/>
                <c:pt idx="0">
                  <c:v>98</c:v>
                </c:pt>
                <c:pt idx="1">
                  <c:v>86</c:v>
                </c:pt>
                <c:pt idx="2">
                  <c:v>58</c:v>
                </c:pt>
                <c:pt idx="3">
                  <c:v>71</c:v>
                </c:pt>
                <c:pt idx="4">
                  <c:v>44</c:v>
                </c:pt>
                <c:pt idx="5">
                  <c:v>37</c:v>
                </c:pt>
                <c:pt idx="6">
                  <c:v>81</c:v>
                </c:pt>
                <c:pt idx="7">
                  <c:v>77</c:v>
                </c:pt>
              </c:numCache>
            </c:numRef>
          </c:val>
        </c:ser>
        <c:dLbls>
          <c:showLegendKey val="0"/>
          <c:showVal val="0"/>
          <c:showCatName val="0"/>
          <c:showSerName val="0"/>
          <c:showPercent val="0"/>
          <c:showBubbleSize val="0"/>
        </c:dLbls>
        <c:axId val="1293915360"/>
        <c:axId val="1293922432"/>
      </c:radarChart>
      <c:catAx>
        <c:axId val="1293915360"/>
        <c:scaling>
          <c:orientation val="minMax"/>
        </c:scaling>
        <c:delete val="0"/>
        <c:axPos val="b"/>
        <c:majorGridlines/>
        <c:numFmt formatCode="General" sourceLinked="0"/>
        <c:majorTickMark val="out"/>
        <c:minorTickMark val="none"/>
        <c:tickLblPos val="nextTo"/>
        <c:crossAx val="1293922432"/>
        <c:crosses val="autoZero"/>
        <c:auto val="1"/>
        <c:lblAlgn val="ctr"/>
        <c:lblOffset val="100"/>
        <c:noMultiLvlLbl val="0"/>
      </c:catAx>
      <c:valAx>
        <c:axId val="1293922432"/>
        <c:scaling>
          <c:orientation val="minMax"/>
        </c:scaling>
        <c:delete val="0"/>
        <c:axPos val="l"/>
        <c:majorGridlines/>
        <c:numFmt formatCode="General" sourceLinked="1"/>
        <c:majorTickMark val="cross"/>
        <c:minorTickMark val="none"/>
        <c:tickLblPos val="nextTo"/>
        <c:crossAx val="1293915360"/>
        <c:crosses val="autoZero"/>
        <c:crossBetween val="between"/>
      </c:valAx>
    </c:plotArea>
    <c:plotVisOnly val="1"/>
    <c:dispBlanksAs val="gap"/>
    <c:showDLblsOverMax val="0"/>
  </c:chart>
  <c:spPr>
    <a:ln>
      <a:noFill/>
    </a:ln>
  </c:sp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100"/>
              <a:t>ondersteuningsniveau 3</a:t>
            </a:r>
          </a:p>
        </c:rich>
      </c:tx>
      <c:layout/>
      <c:overlay val="0"/>
    </c:title>
    <c:autoTitleDeleted val="0"/>
    <c:plotArea>
      <c:layout/>
      <c:radarChart>
        <c:radarStyle val="marker"/>
        <c:varyColors val="0"/>
        <c:ser>
          <c:idx val="0"/>
          <c:order val="0"/>
          <c:tx>
            <c:v>3</c:v>
          </c:tx>
          <c:marker>
            <c:symbol val="none"/>
          </c:marker>
          <c:cat>
            <c:strRef>
              <c:f>Blad1!$A$29:$A$36</c:f>
              <c:strCache>
                <c:ptCount val="8"/>
                <c:pt idx="0">
                  <c:v>Alkmaar-Noord</c:v>
                </c:pt>
                <c:pt idx="1">
                  <c:v>Alkmaar-Oost</c:v>
                </c:pt>
                <c:pt idx="2">
                  <c:v>Alkmaar-Zuid</c:v>
                </c:pt>
                <c:pt idx="3">
                  <c:v>Bergen</c:v>
                </c:pt>
                <c:pt idx="4">
                  <c:v>Heiloo</c:v>
                </c:pt>
                <c:pt idx="5">
                  <c:v>Langedijk</c:v>
                </c:pt>
                <c:pt idx="6">
                  <c:v>Heerhugowaard-Zuid</c:v>
                </c:pt>
                <c:pt idx="7">
                  <c:v>Heergugowaard-Noord</c:v>
                </c:pt>
              </c:strCache>
            </c:strRef>
          </c:cat>
          <c:val>
            <c:numRef>
              <c:f>Blad1!$C$29:$C$36</c:f>
              <c:numCache>
                <c:formatCode>General</c:formatCode>
                <c:ptCount val="8"/>
                <c:pt idx="0">
                  <c:v>183</c:v>
                </c:pt>
                <c:pt idx="1">
                  <c:v>107</c:v>
                </c:pt>
                <c:pt idx="2">
                  <c:v>167</c:v>
                </c:pt>
                <c:pt idx="3">
                  <c:v>106</c:v>
                </c:pt>
                <c:pt idx="4">
                  <c:v>118</c:v>
                </c:pt>
                <c:pt idx="5">
                  <c:v>227</c:v>
                </c:pt>
                <c:pt idx="6">
                  <c:v>83</c:v>
                </c:pt>
                <c:pt idx="7">
                  <c:v>198</c:v>
                </c:pt>
              </c:numCache>
            </c:numRef>
          </c:val>
        </c:ser>
        <c:dLbls>
          <c:showLegendKey val="0"/>
          <c:showVal val="0"/>
          <c:showCatName val="0"/>
          <c:showSerName val="0"/>
          <c:showPercent val="0"/>
          <c:showBubbleSize val="0"/>
        </c:dLbls>
        <c:axId val="1293925152"/>
        <c:axId val="1293925696"/>
      </c:radarChart>
      <c:catAx>
        <c:axId val="1293925152"/>
        <c:scaling>
          <c:orientation val="minMax"/>
        </c:scaling>
        <c:delete val="0"/>
        <c:axPos val="b"/>
        <c:majorGridlines/>
        <c:numFmt formatCode="General" sourceLinked="0"/>
        <c:majorTickMark val="out"/>
        <c:minorTickMark val="none"/>
        <c:tickLblPos val="nextTo"/>
        <c:crossAx val="1293925696"/>
        <c:crosses val="autoZero"/>
        <c:auto val="1"/>
        <c:lblAlgn val="ctr"/>
        <c:lblOffset val="100"/>
        <c:noMultiLvlLbl val="0"/>
      </c:catAx>
      <c:valAx>
        <c:axId val="1293925696"/>
        <c:scaling>
          <c:orientation val="minMax"/>
        </c:scaling>
        <c:delete val="0"/>
        <c:axPos val="l"/>
        <c:majorGridlines/>
        <c:numFmt formatCode="General" sourceLinked="1"/>
        <c:majorTickMark val="cross"/>
        <c:minorTickMark val="none"/>
        <c:tickLblPos val="nextTo"/>
        <c:crossAx val="1293925152"/>
        <c:crosses val="autoZero"/>
        <c:crossBetween val="between"/>
      </c:valAx>
    </c:plotArea>
    <c:plotVisOnly val="1"/>
    <c:dispBlanksAs val="gap"/>
    <c:showDLblsOverMax val="0"/>
  </c:chart>
  <c:spPr>
    <a:ln>
      <a:noFill/>
    </a:ln>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100"/>
              <a:t>ondersteuningsniveau 4</a:t>
            </a:r>
          </a:p>
        </c:rich>
      </c:tx>
      <c:layout/>
      <c:overlay val="0"/>
    </c:title>
    <c:autoTitleDeleted val="0"/>
    <c:plotArea>
      <c:layout/>
      <c:radarChart>
        <c:radarStyle val="marker"/>
        <c:varyColors val="0"/>
        <c:ser>
          <c:idx val="0"/>
          <c:order val="0"/>
          <c:tx>
            <c:v>4</c:v>
          </c:tx>
          <c:marker>
            <c:symbol val="none"/>
          </c:marker>
          <c:cat>
            <c:strRef>
              <c:f>Blad1!$A$29:$A$36</c:f>
              <c:strCache>
                <c:ptCount val="8"/>
                <c:pt idx="0">
                  <c:v>Alkmaar-Noord</c:v>
                </c:pt>
                <c:pt idx="1">
                  <c:v>Alkmaar-Oost</c:v>
                </c:pt>
                <c:pt idx="2">
                  <c:v>Alkmaar-Zuid</c:v>
                </c:pt>
                <c:pt idx="3">
                  <c:v>Bergen</c:v>
                </c:pt>
                <c:pt idx="4">
                  <c:v>Heiloo</c:v>
                </c:pt>
                <c:pt idx="5">
                  <c:v>Langedijk</c:v>
                </c:pt>
                <c:pt idx="6">
                  <c:v>Heerhugowaard-Zuid</c:v>
                </c:pt>
                <c:pt idx="7">
                  <c:v>Heergugowaard-Noord</c:v>
                </c:pt>
              </c:strCache>
            </c:strRef>
          </c:cat>
          <c:val>
            <c:numRef>
              <c:f>Blad1!$D$29:$D$36</c:f>
              <c:numCache>
                <c:formatCode>General</c:formatCode>
                <c:ptCount val="8"/>
                <c:pt idx="0">
                  <c:v>42</c:v>
                </c:pt>
                <c:pt idx="1">
                  <c:v>18</c:v>
                </c:pt>
                <c:pt idx="2">
                  <c:v>13</c:v>
                </c:pt>
                <c:pt idx="3">
                  <c:v>8</c:v>
                </c:pt>
                <c:pt idx="4">
                  <c:v>0</c:v>
                </c:pt>
                <c:pt idx="5">
                  <c:v>13</c:v>
                </c:pt>
                <c:pt idx="6">
                  <c:v>7</c:v>
                </c:pt>
                <c:pt idx="7">
                  <c:v>63</c:v>
                </c:pt>
              </c:numCache>
            </c:numRef>
          </c:val>
        </c:ser>
        <c:dLbls>
          <c:showLegendKey val="0"/>
          <c:showVal val="0"/>
          <c:showCatName val="0"/>
          <c:showSerName val="0"/>
          <c:showPercent val="0"/>
          <c:showBubbleSize val="0"/>
        </c:dLbls>
        <c:axId val="1293927872"/>
        <c:axId val="1294349664"/>
      </c:radarChart>
      <c:catAx>
        <c:axId val="1293927872"/>
        <c:scaling>
          <c:orientation val="minMax"/>
        </c:scaling>
        <c:delete val="0"/>
        <c:axPos val="b"/>
        <c:majorGridlines/>
        <c:numFmt formatCode="General" sourceLinked="0"/>
        <c:majorTickMark val="out"/>
        <c:minorTickMark val="none"/>
        <c:tickLblPos val="nextTo"/>
        <c:crossAx val="1294349664"/>
        <c:crosses val="autoZero"/>
        <c:auto val="1"/>
        <c:lblAlgn val="ctr"/>
        <c:lblOffset val="100"/>
        <c:noMultiLvlLbl val="0"/>
      </c:catAx>
      <c:valAx>
        <c:axId val="1294349664"/>
        <c:scaling>
          <c:orientation val="minMax"/>
        </c:scaling>
        <c:delete val="0"/>
        <c:axPos val="l"/>
        <c:majorGridlines/>
        <c:numFmt formatCode="General" sourceLinked="1"/>
        <c:majorTickMark val="cross"/>
        <c:minorTickMark val="none"/>
        <c:tickLblPos val="nextTo"/>
        <c:crossAx val="1293927872"/>
        <c:crosses val="autoZero"/>
        <c:crossBetween val="between"/>
      </c:valAx>
    </c:plotArea>
    <c:plotVisOnly val="1"/>
    <c:dispBlanksAs val="gap"/>
    <c:showDLblsOverMax val="0"/>
  </c:chart>
  <c:spPr>
    <a:ln>
      <a:noFill/>
    </a:ln>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NL" sz="1000"/>
              <a:t>MDO's</a:t>
            </a:r>
            <a:endParaRPr lang="nl-NL"/>
          </a:p>
        </c:rich>
      </c:tx>
      <c:layout/>
      <c:overlay val="0"/>
    </c:title>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1"/>
          <c:showSerName val="0"/>
          <c:showPercent val="1"/>
          <c:showBubbleSize val="0"/>
          <c:showLeaderLines val="0"/>
        </c:dLbls>
      </c:pie3DChart>
    </c:plotArea>
    <c:plotVisOnly val="1"/>
    <c:dispBlanksAs val="gap"/>
    <c:showDLblsOverMax val="0"/>
  </c:chart>
  <c:spPr>
    <a:ln>
      <a:noFill/>
    </a:ln>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v>1e trimester</c:v>
          </c:tx>
          <c:marker>
            <c:symbol val="none"/>
          </c:marker>
          <c:cat>
            <c:strRef>
              <c:f>Blad1!$V$6:$V$13</c:f>
              <c:strCache>
                <c:ptCount val="8"/>
                <c:pt idx="0">
                  <c:v>Alkmaar-Noord</c:v>
                </c:pt>
                <c:pt idx="1">
                  <c:v>Alkmaar-Oost</c:v>
                </c:pt>
                <c:pt idx="2">
                  <c:v>Alkmaar-Zuid</c:v>
                </c:pt>
                <c:pt idx="3">
                  <c:v>Bergen</c:v>
                </c:pt>
                <c:pt idx="4">
                  <c:v>Heiloo</c:v>
                </c:pt>
                <c:pt idx="5">
                  <c:v>Langedijk</c:v>
                </c:pt>
                <c:pt idx="6">
                  <c:v>Heerhugowaard-Zuid</c:v>
                </c:pt>
                <c:pt idx="7">
                  <c:v>Heergugowaard-Noord</c:v>
                </c:pt>
              </c:strCache>
            </c:strRef>
          </c:cat>
          <c:val>
            <c:numRef>
              <c:f>Blad1!$W$6:$W$13</c:f>
              <c:numCache>
                <c:formatCode>General</c:formatCode>
                <c:ptCount val="8"/>
                <c:pt idx="0">
                  <c:v>99</c:v>
                </c:pt>
                <c:pt idx="1">
                  <c:v>53</c:v>
                </c:pt>
                <c:pt idx="2">
                  <c:v>37</c:v>
                </c:pt>
                <c:pt idx="3">
                  <c:v>40</c:v>
                </c:pt>
                <c:pt idx="4">
                  <c:v>33</c:v>
                </c:pt>
                <c:pt idx="5">
                  <c:v>76</c:v>
                </c:pt>
                <c:pt idx="6">
                  <c:v>0</c:v>
                </c:pt>
                <c:pt idx="7">
                  <c:v>74</c:v>
                </c:pt>
              </c:numCache>
            </c:numRef>
          </c:val>
          <c:smooth val="0"/>
        </c:ser>
        <c:ser>
          <c:idx val="1"/>
          <c:order val="1"/>
          <c:tx>
            <c:v>2e trimester</c:v>
          </c:tx>
          <c:marker>
            <c:symbol val="none"/>
          </c:marker>
          <c:cat>
            <c:strRef>
              <c:f>Blad1!$V$6:$V$13</c:f>
              <c:strCache>
                <c:ptCount val="8"/>
                <c:pt idx="0">
                  <c:v>Alkmaar-Noord</c:v>
                </c:pt>
                <c:pt idx="1">
                  <c:v>Alkmaar-Oost</c:v>
                </c:pt>
                <c:pt idx="2">
                  <c:v>Alkmaar-Zuid</c:v>
                </c:pt>
                <c:pt idx="3">
                  <c:v>Bergen</c:v>
                </c:pt>
                <c:pt idx="4">
                  <c:v>Heiloo</c:v>
                </c:pt>
                <c:pt idx="5">
                  <c:v>Langedijk</c:v>
                </c:pt>
                <c:pt idx="6">
                  <c:v>Heerhugowaard-Zuid</c:v>
                </c:pt>
                <c:pt idx="7">
                  <c:v>Heergugowaard-Noord</c:v>
                </c:pt>
              </c:strCache>
            </c:strRef>
          </c:cat>
          <c:val>
            <c:numRef>
              <c:f>Blad1!$X$6:$X$13</c:f>
              <c:numCache>
                <c:formatCode>General</c:formatCode>
                <c:ptCount val="8"/>
                <c:pt idx="0">
                  <c:v>120</c:v>
                </c:pt>
                <c:pt idx="1">
                  <c:v>80</c:v>
                </c:pt>
                <c:pt idx="2">
                  <c:v>82</c:v>
                </c:pt>
                <c:pt idx="3">
                  <c:v>61</c:v>
                </c:pt>
                <c:pt idx="4">
                  <c:v>69</c:v>
                </c:pt>
                <c:pt idx="5">
                  <c:v>84</c:v>
                </c:pt>
                <c:pt idx="6">
                  <c:v>74</c:v>
                </c:pt>
                <c:pt idx="7">
                  <c:v>142</c:v>
                </c:pt>
              </c:numCache>
            </c:numRef>
          </c:val>
          <c:smooth val="0"/>
        </c:ser>
        <c:ser>
          <c:idx val="2"/>
          <c:order val="2"/>
          <c:tx>
            <c:v>3e trimester</c:v>
          </c:tx>
          <c:marker>
            <c:symbol val="none"/>
          </c:marker>
          <c:cat>
            <c:strRef>
              <c:f>Blad1!$V$6:$V$13</c:f>
              <c:strCache>
                <c:ptCount val="8"/>
                <c:pt idx="0">
                  <c:v>Alkmaar-Noord</c:v>
                </c:pt>
                <c:pt idx="1">
                  <c:v>Alkmaar-Oost</c:v>
                </c:pt>
                <c:pt idx="2">
                  <c:v>Alkmaar-Zuid</c:v>
                </c:pt>
                <c:pt idx="3">
                  <c:v>Bergen</c:v>
                </c:pt>
                <c:pt idx="4">
                  <c:v>Heiloo</c:v>
                </c:pt>
                <c:pt idx="5">
                  <c:v>Langedijk</c:v>
                </c:pt>
                <c:pt idx="6">
                  <c:v>Heerhugowaard-Zuid</c:v>
                </c:pt>
                <c:pt idx="7">
                  <c:v>Heergugowaard-Noord</c:v>
                </c:pt>
              </c:strCache>
            </c:strRef>
          </c:cat>
          <c:val>
            <c:numRef>
              <c:f>Blad1!$Y$6:$Y$13</c:f>
              <c:numCache>
                <c:formatCode>General</c:formatCode>
                <c:ptCount val="8"/>
                <c:pt idx="0">
                  <c:v>104</c:v>
                </c:pt>
                <c:pt idx="1">
                  <c:v>78</c:v>
                </c:pt>
                <c:pt idx="2">
                  <c:v>119</c:v>
                </c:pt>
                <c:pt idx="3">
                  <c:v>84</c:v>
                </c:pt>
                <c:pt idx="4">
                  <c:v>60</c:v>
                </c:pt>
                <c:pt idx="5">
                  <c:v>117</c:v>
                </c:pt>
                <c:pt idx="6">
                  <c:v>97</c:v>
                </c:pt>
                <c:pt idx="7">
                  <c:v>122</c:v>
                </c:pt>
              </c:numCache>
            </c:numRef>
          </c:val>
          <c:smooth val="0"/>
        </c:ser>
        <c:dLbls>
          <c:showLegendKey val="0"/>
          <c:showVal val="0"/>
          <c:showCatName val="0"/>
          <c:showSerName val="0"/>
          <c:showPercent val="0"/>
          <c:showBubbleSize val="0"/>
        </c:dLbls>
        <c:smooth val="0"/>
        <c:axId val="1294357824"/>
        <c:axId val="1294351296"/>
      </c:lineChart>
      <c:catAx>
        <c:axId val="1294357824"/>
        <c:scaling>
          <c:orientation val="minMax"/>
        </c:scaling>
        <c:delete val="0"/>
        <c:axPos val="b"/>
        <c:numFmt formatCode="General" sourceLinked="0"/>
        <c:majorTickMark val="out"/>
        <c:minorTickMark val="none"/>
        <c:tickLblPos val="nextTo"/>
        <c:crossAx val="1294351296"/>
        <c:crosses val="autoZero"/>
        <c:auto val="1"/>
        <c:lblAlgn val="ctr"/>
        <c:lblOffset val="100"/>
        <c:noMultiLvlLbl val="0"/>
      </c:catAx>
      <c:valAx>
        <c:axId val="1294351296"/>
        <c:scaling>
          <c:orientation val="minMax"/>
        </c:scaling>
        <c:delete val="0"/>
        <c:axPos val="l"/>
        <c:majorGridlines/>
        <c:numFmt formatCode="General" sourceLinked="1"/>
        <c:majorTickMark val="out"/>
        <c:minorTickMark val="none"/>
        <c:tickLblPos val="nextTo"/>
        <c:crossAx val="1294357824"/>
        <c:crosses val="autoZero"/>
        <c:crossBetween val="between"/>
      </c:valAx>
    </c:plotArea>
    <c:legend>
      <c:legendPos val="r"/>
      <c:layout/>
      <c:overlay val="0"/>
    </c:legend>
    <c:plotVisOnly val="1"/>
    <c:dispBlanksAs val="gap"/>
    <c:showDLblsOverMax val="0"/>
  </c:chart>
  <c:spPr>
    <a:ln>
      <a:noFill/>
    </a:ln>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NL" sz="1000"/>
              <a:t>MDO's</a:t>
            </a:r>
            <a:endParaRPr lang="nl-NL"/>
          </a:p>
        </c:rich>
      </c:tx>
      <c:layout/>
      <c:overlay val="0"/>
    </c:title>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1"/>
          <c:showSerName val="0"/>
          <c:showPercent val="1"/>
          <c:showBubbleSize val="0"/>
          <c:showLeaderLines val="0"/>
        </c:dLbls>
      </c:pie3DChart>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6846343738409"/>
          <c:y val="9.1307417065050689E-2"/>
          <c:w val="0.81385671239191115"/>
          <c:h val="0.69744262843138616"/>
        </c:manualLayout>
      </c:layout>
      <c:barChart>
        <c:barDir val="col"/>
        <c:grouping val="clustered"/>
        <c:varyColors val="0"/>
        <c:ser>
          <c:idx val="0"/>
          <c:order val="0"/>
          <c:tx>
            <c:v>deelname% so SWV</c:v>
          </c:tx>
          <c:invertIfNegative val="0"/>
          <c:cat>
            <c:strRef>
              <c:f>Leerlingenaantallen!$C$2:$G$2</c:f>
              <c:strCache>
                <c:ptCount val="5"/>
                <c:pt idx="0">
                  <c:v>1-10-2011</c:v>
                </c:pt>
                <c:pt idx="1">
                  <c:v>1-10-2012</c:v>
                </c:pt>
                <c:pt idx="2">
                  <c:v>1-10-2013</c:v>
                </c:pt>
                <c:pt idx="3">
                  <c:v>1-10-2014</c:v>
                </c:pt>
                <c:pt idx="4">
                  <c:v>1-10-2015</c:v>
                </c:pt>
              </c:strCache>
            </c:strRef>
          </c:cat>
          <c:val>
            <c:numRef>
              <c:f>Leerlingenaantallen!$C$11:$G$11</c:f>
              <c:numCache>
                <c:formatCode>0.00%</c:formatCode>
                <c:ptCount val="5"/>
                <c:pt idx="0">
                  <c:v>1.5100000000000001E-2</c:v>
                </c:pt>
                <c:pt idx="1">
                  <c:v>1.54E-2</c:v>
                </c:pt>
                <c:pt idx="2">
                  <c:v>1.5100000000000001E-2</c:v>
                </c:pt>
                <c:pt idx="3">
                  <c:v>1.55E-2</c:v>
                </c:pt>
                <c:pt idx="4">
                  <c:v>1.46E-2</c:v>
                </c:pt>
              </c:numCache>
            </c:numRef>
          </c:val>
        </c:ser>
        <c:ser>
          <c:idx val="1"/>
          <c:order val="1"/>
          <c:tx>
            <c:v>deelname% so landelijk</c:v>
          </c:tx>
          <c:invertIfNegative val="0"/>
          <c:cat>
            <c:strRef>
              <c:f>Leerlingenaantallen!$C$2:$G$2</c:f>
              <c:strCache>
                <c:ptCount val="5"/>
                <c:pt idx="0">
                  <c:v>1-10-2011</c:v>
                </c:pt>
                <c:pt idx="1">
                  <c:v>1-10-2012</c:v>
                </c:pt>
                <c:pt idx="2">
                  <c:v>1-10-2013</c:v>
                </c:pt>
                <c:pt idx="3">
                  <c:v>1-10-2014</c:v>
                </c:pt>
                <c:pt idx="4">
                  <c:v>1-10-2015</c:v>
                </c:pt>
              </c:strCache>
            </c:strRef>
          </c:cat>
          <c:val>
            <c:numRef>
              <c:f>Leerlingenaantallen!$C$12:$G$12</c:f>
              <c:numCache>
                <c:formatCode>0.00%</c:formatCode>
                <c:ptCount val="5"/>
                <c:pt idx="0">
                  <c:v>1.6500000000000001E-2</c:v>
                </c:pt>
                <c:pt idx="1">
                  <c:v>1.6299999999999999E-2</c:v>
                </c:pt>
                <c:pt idx="2">
                  <c:v>1.6299999999999999E-2</c:v>
                </c:pt>
                <c:pt idx="3">
                  <c:v>1.6299999999999999E-2</c:v>
                </c:pt>
                <c:pt idx="4">
                  <c:v>1.6299999999999999E-2</c:v>
                </c:pt>
              </c:numCache>
            </c:numRef>
          </c:val>
        </c:ser>
        <c:dLbls>
          <c:showLegendKey val="0"/>
          <c:showVal val="0"/>
          <c:showCatName val="0"/>
          <c:showSerName val="0"/>
          <c:showPercent val="0"/>
          <c:showBubbleSize val="0"/>
        </c:dLbls>
        <c:gapWidth val="150"/>
        <c:axId val="1293939840"/>
        <c:axId val="1293938752"/>
      </c:barChart>
      <c:catAx>
        <c:axId val="1293939840"/>
        <c:scaling>
          <c:orientation val="minMax"/>
        </c:scaling>
        <c:delete val="0"/>
        <c:axPos val="b"/>
        <c:numFmt formatCode="General" sourceLinked="0"/>
        <c:majorTickMark val="out"/>
        <c:minorTickMark val="none"/>
        <c:tickLblPos val="nextTo"/>
        <c:txPr>
          <a:bodyPr/>
          <a:lstStyle/>
          <a:p>
            <a:pPr>
              <a:defRPr sz="800"/>
            </a:pPr>
            <a:endParaRPr lang="nl-NL"/>
          </a:p>
        </c:txPr>
        <c:crossAx val="1293938752"/>
        <c:crosses val="autoZero"/>
        <c:auto val="1"/>
        <c:lblAlgn val="ctr"/>
        <c:lblOffset val="100"/>
        <c:noMultiLvlLbl val="0"/>
      </c:catAx>
      <c:valAx>
        <c:axId val="1293938752"/>
        <c:scaling>
          <c:orientation val="minMax"/>
        </c:scaling>
        <c:delete val="0"/>
        <c:axPos val="l"/>
        <c:majorGridlines/>
        <c:numFmt formatCode="0.00%" sourceLinked="1"/>
        <c:majorTickMark val="out"/>
        <c:minorTickMark val="none"/>
        <c:tickLblPos val="nextTo"/>
        <c:txPr>
          <a:bodyPr/>
          <a:lstStyle/>
          <a:p>
            <a:pPr>
              <a:defRPr sz="800"/>
            </a:pPr>
            <a:endParaRPr lang="nl-NL"/>
          </a:p>
        </c:txPr>
        <c:crossAx val="1293939840"/>
        <c:crosses val="autoZero"/>
        <c:crossBetween val="between"/>
      </c:valAx>
      <c:spPr>
        <a:noFill/>
      </c:spPr>
    </c:plotArea>
    <c:legend>
      <c:legendPos val="r"/>
      <c:layout>
        <c:manualLayout>
          <c:xMode val="edge"/>
          <c:yMode val="edge"/>
          <c:x val="0.12798459618777161"/>
          <c:y val="3.8371690025233329E-2"/>
          <c:w val="0.62505210660500188"/>
          <c:h val="0.16360743382571336"/>
        </c:manualLayout>
      </c:layout>
      <c:overlay val="0"/>
      <c:txPr>
        <a:bodyPr/>
        <a:lstStyle/>
        <a:p>
          <a:pPr>
            <a:defRPr sz="800" b="1"/>
          </a:pPr>
          <a:endParaRPr lang="nl-NL"/>
        </a:p>
      </c:txPr>
    </c:legend>
    <c:plotVisOnly val="1"/>
    <c:dispBlanksAs val="zero"/>
    <c:showDLblsOverMax val="0"/>
  </c:chart>
  <c:spPr>
    <a:ln>
      <a:no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radarChart>
        <c:radarStyle val="marker"/>
        <c:varyColors val="0"/>
        <c:ser>
          <c:idx val="0"/>
          <c:order val="0"/>
          <c:marker>
            <c:symbol val="none"/>
          </c:marker>
          <c:cat>
            <c:strRef>
              <c:f>sum!$A$2:$A$9</c:f>
              <c:strCache>
                <c:ptCount val="8"/>
                <c:pt idx="0">
                  <c:v>Alkmaar-Noord</c:v>
                </c:pt>
                <c:pt idx="1">
                  <c:v>Alkmaar-Oost</c:v>
                </c:pt>
                <c:pt idx="2">
                  <c:v>Alkmaar-Zuid</c:v>
                </c:pt>
                <c:pt idx="3">
                  <c:v>Bergen</c:v>
                </c:pt>
                <c:pt idx="4">
                  <c:v>Heiloo</c:v>
                </c:pt>
                <c:pt idx="5">
                  <c:v>Langedijk</c:v>
                </c:pt>
                <c:pt idx="6">
                  <c:v>Heerhugowaard-Zuid</c:v>
                </c:pt>
                <c:pt idx="7">
                  <c:v>Heerhugowaard-Noord</c:v>
                </c:pt>
              </c:strCache>
            </c:strRef>
          </c:cat>
          <c:val>
            <c:numRef>
              <c:f>sum!$B$2:$B$9</c:f>
              <c:numCache>
                <c:formatCode>General</c:formatCode>
                <c:ptCount val="8"/>
                <c:pt idx="0">
                  <c:v>38.5</c:v>
                </c:pt>
                <c:pt idx="1">
                  <c:v>60.5</c:v>
                </c:pt>
                <c:pt idx="2">
                  <c:v>0</c:v>
                </c:pt>
                <c:pt idx="3">
                  <c:v>16</c:v>
                </c:pt>
                <c:pt idx="4">
                  <c:v>13</c:v>
                </c:pt>
                <c:pt idx="5">
                  <c:v>33</c:v>
                </c:pt>
                <c:pt idx="6">
                  <c:v>50</c:v>
                </c:pt>
                <c:pt idx="7">
                  <c:v>52.5</c:v>
                </c:pt>
              </c:numCache>
            </c:numRef>
          </c:val>
        </c:ser>
        <c:dLbls>
          <c:showLegendKey val="0"/>
          <c:showVal val="0"/>
          <c:showCatName val="0"/>
          <c:showSerName val="0"/>
          <c:showPercent val="0"/>
          <c:showBubbleSize val="0"/>
        </c:dLbls>
        <c:axId val="1325927728"/>
        <c:axId val="1325932624"/>
      </c:radarChart>
      <c:catAx>
        <c:axId val="1325927728"/>
        <c:scaling>
          <c:orientation val="minMax"/>
        </c:scaling>
        <c:delete val="0"/>
        <c:axPos val="b"/>
        <c:majorGridlines/>
        <c:numFmt formatCode="General" sourceLinked="0"/>
        <c:majorTickMark val="out"/>
        <c:minorTickMark val="none"/>
        <c:tickLblPos val="nextTo"/>
        <c:crossAx val="1325932624"/>
        <c:crosses val="autoZero"/>
        <c:auto val="1"/>
        <c:lblAlgn val="ctr"/>
        <c:lblOffset val="100"/>
        <c:noMultiLvlLbl val="0"/>
      </c:catAx>
      <c:valAx>
        <c:axId val="1325932624"/>
        <c:scaling>
          <c:orientation val="minMax"/>
        </c:scaling>
        <c:delete val="0"/>
        <c:axPos val="l"/>
        <c:majorGridlines/>
        <c:numFmt formatCode="General" sourceLinked="1"/>
        <c:majorTickMark val="cross"/>
        <c:minorTickMark val="none"/>
        <c:tickLblPos val="nextTo"/>
        <c:crossAx val="1325927728"/>
        <c:crosses val="autoZero"/>
        <c:crossBetween val="between"/>
      </c:valAx>
    </c:plotArea>
    <c:plotVisOnly val="1"/>
    <c:dispBlanksAs val="gap"/>
    <c:showDLblsOverMax val="0"/>
  </c:chart>
  <c:spPr>
    <a:ln>
      <a:noFill/>
    </a:ln>
  </c:sp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dirty="0" smtClean="0"/>
              <a:t>Thuiszittersregistratie</a:t>
            </a:r>
            <a:r>
              <a:rPr lang="nl-NL" baseline="0" dirty="0" smtClean="0"/>
              <a:t> 5 gemeenten</a:t>
            </a:r>
            <a:endParaRPr lang="nl-NL"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Blad1!$B$1</c:f>
              <c:strCache>
                <c:ptCount val="1"/>
                <c:pt idx="0">
                  <c:v>&gt;4 verzuim</c:v>
                </c:pt>
              </c:strCache>
            </c:strRef>
          </c:tx>
          <c:spPr>
            <a:solidFill>
              <a:schemeClr val="accent1"/>
            </a:solidFill>
            <a:ln>
              <a:noFill/>
            </a:ln>
            <a:effectLst/>
          </c:spPr>
          <c:invertIfNegative val="0"/>
          <c:cat>
            <c:strRef>
              <c:f>Blad1!$A$2:$A$6</c:f>
              <c:strCache>
                <c:ptCount val="5"/>
                <c:pt idx="0">
                  <c:v>nov. 2015</c:v>
                </c:pt>
                <c:pt idx="1">
                  <c:v>jan. 2016</c:v>
                </c:pt>
                <c:pt idx="2">
                  <c:v>mrt-16</c:v>
                </c:pt>
                <c:pt idx="3">
                  <c:v>mei-16</c:v>
                </c:pt>
                <c:pt idx="4">
                  <c:v>jul-16</c:v>
                </c:pt>
              </c:strCache>
            </c:strRef>
          </c:cat>
          <c:val>
            <c:numRef>
              <c:f>Blad1!$B$2:$B$6</c:f>
              <c:numCache>
                <c:formatCode>General</c:formatCode>
                <c:ptCount val="5"/>
                <c:pt idx="0">
                  <c:v>0</c:v>
                </c:pt>
                <c:pt idx="1">
                  <c:v>1</c:v>
                </c:pt>
                <c:pt idx="2">
                  <c:v>0</c:v>
                </c:pt>
                <c:pt idx="3">
                  <c:v>1</c:v>
                </c:pt>
                <c:pt idx="4">
                  <c:v>1</c:v>
                </c:pt>
              </c:numCache>
            </c:numRef>
          </c:val>
        </c:ser>
        <c:ser>
          <c:idx val="1"/>
          <c:order val="1"/>
          <c:tx>
            <c:strRef>
              <c:f>Blad1!$C$1</c:f>
              <c:strCache>
                <c:ptCount val="1"/>
                <c:pt idx="0">
                  <c:v>vrijst. handicap</c:v>
                </c:pt>
              </c:strCache>
            </c:strRef>
          </c:tx>
          <c:spPr>
            <a:solidFill>
              <a:schemeClr val="accent2"/>
            </a:solidFill>
            <a:ln>
              <a:noFill/>
            </a:ln>
            <a:effectLst/>
          </c:spPr>
          <c:invertIfNegative val="0"/>
          <c:cat>
            <c:strRef>
              <c:f>Blad1!$A$2:$A$6</c:f>
              <c:strCache>
                <c:ptCount val="5"/>
                <c:pt idx="0">
                  <c:v>nov. 2015</c:v>
                </c:pt>
                <c:pt idx="1">
                  <c:v>jan. 2016</c:v>
                </c:pt>
                <c:pt idx="2">
                  <c:v>mrt-16</c:v>
                </c:pt>
                <c:pt idx="3">
                  <c:v>mei-16</c:v>
                </c:pt>
                <c:pt idx="4">
                  <c:v>jul-16</c:v>
                </c:pt>
              </c:strCache>
            </c:strRef>
          </c:cat>
          <c:val>
            <c:numRef>
              <c:f>Blad1!$C$2:$C$6</c:f>
              <c:numCache>
                <c:formatCode>General</c:formatCode>
                <c:ptCount val="5"/>
                <c:pt idx="0">
                  <c:v>19</c:v>
                </c:pt>
                <c:pt idx="1">
                  <c:v>22</c:v>
                </c:pt>
                <c:pt idx="2">
                  <c:v>15</c:v>
                </c:pt>
                <c:pt idx="3">
                  <c:v>2</c:v>
                </c:pt>
                <c:pt idx="4">
                  <c:v>17</c:v>
                </c:pt>
              </c:numCache>
            </c:numRef>
          </c:val>
        </c:ser>
        <c:ser>
          <c:idx val="2"/>
          <c:order val="2"/>
          <c:tx>
            <c:strRef>
              <c:f>Blad1!$D$1</c:f>
              <c:strCache>
                <c:ptCount val="1"/>
                <c:pt idx="0">
                  <c:v>vrijst. Bezwaar richting ondw.</c:v>
                </c:pt>
              </c:strCache>
            </c:strRef>
          </c:tx>
          <c:spPr>
            <a:solidFill>
              <a:schemeClr val="accent3"/>
            </a:solidFill>
            <a:ln>
              <a:noFill/>
            </a:ln>
            <a:effectLst/>
          </c:spPr>
          <c:invertIfNegative val="0"/>
          <c:cat>
            <c:strRef>
              <c:f>Blad1!$A$2:$A$6</c:f>
              <c:strCache>
                <c:ptCount val="5"/>
                <c:pt idx="0">
                  <c:v>nov. 2015</c:v>
                </c:pt>
                <c:pt idx="1">
                  <c:v>jan. 2016</c:v>
                </c:pt>
                <c:pt idx="2">
                  <c:v>mrt-16</c:v>
                </c:pt>
                <c:pt idx="3">
                  <c:v>mei-16</c:v>
                </c:pt>
                <c:pt idx="4">
                  <c:v>jul-16</c:v>
                </c:pt>
              </c:strCache>
            </c:strRef>
          </c:cat>
          <c:val>
            <c:numRef>
              <c:f>Blad1!$D$2:$D$6</c:f>
              <c:numCache>
                <c:formatCode>General</c:formatCode>
                <c:ptCount val="5"/>
                <c:pt idx="0">
                  <c:v>9</c:v>
                </c:pt>
                <c:pt idx="1">
                  <c:v>14</c:v>
                </c:pt>
                <c:pt idx="2">
                  <c:v>5</c:v>
                </c:pt>
                <c:pt idx="3">
                  <c:v>4</c:v>
                </c:pt>
                <c:pt idx="4">
                  <c:v>18</c:v>
                </c:pt>
              </c:numCache>
            </c:numRef>
          </c:val>
        </c:ser>
        <c:ser>
          <c:idx val="3"/>
          <c:order val="3"/>
          <c:tx>
            <c:strRef>
              <c:f>Blad1!$E$1</c:f>
              <c:strCache>
                <c:ptCount val="1"/>
                <c:pt idx="0">
                  <c:v>&gt;4 gewichtige omstandh.</c:v>
                </c:pt>
              </c:strCache>
            </c:strRef>
          </c:tx>
          <c:spPr>
            <a:solidFill>
              <a:schemeClr val="accent4"/>
            </a:solidFill>
            <a:ln>
              <a:noFill/>
            </a:ln>
            <a:effectLst/>
          </c:spPr>
          <c:invertIfNegative val="0"/>
          <c:cat>
            <c:strRef>
              <c:f>Blad1!$A$2:$A$6</c:f>
              <c:strCache>
                <c:ptCount val="5"/>
                <c:pt idx="0">
                  <c:v>nov. 2015</c:v>
                </c:pt>
                <c:pt idx="1">
                  <c:v>jan. 2016</c:v>
                </c:pt>
                <c:pt idx="2">
                  <c:v>mrt-16</c:v>
                </c:pt>
                <c:pt idx="3">
                  <c:v>mei-16</c:v>
                </c:pt>
                <c:pt idx="4">
                  <c:v>jul-16</c:v>
                </c:pt>
              </c:strCache>
            </c:strRef>
          </c:cat>
          <c:val>
            <c:numRef>
              <c:f>Blad1!$E$2:$E$6</c:f>
              <c:numCache>
                <c:formatCode>General</c:formatCode>
                <c:ptCount val="5"/>
                <c:pt idx="0">
                  <c:v>3</c:v>
                </c:pt>
                <c:pt idx="1">
                  <c:v>1</c:v>
                </c:pt>
                <c:pt idx="2">
                  <c:v>0</c:v>
                </c:pt>
                <c:pt idx="3">
                  <c:v>1</c:v>
                </c:pt>
                <c:pt idx="4">
                  <c:v>0</c:v>
                </c:pt>
              </c:numCache>
            </c:numRef>
          </c:val>
        </c:ser>
        <c:ser>
          <c:idx val="4"/>
          <c:order val="4"/>
          <c:tx>
            <c:strRef>
              <c:f>Blad1!$F$1</c:f>
              <c:strCache>
                <c:ptCount val="1"/>
                <c:pt idx="0">
                  <c:v>niet ingeschreven onderzoek</c:v>
                </c:pt>
              </c:strCache>
            </c:strRef>
          </c:tx>
          <c:spPr>
            <a:solidFill>
              <a:schemeClr val="accent5"/>
            </a:solidFill>
            <a:ln>
              <a:noFill/>
            </a:ln>
            <a:effectLst/>
          </c:spPr>
          <c:invertIfNegative val="0"/>
          <c:cat>
            <c:strRef>
              <c:f>Blad1!$A$2:$A$6</c:f>
              <c:strCache>
                <c:ptCount val="5"/>
                <c:pt idx="0">
                  <c:v>nov. 2015</c:v>
                </c:pt>
                <c:pt idx="1">
                  <c:v>jan. 2016</c:v>
                </c:pt>
                <c:pt idx="2">
                  <c:v>mrt-16</c:v>
                </c:pt>
                <c:pt idx="3">
                  <c:v>mei-16</c:v>
                </c:pt>
                <c:pt idx="4">
                  <c:v>jul-16</c:v>
                </c:pt>
              </c:strCache>
            </c:strRef>
          </c:cat>
          <c:val>
            <c:numRef>
              <c:f>Blad1!$F$2:$F$6</c:f>
              <c:numCache>
                <c:formatCode>General</c:formatCode>
                <c:ptCount val="5"/>
                <c:pt idx="0">
                  <c:v>7</c:v>
                </c:pt>
                <c:pt idx="1">
                  <c:v>7</c:v>
                </c:pt>
                <c:pt idx="2">
                  <c:v>1</c:v>
                </c:pt>
                <c:pt idx="3">
                  <c:v>1</c:v>
                </c:pt>
                <c:pt idx="4">
                  <c:v>1</c:v>
                </c:pt>
              </c:numCache>
            </c:numRef>
          </c:val>
        </c:ser>
        <c:ser>
          <c:idx val="5"/>
          <c:order val="5"/>
          <c:tx>
            <c:strRef>
              <c:f>Blad1!$G$1</c:f>
              <c:strCache>
                <c:ptCount val="1"/>
                <c:pt idx="0">
                  <c:v>school buitenland</c:v>
                </c:pt>
              </c:strCache>
            </c:strRef>
          </c:tx>
          <c:spPr>
            <a:solidFill>
              <a:schemeClr val="accent6"/>
            </a:solidFill>
            <a:ln>
              <a:noFill/>
            </a:ln>
            <a:effectLst/>
          </c:spPr>
          <c:invertIfNegative val="0"/>
          <c:cat>
            <c:strRef>
              <c:f>Blad1!$A$2:$A$6</c:f>
              <c:strCache>
                <c:ptCount val="5"/>
                <c:pt idx="0">
                  <c:v>nov. 2015</c:v>
                </c:pt>
                <c:pt idx="1">
                  <c:v>jan. 2016</c:v>
                </c:pt>
                <c:pt idx="2">
                  <c:v>mrt-16</c:v>
                </c:pt>
                <c:pt idx="3">
                  <c:v>mei-16</c:v>
                </c:pt>
                <c:pt idx="4">
                  <c:v>jul-16</c:v>
                </c:pt>
              </c:strCache>
            </c:strRef>
          </c:cat>
          <c:val>
            <c:numRef>
              <c:f>Blad1!$G$2:$G$6</c:f>
              <c:numCache>
                <c:formatCode>General</c:formatCode>
                <c:ptCount val="5"/>
                <c:pt idx="4">
                  <c:v>5</c:v>
                </c:pt>
              </c:numCache>
            </c:numRef>
          </c:val>
        </c:ser>
        <c:dLbls>
          <c:showLegendKey val="0"/>
          <c:showVal val="0"/>
          <c:showCatName val="0"/>
          <c:showSerName val="0"/>
          <c:showPercent val="0"/>
          <c:showBubbleSize val="0"/>
        </c:dLbls>
        <c:gapWidth val="219"/>
        <c:overlap val="-27"/>
        <c:axId val="1294352384"/>
        <c:axId val="1294361088"/>
      </c:barChart>
      <c:catAx>
        <c:axId val="129435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294361088"/>
        <c:crosses val="autoZero"/>
        <c:auto val="1"/>
        <c:lblAlgn val="ctr"/>
        <c:lblOffset val="100"/>
        <c:noMultiLvlLbl val="0"/>
      </c:catAx>
      <c:valAx>
        <c:axId val="1294361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294352384"/>
        <c:crosses val="autoZero"/>
        <c:crossBetween val="between"/>
      </c:valAx>
      <c:spPr>
        <a:noFill/>
        <a:ln>
          <a:noFill/>
        </a:ln>
        <a:effectLst/>
      </c:spPr>
    </c:plotArea>
    <c:legend>
      <c:legendPos val="b"/>
      <c:layout>
        <c:manualLayout>
          <c:xMode val="edge"/>
          <c:yMode val="edge"/>
          <c:x val="3.9588094707860511E-2"/>
          <c:y val="0.76425915925280818"/>
          <c:w val="0.70864680128941238"/>
          <c:h val="0.2142746672954396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v>cat Laag</c:v>
          </c:tx>
          <c:invertIfNegative val="0"/>
          <c:cat>
            <c:numRef>
              <c:f>calculatie!$C$3:$G$3</c:f>
              <c:numCache>
                <c:formatCode>m/d/yyyy</c:formatCode>
                <c:ptCount val="5"/>
                <c:pt idx="0">
                  <c:v>40817</c:v>
                </c:pt>
                <c:pt idx="1">
                  <c:v>41183</c:v>
                </c:pt>
                <c:pt idx="2">
                  <c:v>41548</c:v>
                </c:pt>
                <c:pt idx="3">
                  <c:v>41913</c:v>
                </c:pt>
                <c:pt idx="4">
                  <c:v>42278</c:v>
                </c:pt>
              </c:numCache>
            </c:numRef>
          </c:cat>
          <c:val>
            <c:numRef>
              <c:f>calculatie!$C$19:$G$19</c:f>
              <c:numCache>
                <c:formatCode>0</c:formatCode>
                <c:ptCount val="5"/>
                <c:pt idx="0">
                  <c:v>235</c:v>
                </c:pt>
                <c:pt idx="1">
                  <c:v>243</c:v>
                </c:pt>
                <c:pt idx="2">
                  <c:v>243</c:v>
                </c:pt>
                <c:pt idx="3">
                  <c:v>255</c:v>
                </c:pt>
                <c:pt idx="4">
                  <c:v>229</c:v>
                </c:pt>
              </c:numCache>
            </c:numRef>
          </c:val>
        </c:ser>
        <c:ser>
          <c:idx val="1"/>
          <c:order val="1"/>
          <c:tx>
            <c:v>cat Midden</c:v>
          </c:tx>
          <c:spPr>
            <a:solidFill>
              <a:srgbClr val="92D050"/>
            </a:solidFill>
          </c:spPr>
          <c:invertIfNegative val="0"/>
          <c:val>
            <c:numRef>
              <c:f>calculatie!$C$22:$G$22</c:f>
              <c:numCache>
                <c:formatCode>0</c:formatCode>
                <c:ptCount val="5"/>
                <c:pt idx="0">
                  <c:v>26</c:v>
                </c:pt>
                <c:pt idx="1">
                  <c:v>24</c:v>
                </c:pt>
                <c:pt idx="2">
                  <c:v>21</c:v>
                </c:pt>
                <c:pt idx="3">
                  <c:v>21</c:v>
                </c:pt>
                <c:pt idx="4">
                  <c:v>34</c:v>
                </c:pt>
              </c:numCache>
            </c:numRef>
          </c:val>
        </c:ser>
        <c:ser>
          <c:idx val="2"/>
          <c:order val="2"/>
          <c:tx>
            <c:v>cat Hoog</c:v>
          </c:tx>
          <c:spPr>
            <a:solidFill>
              <a:srgbClr val="FF0000"/>
            </a:solidFill>
          </c:spPr>
          <c:invertIfNegative val="0"/>
          <c:val>
            <c:numRef>
              <c:f>calculatie!$C$25:$G$25</c:f>
              <c:numCache>
                <c:formatCode>0</c:formatCode>
                <c:ptCount val="5"/>
                <c:pt idx="0">
                  <c:v>79</c:v>
                </c:pt>
                <c:pt idx="1">
                  <c:v>74</c:v>
                </c:pt>
                <c:pt idx="2">
                  <c:v>64</c:v>
                </c:pt>
                <c:pt idx="3">
                  <c:v>56</c:v>
                </c:pt>
                <c:pt idx="4">
                  <c:v>47</c:v>
                </c:pt>
              </c:numCache>
            </c:numRef>
          </c:val>
        </c:ser>
        <c:dLbls>
          <c:showLegendKey val="0"/>
          <c:showVal val="0"/>
          <c:showCatName val="0"/>
          <c:showSerName val="0"/>
          <c:showPercent val="0"/>
          <c:showBubbleSize val="0"/>
        </c:dLbls>
        <c:gapWidth val="150"/>
        <c:shape val="cylinder"/>
        <c:axId val="1293928416"/>
        <c:axId val="1293915904"/>
        <c:axId val="0"/>
      </c:bar3DChart>
      <c:dateAx>
        <c:axId val="1293928416"/>
        <c:scaling>
          <c:orientation val="minMax"/>
        </c:scaling>
        <c:delete val="0"/>
        <c:axPos val="l"/>
        <c:numFmt formatCode="m/d/yyyy" sourceLinked="1"/>
        <c:majorTickMark val="out"/>
        <c:minorTickMark val="none"/>
        <c:tickLblPos val="nextTo"/>
        <c:txPr>
          <a:bodyPr/>
          <a:lstStyle/>
          <a:p>
            <a:pPr>
              <a:defRPr sz="800"/>
            </a:pPr>
            <a:endParaRPr lang="nl-NL"/>
          </a:p>
        </c:txPr>
        <c:crossAx val="1293915904"/>
        <c:crosses val="autoZero"/>
        <c:auto val="1"/>
        <c:lblOffset val="100"/>
        <c:baseTimeUnit val="years"/>
      </c:dateAx>
      <c:valAx>
        <c:axId val="1293915904"/>
        <c:scaling>
          <c:orientation val="minMax"/>
        </c:scaling>
        <c:delete val="0"/>
        <c:axPos val="b"/>
        <c:majorGridlines/>
        <c:numFmt formatCode="0" sourceLinked="1"/>
        <c:majorTickMark val="out"/>
        <c:minorTickMark val="none"/>
        <c:tickLblPos val="nextTo"/>
        <c:txPr>
          <a:bodyPr/>
          <a:lstStyle/>
          <a:p>
            <a:pPr>
              <a:defRPr sz="900"/>
            </a:pPr>
            <a:endParaRPr lang="nl-NL"/>
          </a:p>
        </c:txPr>
        <c:crossAx val="1293928416"/>
        <c:crosses val="autoZero"/>
        <c:crossBetween val="between"/>
      </c:valAx>
    </c:plotArea>
    <c:legend>
      <c:legendPos val="t"/>
      <c:layout/>
      <c:overlay val="0"/>
      <c:txPr>
        <a:bodyPr/>
        <a:lstStyle/>
        <a:p>
          <a:pPr>
            <a:defRPr sz="800" b="1"/>
          </a:pPr>
          <a:endParaRPr lang="nl-NL"/>
        </a:p>
      </c:txPr>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1"/>
          <c:order val="0"/>
          <c:tx>
            <c:v>SO leerl jonger dan 8</c:v>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calculatie!$C$3:$G$3</c:f>
              <c:numCache>
                <c:formatCode>m/d/yyyy</c:formatCode>
                <c:ptCount val="5"/>
                <c:pt idx="0">
                  <c:v>40817</c:v>
                </c:pt>
                <c:pt idx="1">
                  <c:v>41183</c:v>
                </c:pt>
                <c:pt idx="2">
                  <c:v>41548</c:v>
                </c:pt>
                <c:pt idx="3">
                  <c:v>41913</c:v>
                </c:pt>
                <c:pt idx="4">
                  <c:v>42278</c:v>
                </c:pt>
              </c:numCache>
            </c:numRef>
          </c:cat>
          <c:val>
            <c:numRef>
              <c:f>calculatie!$C$27:$G$27</c:f>
              <c:numCache>
                <c:formatCode>0</c:formatCode>
                <c:ptCount val="5"/>
                <c:pt idx="0">
                  <c:v>93</c:v>
                </c:pt>
                <c:pt idx="1">
                  <c:v>95</c:v>
                </c:pt>
                <c:pt idx="2">
                  <c:v>97</c:v>
                </c:pt>
                <c:pt idx="3">
                  <c:v>97</c:v>
                </c:pt>
                <c:pt idx="4">
                  <c:v>74</c:v>
                </c:pt>
              </c:numCache>
            </c:numRef>
          </c:val>
        </c:ser>
        <c:ser>
          <c:idx val="0"/>
          <c:order val="1"/>
          <c:tx>
            <c:v>SO leerl 8 jaar en ouder</c:v>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calculatie!$C$3:$G$3</c:f>
              <c:numCache>
                <c:formatCode>m/d/yyyy</c:formatCode>
                <c:ptCount val="5"/>
                <c:pt idx="0">
                  <c:v>40817</c:v>
                </c:pt>
                <c:pt idx="1">
                  <c:v>41183</c:v>
                </c:pt>
                <c:pt idx="2">
                  <c:v>41548</c:v>
                </c:pt>
                <c:pt idx="3">
                  <c:v>41913</c:v>
                </c:pt>
                <c:pt idx="4">
                  <c:v>42278</c:v>
                </c:pt>
              </c:numCache>
            </c:numRef>
          </c:cat>
          <c:val>
            <c:numRef>
              <c:f>calculatie!$C$28:$G$28</c:f>
              <c:numCache>
                <c:formatCode>0</c:formatCode>
                <c:ptCount val="5"/>
                <c:pt idx="0">
                  <c:v>247</c:v>
                </c:pt>
                <c:pt idx="1">
                  <c:v>246</c:v>
                </c:pt>
                <c:pt idx="2">
                  <c:v>231</c:v>
                </c:pt>
                <c:pt idx="3">
                  <c:v>235</c:v>
                </c:pt>
                <c:pt idx="4">
                  <c:v>236</c:v>
                </c:pt>
              </c:numCache>
            </c:numRef>
          </c:val>
        </c:ser>
        <c:dLbls>
          <c:showLegendKey val="0"/>
          <c:showVal val="1"/>
          <c:showCatName val="0"/>
          <c:showSerName val="0"/>
          <c:showPercent val="0"/>
          <c:showBubbleSize val="0"/>
        </c:dLbls>
        <c:gapWidth val="150"/>
        <c:shape val="box"/>
        <c:axId val="1293930048"/>
        <c:axId val="1293919168"/>
        <c:axId val="0"/>
      </c:bar3DChart>
      <c:dateAx>
        <c:axId val="1293930048"/>
        <c:scaling>
          <c:orientation val="minMax"/>
        </c:scaling>
        <c:delete val="0"/>
        <c:axPos val="l"/>
        <c:numFmt formatCode="m/d/yyyy"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293919168"/>
        <c:crosses val="autoZero"/>
        <c:auto val="1"/>
        <c:lblOffset val="100"/>
        <c:baseTimeUnit val="years"/>
      </c:dateAx>
      <c:valAx>
        <c:axId val="12939191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2939300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categorie</a:t>
            </a:r>
            <a:r>
              <a:rPr lang="en-US" sz="1000" baseline="0"/>
              <a:t> ondersteuningsbehoefte</a:t>
            </a:r>
            <a:endParaRPr lang="en-US" sz="1000"/>
          </a:p>
        </c:rich>
      </c:tx>
      <c:layout/>
      <c:overlay val="0"/>
    </c:title>
    <c:autoTitleDeleted val="0"/>
    <c:plotArea>
      <c:layout>
        <c:manualLayout>
          <c:layoutTarget val="inner"/>
          <c:xMode val="edge"/>
          <c:yMode val="edge"/>
          <c:x val="8.607174103237096E-2"/>
          <c:y val="0.14957203266258387"/>
          <c:w val="0.87633114610673668"/>
          <c:h val="0.73444808982210552"/>
        </c:manualLayout>
      </c:layout>
      <c:areaChart>
        <c:grouping val="standard"/>
        <c:varyColors val="0"/>
        <c:ser>
          <c:idx val="0"/>
          <c:order val="0"/>
          <c:tx>
            <c:v>onderst beh</c:v>
          </c:tx>
          <c:spPr>
            <a:scene3d>
              <a:camera prst="orthographicFront"/>
              <a:lightRig rig="threePt" dir="t"/>
            </a:scene3d>
            <a:sp3d prstMaterial="matte">
              <a:bevelT/>
            </a:sp3d>
          </c:spPr>
          <c:val>
            <c:numRef>
              <c:f>verzamelblad!$Z$592:$AH$592</c:f>
              <c:numCache>
                <c:formatCode>General</c:formatCode>
                <c:ptCount val="9"/>
                <c:pt idx="0">
                  <c:v>483</c:v>
                </c:pt>
                <c:pt idx="1">
                  <c:v>224</c:v>
                </c:pt>
                <c:pt idx="2">
                  <c:v>258</c:v>
                </c:pt>
                <c:pt idx="3">
                  <c:v>414</c:v>
                </c:pt>
                <c:pt idx="4">
                  <c:v>355</c:v>
                </c:pt>
                <c:pt idx="5">
                  <c:v>208</c:v>
                </c:pt>
                <c:pt idx="6">
                  <c:v>170</c:v>
                </c:pt>
                <c:pt idx="7">
                  <c:v>70</c:v>
                </c:pt>
                <c:pt idx="8">
                  <c:v>12</c:v>
                </c:pt>
              </c:numCache>
            </c:numRef>
          </c:val>
        </c:ser>
        <c:dLbls>
          <c:showLegendKey val="0"/>
          <c:showVal val="0"/>
          <c:showCatName val="0"/>
          <c:showSerName val="0"/>
          <c:showPercent val="0"/>
          <c:showBubbleSize val="0"/>
        </c:dLbls>
        <c:axId val="1293921888"/>
        <c:axId val="1293919712"/>
      </c:areaChart>
      <c:catAx>
        <c:axId val="1293921888"/>
        <c:scaling>
          <c:orientation val="minMax"/>
        </c:scaling>
        <c:delete val="0"/>
        <c:axPos val="b"/>
        <c:majorTickMark val="out"/>
        <c:minorTickMark val="none"/>
        <c:tickLblPos val="nextTo"/>
        <c:crossAx val="1293919712"/>
        <c:crosses val="autoZero"/>
        <c:auto val="1"/>
        <c:lblAlgn val="ctr"/>
        <c:lblOffset val="100"/>
        <c:noMultiLvlLbl val="0"/>
      </c:catAx>
      <c:valAx>
        <c:axId val="1293919712"/>
        <c:scaling>
          <c:orientation val="minMax"/>
        </c:scaling>
        <c:delete val="0"/>
        <c:axPos val="l"/>
        <c:majorGridlines/>
        <c:numFmt formatCode="General" sourceLinked="1"/>
        <c:majorTickMark val="out"/>
        <c:minorTickMark val="none"/>
        <c:tickLblPos val="nextTo"/>
        <c:crossAx val="1293921888"/>
        <c:crosses val="autoZero"/>
        <c:crossBetween val="midCat"/>
      </c:valAx>
    </c:plotArea>
    <c:plotVisOnly val="1"/>
    <c:dispBlanksAs val="zero"/>
    <c:showDLblsOverMax val="0"/>
  </c:chart>
  <c:spPr>
    <a:ln>
      <a:noFill/>
    </a:ln>
    <a:scene3d>
      <a:camera prst="orthographicFront"/>
      <a:lightRig rig="threePt" dir="t"/>
    </a:scene3d>
    <a:sp3d prstMaterial="matte">
      <a:bevelT/>
    </a:sp3d>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'2'!$A$9</c:f>
              <c:strCache>
                <c:ptCount val="1"/>
                <c:pt idx="0">
                  <c:v>jongens</c:v>
                </c:pt>
              </c:strCache>
            </c:strRef>
          </c:tx>
          <c:invertIfNegative val="0"/>
          <c:val>
            <c:numRef>
              <c:f>'2'!$B$9:$J$9</c:f>
              <c:numCache>
                <c:formatCode>0.00%</c:formatCode>
                <c:ptCount val="9"/>
                <c:pt idx="0">
                  <c:v>0.30909090909090908</c:v>
                </c:pt>
                <c:pt idx="1">
                  <c:v>0.10349650349650349</c:v>
                </c:pt>
                <c:pt idx="2">
                  <c:v>4.6153846153846156E-2</c:v>
                </c:pt>
                <c:pt idx="3">
                  <c:v>0.11888111888111888</c:v>
                </c:pt>
                <c:pt idx="4">
                  <c:v>0.213986013986014</c:v>
                </c:pt>
                <c:pt idx="5">
                  <c:v>8.5314685314685321E-2</c:v>
                </c:pt>
                <c:pt idx="6">
                  <c:v>7.9720279720279716E-2</c:v>
                </c:pt>
                <c:pt idx="7">
                  <c:v>3.7762237762237763E-2</c:v>
                </c:pt>
                <c:pt idx="8">
                  <c:v>5.5944055944055944E-3</c:v>
                </c:pt>
              </c:numCache>
            </c:numRef>
          </c:val>
        </c:ser>
        <c:ser>
          <c:idx val="1"/>
          <c:order val="1"/>
          <c:tx>
            <c:strRef>
              <c:f>'2'!$A$10</c:f>
              <c:strCache>
                <c:ptCount val="1"/>
                <c:pt idx="0">
                  <c:v>meisjes</c:v>
                </c:pt>
              </c:strCache>
            </c:strRef>
          </c:tx>
          <c:spPr>
            <a:solidFill>
              <a:schemeClr val="accent2">
                <a:lumMod val="40000"/>
                <a:lumOff val="60000"/>
              </a:schemeClr>
            </a:solidFill>
          </c:spPr>
          <c:invertIfNegative val="0"/>
          <c:val>
            <c:numRef>
              <c:f>'2'!$B$10:$J$10</c:f>
              <c:numCache>
                <c:formatCode>0.00%</c:formatCode>
                <c:ptCount val="9"/>
                <c:pt idx="0">
                  <c:v>0.21454545454545454</c:v>
                </c:pt>
                <c:pt idx="1">
                  <c:v>0.14181818181818182</c:v>
                </c:pt>
                <c:pt idx="2">
                  <c:v>7.2727272727272724E-2</c:v>
                </c:pt>
                <c:pt idx="3">
                  <c:v>0.13090909090909092</c:v>
                </c:pt>
                <c:pt idx="4">
                  <c:v>0.16</c:v>
                </c:pt>
                <c:pt idx="5">
                  <c:v>8.3636363636363634E-2</c:v>
                </c:pt>
                <c:pt idx="6">
                  <c:v>9.8181818181818176E-2</c:v>
                </c:pt>
                <c:pt idx="7">
                  <c:v>9.0909090909090912E-2</c:v>
                </c:pt>
                <c:pt idx="8">
                  <c:v>7.2727272727272727E-3</c:v>
                </c:pt>
              </c:numCache>
            </c:numRef>
          </c:val>
        </c:ser>
        <c:ser>
          <c:idx val="2"/>
          <c:order val="2"/>
          <c:tx>
            <c:strRef>
              <c:f>'2'!$A$11</c:f>
              <c:strCache>
                <c:ptCount val="1"/>
                <c:pt idx="0">
                  <c:v>groepsarrangementen</c:v>
                </c:pt>
              </c:strCache>
            </c:strRef>
          </c:tx>
          <c:invertIfNegative val="0"/>
          <c:val>
            <c:numRef>
              <c:f>'2'!$B$11:$J$11</c:f>
              <c:numCache>
                <c:formatCode>0.00%</c:formatCode>
                <c:ptCount val="9"/>
                <c:pt idx="0">
                  <c:v>0.25291828793774318</c:v>
                </c:pt>
                <c:pt idx="1">
                  <c:v>7.7821011673151752E-2</c:v>
                </c:pt>
                <c:pt idx="2">
                  <c:v>0.14007782101167315</c:v>
                </c:pt>
                <c:pt idx="3">
                  <c:v>0.16731517509727625</c:v>
                </c:pt>
                <c:pt idx="4">
                  <c:v>0.17509727626459143</c:v>
                </c:pt>
                <c:pt idx="5">
                  <c:v>8.5603112840466927E-2</c:v>
                </c:pt>
                <c:pt idx="6">
                  <c:v>6.2256809338521402E-2</c:v>
                </c:pt>
                <c:pt idx="7">
                  <c:v>2.3346303501945526E-2</c:v>
                </c:pt>
                <c:pt idx="8">
                  <c:v>1.556420233463035E-2</c:v>
                </c:pt>
              </c:numCache>
            </c:numRef>
          </c:val>
        </c:ser>
        <c:dLbls>
          <c:showLegendKey val="0"/>
          <c:showVal val="0"/>
          <c:showCatName val="0"/>
          <c:showSerName val="0"/>
          <c:showPercent val="0"/>
          <c:showBubbleSize val="0"/>
        </c:dLbls>
        <c:gapWidth val="150"/>
        <c:axId val="1293920800"/>
        <c:axId val="1293937120"/>
      </c:barChart>
      <c:catAx>
        <c:axId val="1293920800"/>
        <c:scaling>
          <c:orientation val="minMax"/>
        </c:scaling>
        <c:delete val="0"/>
        <c:axPos val="b"/>
        <c:majorTickMark val="out"/>
        <c:minorTickMark val="none"/>
        <c:tickLblPos val="nextTo"/>
        <c:crossAx val="1293937120"/>
        <c:crosses val="autoZero"/>
        <c:auto val="1"/>
        <c:lblAlgn val="ctr"/>
        <c:lblOffset val="100"/>
        <c:noMultiLvlLbl val="0"/>
      </c:catAx>
      <c:valAx>
        <c:axId val="1293937120"/>
        <c:scaling>
          <c:orientation val="minMax"/>
        </c:scaling>
        <c:delete val="0"/>
        <c:axPos val="l"/>
        <c:majorGridlines/>
        <c:numFmt formatCode="0.00%" sourceLinked="1"/>
        <c:majorTickMark val="out"/>
        <c:minorTickMark val="none"/>
        <c:tickLblPos val="nextTo"/>
        <c:crossAx val="1293920800"/>
        <c:crosses val="autoZero"/>
        <c:crossBetween val="between"/>
      </c:valAx>
    </c:plotArea>
    <c:legend>
      <c:legendPos val="r"/>
      <c:layout/>
      <c:overlay val="0"/>
    </c:legend>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v>aantal</c:v>
          </c:tx>
          <c:spPr>
            <a:gradFill>
              <a:gsLst>
                <a:gs pos="0">
                  <a:srgbClr val="03D4A8"/>
                </a:gs>
                <a:gs pos="25000">
                  <a:srgbClr val="21D6E0"/>
                </a:gs>
                <a:gs pos="75000">
                  <a:srgbClr val="0087E6"/>
                </a:gs>
                <a:gs pos="100000">
                  <a:srgbClr val="005CBF"/>
                </a:gs>
              </a:gsLst>
              <a:lin ang="5400000" scaled="0"/>
            </a:gradFill>
          </c:spPr>
          <c:invertIfNegative val="0"/>
          <c:cat>
            <c:numRef>
              <c:f>verzamelblad!$S$623:$S$630</c:f>
              <c:numCache>
                <c:formatCode>General</c:formatCode>
                <c:ptCount val="8"/>
                <c:pt idx="0">
                  <c:v>1</c:v>
                </c:pt>
                <c:pt idx="1">
                  <c:v>2</c:v>
                </c:pt>
                <c:pt idx="2">
                  <c:v>3</c:v>
                </c:pt>
                <c:pt idx="3">
                  <c:v>4</c:v>
                </c:pt>
                <c:pt idx="4">
                  <c:v>5</c:v>
                </c:pt>
                <c:pt idx="5">
                  <c:v>6</c:v>
                </c:pt>
                <c:pt idx="6">
                  <c:v>7</c:v>
                </c:pt>
                <c:pt idx="7">
                  <c:v>8</c:v>
                </c:pt>
              </c:numCache>
            </c:numRef>
          </c:cat>
          <c:val>
            <c:numRef>
              <c:f>verzamelblad!$V$623:$V$630</c:f>
              <c:numCache>
                <c:formatCode>General</c:formatCode>
                <c:ptCount val="8"/>
                <c:pt idx="0">
                  <c:v>54</c:v>
                </c:pt>
                <c:pt idx="1">
                  <c:v>67</c:v>
                </c:pt>
                <c:pt idx="2">
                  <c:v>53</c:v>
                </c:pt>
                <c:pt idx="3">
                  <c:v>78</c:v>
                </c:pt>
                <c:pt idx="4">
                  <c:v>80</c:v>
                </c:pt>
                <c:pt idx="5">
                  <c:v>67</c:v>
                </c:pt>
                <c:pt idx="6">
                  <c:v>41</c:v>
                </c:pt>
                <c:pt idx="7">
                  <c:v>24</c:v>
                </c:pt>
              </c:numCache>
            </c:numRef>
          </c:val>
        </c:ser>
        <c:dLbls>
          <c:showLegendKey val="0"/>
          <c:showVal val="0"/>
          <c:showCatName val="0"/>
          <c:showSerName val="0"/>
          <c:showPercent val="0"/>
          <c:showBubbleSize val="0"/>
        </c:dLbls>
        <c:gapWidth val="150"/>
        <c:shape val="box"/>
        <c:axId val="1293940384"/>
        <c:axId val="1293912640"/>
        <c:axId val="0"/>
      </c:bar3DChart>
      <c:catAx>
        <c:axId val="1293940384"/>
        <c:scaling>
          <c:orientation val="minMax"/>
        </c:scaling>
        <c:delete val="0"/>
        <c:axPos val="b"/>
        <c:numFmt formatCode="General" sourceLinked="1"/>
        <c:majorTickMark val="out"/>
        <c:minorTickMark val="none"/>
        <c:tickLblPos val="nextTo"/>
        <c:crossAx val="1293912640"/>
        <c:crosses val="autoZero"/>
        <c:auto val="1"/>
        <c:lblAlgn val="ctr"/>
        <c:lblOffset val="100"/>
        <c:noMultiLvlLbl val="0"/>
      </c:catAx>
      <c:valAx>
        <c:axId val="1293912640"/>
        <c:scaling>
          <c:orientation val="minMax"/>
        </c:scaling>
        <c:delete val="0"/>
        <c:axPos val="l"/>
        <c:majorGridlines/>
        <c:numFmt formatCode="General" sourceLinked="1"/>
        <c:majorTickMark val="out"/>
        <c:minorTickMark val="none"/>
        <c:tickLblPos val="nextTo"/>
        <c:crossAx val="1293940384"/>
        <c:crosses val="autoZero"/>
        <c:crossBetween val="between"/>
      </c:valAx>
    </c:plotArea>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000"/>
              <a:t>arrangementsmiddelen</a:t>
            </a:r>
            <a:r>
              <a:rPr lang="en-US" sz="1000" baseline="0"/>
              <a:t> per maand</a:t>
            </a:r>
            <a:endParaRPr lang="en-US" sz="1000"/>
          </a:p>
        </c:rich>
      </c:tx>
      <c:layout/>
      <c:overlay val="0"/>
    </c:title>
    <c:autoTitleDeleted val="0"/>
    <c:plotArea>
      <c:layout/>
      <c:lineChart>
        <c:grouping val="standard"/>
        <c:varyColors val="0"/>
        <c:ser>
          <c:idx val="0"/>
          <c:order val="0"/>
          <c:tx>
            <c:strRef>
              <c:f>resume!$E$16:$F$16</c:f>
              <c:strCache>
                <c:ptCount val="1"/>
                <c:pt idx="0">
                  <c:v> € 73.795,79   € 204.846,86 </c:v>
                </c:pt>
              </c:strCache>
            </c:strRef>
          </c:tx>
          <c:marker>
            <c:symbol val="none"/>
          </c:marker>
          <c:cat>
            <c:strRef>
              <c:f>resume!$E$18:$M$18</c:f>
              <c:strCache>
                <c:ptCount val="9"/>
                <c:pt idx="0">
                  <c:v>tm half nov</c:v>
                </c:pt>
                <c:pt idx="1">
                  <c:v>dec</c:v>
                </c:pt>
                <c:pt idx="2">
                  <c:v>jan</c:v>
                </c:pt>
                <c:pt idx="3">
                  <c:v>feb</c:v>
                </c:pt>
                <c:pt idx="4">
                  <c:v>mrt</c:v>
                </c:pt>
                <c:pt idx="5">
                  <c:v>apr</c:v>
                </c:pt>
                <c:pt idx="6">
                  <c:v>mei</c:v>
                </c:pt>
                <c:pt idx="7">
                  <c:v>jun</c:v>
                </c:pt>
                <c:pt idx="8">
                  <c:v>jul</c:v>
                </c:pt>
              </c:strCache>
            </c:strRef>
          </c:cat>
          <c:val>
            <c:numRef>
              <c:f>resume!$E$16:$M$16</c:f>
              <c:numCache>
                <c:formatCode>_("€"* #,##0.00_);_("€"* \(#,##0.00\);_("€"* "-"??_);_(@_)</c:formatCode>
                <c:ptCount val="9"/>
                <c:pt idx="0">
                  <c:v>73795.790000000008</c:v>
                </c:pt>
                <c:pt idx="1">
                  <c:v>204846.86</c:v>
                </c:pt>
                <c:pt idx="2">
                  <c:v>112749.26999999999</c:v>
                </c:pt>
                <c:pt idx="3">
                  <c:v>106838.5</c:v>
                </c:pt>
                <c:pt idx="4">
                  <c:v>147802.66000000003</c:v>
                </c:pt>
                <c:pt idx="5">
                  <c:v>111009.67</c:v>
                </c:pt>
                <c:pt idx="6">
                  <c:v>60924.49</c:v>
                </c:pt>
                <c:pt idx="7">
                  <c:v>250435.74</c:v>
                </c:pt>
                <c:pt idx="8">
                  <c:v>541646.12</c:v>
                </c:pt>
              </c:numCache>
            </c:numRef>
          </c:val>
          <c:smooth val="0"/>
        </c:ser>
        <c:dLbls>
          <c:showLegendKey val="0"/>
          <c:showVal val="0"/>
          <c:showCatName val="0"/>
          <c:showSerName val="0"/>
          <c:showPercent val="0"/>
          <c:showBubbleSize val="0"/>
        </c:dLbls>
        <c:smooth val="0"/>
        <c:axId val="1293932224"/>
        <c:axId val="1293934944"/>
      </c:lineChart>
      <c:catAx>
        <c:axId val="1293932224"/>
        <c:scaling>
          <c:orientation val="minMax"/>
        </c:scaling>
        <c:delete val="0"/>
        <c:axPos val="b"/>
        <c:numFmt formatCode="General" sourceLinked="0"/>
        <c:majorTickMark val="out"/>
        <c:minorTickMark val="none"/>
        <c:tickLblPos val="nextTo"/>
        <c:crossAx val="1293934944"/>
        <c:crosses val="autoZero"/>
        <c:auto val="1"/>
        <c:lblAlgn val="ctr"/>
        <c:lblOffset val="100"/>
        <c:noMultiLvlLbl val="0"/>
      </c:catAx>
      <c:valAx>
        <c:axId val="1293934944"/>
        <c:scaling>
          <c:orientation val="minMax"/>
        </c:scaling>
        <c:delete val="0"/>
        <c:axPos val="l"/>
        <c:majorGridlines/>
        <c:numFmt formatCode="_(&quot;€&quot;* #,##0.00_);_(&quot;€&quot;* \(#,##0.00\);_(&quot;€&quot;* &quot;-&quot;??_);_(@_)" sourceLinked="1"/>
        <c:majorTickMark val="out"/>
        <c:minorTickMark val="none"/>
        <c:tickLblPos val="nextTo"/>
        <c:crossAx val="1293932224"/>
        <c:crosses val="autoZero"/>
        <c:crossBetween val="between"/>
      </c:valAx>
    </c:plotArea>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sz="1200"/>
              <a:t>percentage uitputting budget tot 1-8-2016</a:t>
            </a:r>
          </a:p>
        </c:rich>
      </c:tx>
      <c:layout>
        <c:manualLayout>
          <c:xMode val="edge"/>
          <c:yMode val="edge"/>
          <c:x val="0.2006111111111111"/>
          <c:y val="4.1666666666666664E-2"/>
        </c:manualLayout>
      </c:layout>
      <c:overlay val="0"/>
    </c:title>
    <c:autoTitleDeleted val="0"/>
    <c:plotArea>
      <c:layout>
        <c:manualLayout>
          <c:layoutTarget val="inner"/>
          <c:xMode val="edge"/>
          <c:yMode val="edge"/>
          <c:x val="0.33660542432195978"/>
          <c:y val="0.1554214320495006"/>
          <c:w val="0.67492125984251972"/>
          <c:h val="0.72360345581802277"/>
        </c:manualLayout>
      </c:layout>
      <c:barChart>
        <c:barDir val="bar"/>
        <c:grouping val="clustered"/>
        <c:varyColors val="0"/>
        <c:ser>
          <c:idx val="0"/>
          <c:order val="0"/>
          <c:tx>
            <c:v>percentage uitputting budget</c:v>
          </c:t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invertIfNegative val="0"/>
          <c:cat>
            <c:strRef>
              <c:f>verzamelblad!$F$1:$M$7</c:f>
              <c:strCache>
                <c:ptCount val="8"/>
                <c:pt idx="0">
                  <c:v>Alkmaar Noord</c:v>
                </c:pt>
                <c:pt idx="1">
                  <c:v>Alkmaar Oost</c:v>
                </c:pt>
                <c:pt idx="2">
                  <c:v>Alkmaar Zuid</c:v>
                </c:pt>
                <c:pt idx="3">
                  <c:v>Bergen</c:v>
                </c:pt>
                <c:pt idx="4">
                  <c:v>Heiloo</c:v>
                </c:pt>
                <c:pt idx="5">
                  <c:v>Langedijk</c:v>
                </c:pt>
                <c:pt idx="6">
                  <c:v>Heerhugowaard Zuid</c:v>
                </c:pt>
                <c:pt idx="7">
                  <c:v>Heerhugowaard Noord</c:v>
                </c:pt>
              </c:strCache>
            </c:strRef>
          </c:cat>
          <c:val>
            <c:numRef>
              <c:f>verzamelblad!$F$596:$M$596</c:f>
              <c:numCache>
                <c:formatCode>0.00%</c:formatCode>
                <c:ptCount val="8"/>
                <c:pt idx="0">
                  <c:v>1.1252267220640049</c:v>
                </c:pt>
                <c:pt idx="1">
                  <c:v>1.4513690931221888</c:v>
                </c:pt>
                <c:pt idx="2">
                  <c:v>1.1250052453256321</c:v>
                </c:pt>
                <c:pt idx="3">
                  <c:v>1.0333323724077699</c:v>
                </c:pt>
                <c:pt idx="4">
                  <c:v>1.6729766487026645</c:v>
                </c:pt>
                <c:pt idx="5">
                  <c:v>1.2107500164582443</c:v>
                </c:pt>
                <c:pt idx="6">
                  <c:v>0.48616035093440668</c:v>
                </c:pt>
                <c:pt idx="7">
                  <c:v>0.81597129013634462</c:v>
                </c:pt>
              </c:numCache>
            </c:numRef>
          </c:val>
          <c:extLst/>
        </c:ser>
        <c:dLbls>
          <c:showLegendKey val="0"/>
          <c:showVal val="0"/>
          <c:showCatName val="0"/>
          <c:showSerName val="0"/>
          <c:showPercent val="0"/>
          <c:showBubbleSize val="0"/>
        </c:dLbls>
        <c:gapWidth val="150"/>
        <c:axId val="1293943104"/>
        <c:axId val="1293943648"/>
      </c:barChart>
      <c:catAx>
        <c:axId val="1293943104"/>
        <c:scaling>
          <c:orientation val="minMax"/>
        </c:scaling>
        <c:delete val="0"/>
        <c:axPos val="l"/>
        <c:numFmt formatCode="General" sourceLinked="0"/>
        <c:majorTickMark val="out"/>
        <c:minorTickMark val="none"/>
        <c:tickLblPos val="nextTo"/>
        <c:crossAx val="1293943648"/>
        <c:crosses val="autoZero"/>
        <c:auto val="1"/>
        <c:lblAlgn val="ctr"/>
        <c:lblOffset val="100"/>
        <c:noMultiLvlLbl val="0"/>
      </c:catAx>
      <c:valAx>
        <c:axId val="1293943648"/>
        <c:scaling>
          <c:orientation val="minMax"/>
          <c:max val="1"/>
          <c:min val="0"/>
        </c:scaling>
        <c:delete val="0"/>
        <c:axPos val="b"/>
        <c:majorGridlines/>
        <c:numFmt formatCode="0.00%" sourceLinked="1"/>
        <c:majorTickMark val="out"/>
        <c:minorTickMark val="none"/>
        <c:tickLblPos val="nextTo"/>
        <c:txPr>
          <a:bodyPr/>
          <a:lstStyle/>
          <a:p>
            <a:pPr>
              <a:defRPr sz="800"/>
            </a:pPr>
            <a:endParaRPr lang="nl-NL"/>
          </a:p>
        </c:txPr>
        <c:crossAx val="1293943104"/>
        <c:crosses val="autoZero"/>
        <c:crossBetween val="between"/>
      </c:valAx>
    </c:plotArea>
    <c:plotVisOnly val="1"/>
    <c:dispBlanksAs val="gap"/>
    <c:showDLblsOverMax val="0"/>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lightRig rig="threePt" dir="t"/>
    </a:scene3d>
    <a:sp3d prstMaterial="dkEdge">
      <a:bevelT/>
    </a:sp3d>
  </c:sp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615FEE8D-30AF-44B8-AE64-3A725363F26B}" type="datetimeFigureOut">
              <a:rPr lang="nl-NL" smtClean="0"/>
              <a:t>16-10-2016</a:t>
            </a:fld>
            <a:endParaRPr lang="nl-NL"/>
          </a:p>
        </p:txBody>
      </p:sp>
      <p:sp>
        <p:nvSpPr>
          <p:cNvPr id="4" name="Tijdelijke aanduiding voor dia-afbeelding 3"/>
          <p:cNvSpPr>
            <a:spLocks noGrp="1" noRot="1" noChangeAspect="1"/>
          </p:cNvSpPr>
          <p:nvPr>
            <p:ph type="sldImg" idx="2"/>
          </p:nvPr>
        </p:nvSpPr>
        <p:spPr>
          <a:xfrm>
            <a:off x="3122613" y="509588"/>
            <a:ext cx="3681412" cy="25495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345AA07C-D47E-47B8-830C-6C343049BA65}" type="slidenum">
              <a:rPr lang="nl-NL" smtClean="0"/>
              <a:t>‹nr.›</a:t>
            </a:fld>
            <a:endParaRPr lang="nl-NL"/>
          </a:p>
        </p:txBody>
      </p:sp>
    </p:spTree>
    <p:extLst>
      <p:ext uri="{BB962C8B-B14F-4D97-AF65-F5344CB8AC3E}">
        <p14:creationId xmlns:p14="http://schemas.microsoft.com/office/powerpoint/2010/main" val="786293437"/>
      </p:ext>
    </p:extLst>
  </p:cSld>
  <p:clrMap bg1="lt1" tx1="dk1" bg2="lt2" tx2="dk2" accent1="accent1" accent2="accent2" accent3="accent3" accent4="accent4" accent5="accent5" accent6="accent6" hlink="hlink" folHlink="folHlink"/>
  <p:notesStyle>
    <a:lvl1pPr marL="0" algn="l" defTabSz="1072866" rtl="0" eaLnBrk="1" latinLnBrk="0" hangingPunct="1">
      <a:defRPr sz="1408" kern="1200">
        <a:solidFill>
          <a:schemeClr val="tx1"/>
        </a:solidFill>
        <a:latin typeface="+mn-lt"/>
        <a:ea typeface="+mn-ea"/>
        <a:cs typeface="+mn-cs"/>
      </a:defRPr>
    </a:lvl1pPr>
    <a:lvl2pPr marL="536433" algn="l" defTabSz="1072866" rtl="0" eaLnBrk="1" latinLnBrk="0" hangingPunct="1">
      <a:defRPr sz="1408" kern="1200">
        <a:solidFill>
          <a:schemeClr val="tx1"/>
        </a:solidFill>
        <a:latin typeface="+mn-lt"/>
        <a:ea typeface="+mn-ea"/>
        <a:cs typeface="+mn-cs"/>
      </a:defRPr>
    </a:lvl2pPr>
    <a:lvl3pPr marL="1072866" algn="l" defTabSz="1072866" rtl="0" eaLnBrk="1" latinLnBrk="0" hangingPunct="1">
      <a:defRPr sz="1408" kern="1200">
        <a:solidFill>
          <a:schemeClr val="tx1"/>
        </a:solidFill>
        <a:latin typeface="+mn-lt"/>
        <a:ea typeface="+mn-ea"/>
        <a:cs typeface="+mn-cs"/>
      </a:defRPr>
    </a:lvl3pPr>
    <a:lvl4pPr marL="1609298" algn="l" defTabSz="1072866" rtl="0" eaLnBrk="1" latinLnBrk="0" hangingPunct="1">
      <a:defRPr sz="1408" kern="1200">
        <a:solidFill>
          <a:schemeClr val="tx1"/>
        </a:solidFill>
        <a:latin typeface="+mn-lt"/>
        <a:ea typeface="+mn-ea"/>
        <a:cs typeface="+mn-cs"/>
      </a:defRPr>
    </a:lvl4pPr>
    <a:lvl5pPr marL="2145731" algn="l" defTabSz="1072866" rtl="0" eaLnBrk="1" latinLnBrk="0" hangingPunct="1">
      <a:defRPr sz="1408" kern="1200">
        <a:solidFill>
          <a:schemeClr val="tx1"/>
        </a:solidFill>
        <a:latin typeface="+mn-lt"/>
        <a:ea typeface="+mn-ea"/>
        <a:cs typeface="+mn-cs"/>
      </a:defRPr>
    </a:lvl5pPr>
    <a:lvl6pPr marL="2682164" algn="l" defTabSz="1072866" rtl="0" eaLnBrk="1" latinLnBrk="0" hangingPunct="1">
      <a:defRPr sz="1408" kern="1200">
        <a:solidFill>
          <a:schemeClr val="tx1"/>
        </a:solidFill>
        <a:latin typeface="+mn-lt"/>
        <a:ea typeface="+mn-ea"/>
        <a:cs typeface="+mn-cs"/>
      </a:defRPr>
    </a:lvl6pPr>
    <a:lvl7pPr marL="3218597" algn="l" defTabSz="1072866" rtl="0" eaLnBrk="1" latinLnBrk="0" hangingPunct="1">
      <a:defRPr sz="1408" kern="1200">
        <a:solidFill>
          <a:schemeClr val="tx1"/>
        </a:solidFill>
        <a:latin typeface="+mn-lt"/>
        <a:ea typeface="+mn-ea"/>
        <a:cs typeface="+mn-cs"/>
      </a:defRPr>
    </a:lvl7pPr>
    <a:lvl8pPr marL="3755029" algn="l" defTabSz="1072866" rtl="0" eaLnBrk="1" latinLnBrk="0" hangingPunct="1">
      <a:defRPr sz="1408" kern="1200">
        <a:solidFill>
          <a:schemeClr val="tx1"/>
        </a:solidFill>
        <a:latin typeface="+mn-lt"/>
        <a:ea typeface="+mn-ea"/>
        <a:cs typeface="+mn-cs"/>
      </a:defRPr>
    </a:lvl8pPr>
    <a:lvl9pPr marL="4291462" algn="l" defTabSz="1072866" rtl="0" eaLnBrk="1" latinLnBrk="0" hangingPunct="1">
      <a:defRPr sz="14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45AA07C-D47E-47B8-830C-6C343049BA65}" type="slidenum">
              <a:rPr lang="nl-NL" smtClean="0"/>
              <a:t>1</a:t>
            </a:fld>
            <a:endParaRPr lang="nl-NL"/>
          </a:p>
        </p:txBody>
      </p:sp>
    </p:spTree>
    <p:extLst>
      <p:ext uri="{BB962C8B-B14F-4D97-AF65-F5344CB8AC3E}">
        <p14:creationId xmlns:p14="http://schemas.microsoft.com/office/powerpoint/2010/main" val="2206999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45AA07C-D47E-47B8-830C-6C343049BA65}" type="slidenum">
              <a:rPr lang="nl-NL" smtClean="0"/>
              <a:t>2</a:t>
            </a:fld>
            <a:endParaRPr lang="nl-NL"/>
          </a:p>
        </p:txBody>
      </p:sp>
    </p:spTree>
    <p:extLst>
      <p:ext uri="{BB962C8B-B14F-4D97-AF65-F5344CB8AC3E}">
        <p14:creationId xmlns:p14="http://schemas.microsoft.com/office/powerpoint/2010/main" val="2635910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122613" y="509588"/>
            <a:ext cx="3681412" cy="2549525"/>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45AA07C-D47E-47B8-830C-6C343049BA65}" type="slidenum">
              <a:rPr lang="nl-NL" smtClean="0"/>
              <a:t>3</a:t>
            </a:fld>
            <a:endParaRPr lang="nl-NL"/>
          </a:p>
        </p:txBody>
      </p:sp>
    </p:spTree>
    <p:extLst>
      <p:ext uri="{BB962C8B-B14F-4D97-AF65-F5344CB8AC3E}">
        <p14:creationId xmlns:p14="http://schemas.microsoft.com/office/powerpoint/2010/main" val="200597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122613" y="509588"/>
            <a:ext cx="3681412" cy="2549525"/>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45AA07C-D47E-47B8-830C-6C343049BA65}" type="slidenum">
              <a:rPr lang="nl-NL" smtClean="0"/>
              <a:t>16</a:t>
            </a:fld>
            <a:endParaRPr lang="nl-NL"/>
          </a:p>
        </p:txBody>
      </p:sp>
    </p:spTree>
    <p:extLst>
      <p:ext uri="{BB962C8B-B14F-4D97-AF65-F5344CB8AC3E}">
        <p14:creationId xmlns:p14="http://schemas.microsoft.com/office/powerpoint/2010/main" val="710013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45AA07C-D47E-47B8-830C-6C343049BA65}" type="slidenum">
              <a:rPr lang="nl-NL" smtClean="0"/>
              <a:t>19</a:t>
            </a:fld>
            <a:endParaRPr lang="nl-NL"/>
          </a:p>
        </p:txBody>
      </p:sp>
    </p:spTree>
    <p:extLst>
      <p:ext uri="{BB962C8B-B14F-4D97-AF65-F5344CB8AC3E}">
        <p14:creationId xmlns:p14="http://schemas.microsoft.com/office/powerpoint/2010/main" val="2871035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45AA07C-D47E-47B8-830C-6C343049BA65}" type="slidenum">
              <a:rPr lang="nl-NL" smtClean="0"/>
              <a:t>32</a:t>
            </a:fld>
            <a:endParaRPr lang="nl-NL"/>
          </a:p>
        </p:txBody>
      </p:sp>
    </p:spTree>
    <p:extLst>
      <p:ext uri="{BB962C8B-B14F-4D97-AF65-F5344CB8AC3E}">
        <p14:creationId xmlns:p14="http://schemas.microsoft.com/office/powerpoint/2010/main" val="3788818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45AA07C-D47E-47B8-830C-6C343049BA65}" type="slidenum">
              <a:rPr lang="nl-NL" smtClean="0"/>
              <a:t>38</a:t>
            </a:fld>
            <a:endParaRPr lang="nl-NL"/>
          </a:p>
        </p:txBody>
      </p:sp>
    </p:spTree>
    <p:extLst>
      <p:ext uri="{BB962C8B-B14F-4D97-AF65-F5344CB8AC3E}">
        <p14:creationId xmlns:p14="http://schemas.microsoft.com/office/powerpoint/2010/main" val="3609895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6"/>
            <a:ext cx="84201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54970F6A-4D59-40B0-BB7D-AA7F7CF55078}" type="datetime1">
              <a:rPr lang="nl-NL" smtClean="0"/>
              <a:t>16-10-2016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6659C65-826D-4D7D-AC93-C9E1B0DDA174}" type="slidenum">
              <a:rPr lang="nl-NL" smtClean="0"/>
              <a:t>‹nr.›</a:t>
            </a:fld>
            <a:endParaRPr lang="nl-NL"/>
          </a:p>
        </p:txBody>
      </p:sp>
    </p:spTree>
    <p:extLst>
      <p:ext uri="{BB962C8B-B14F-4D97-AF65-F5344CB8AC3E}">
        <p14:creationId xmlns:p14="http://schemas.microsoft.com/office/powerpoint/2010/main" val="212189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FE2A3D9-7F51-4B25-AC25-985299B8BB87}" type="datetime1">
              <a:rPr lang="nl-NL" smtClean="0"/>
              <a:t>16-10-2016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6659C65-826D-4D7D-AC93-C9E1B0DDA174}" type="slidenum">
              <a:rPr lang="nl-NL" smtClean="0"/>
              <a:t>‹nr.›</a:t>
            </a:fld>
            <a:endParaRPr lang="nl-NL"/>
          </a:p>
        </p:txBody>
      </p:sp>
    </p:spTree>
    <p:extLst>
      <p:ext uri="{BB962C8B-B14F-4D97-AF65-F5344CB8AC3E}">
        <p14:creationId xmlns:p14="http://schemas.microsoft.com/office/powerpoint/2010/main" val="1083424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181850" y="206375"/>
            <a:ext cx="2228850" cy="4387851"/>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95300" y="206375"/>
            <a:ext cx="6521450" cy="4387851"/>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5755323-8E47-4DBC-960B-89A6D942B01B}" type="datetime1">
              <a:rPr lang="nl-NL" smtClean="0"/>
              <a:t>16-10-2016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6659C65-826D-4D7D-AC93-C9E1B0DDA174}" type="slidenum">
              <a:rPr lang="nl-NL" smtClean="0"/>
              <a:t>‹nr.›</a:t>
            </a:fld>
            <a:endParaRPr lang="nl-NL"/>
          </a:p>
        </p:txBody>
      </p:sp>
    </p:spTree>
    <p:extLst>
      <p:ext uri="{BB962C8B-B14F-4D97-AF65-F5344CB8AC3E}">
        <p14:creationId xmlns:p14="http://schemas.microsoft.com/office/powerpoint/2010/main" val="1759176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1485"/>
            <a:ext cx="8420100" cy="1468967"/>
          </a:xfrm>
        </p:spPr>
        <p:txBody>
          <a:bodyPr/>
          <a:lstStyle/>
          <a:p>
            <a:r>
              <a:rPr lang="nl-NL" smtClean="0"/>
              <a:t>Klik om de stijl te bewerken</a:t>
            </a:r>
            <a:endParaRPr lang="nl-NL"/>
          </a:p>
        </p:txBody>
      </p:sp>
      <p:sp>
        <p:nvSpPr>
          <p:cNvPr id="3" name="Ondertitel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76669911-BEE3-4851-ADF9-315C4A08D392}" type="datetime1">
              <a:rPr lang="nl-NL" smtClean="0"/>
              <a:t>16-10-2016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95CAF71-91B3-4AC3-BE35-42AE76A3A36D}" type="slidenum">
              <a:rPr lang="nl-NL" smtClean="0"/>
              <a:t>‹nr.›</a:t>
            </a:fld>
            <a:endParaRPr lang="nl-NL"/>
          </a:p>
        </p:txBody>
      </p:sp>
    </p:spTree>
    <p:extLst>
      <p:ext uri="{BB962C8B-B14F-4D97-AF65-F5344CB8AC3E}">
        <p14:creationId xmlns:p14="http://schemas.microsoft.com/office/powerpoint/2010/main" val="2264801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0C07B0B-57EB-4155-8FBE-4F10BFC579DC}" type="datetime1">
              <a:rPr lang="nl-NL" smtClean="0"/>
              <a:t>16-10-2016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95CAF71-91B3-4AC3-BE35-42AE76A3A36D}" type="slidenum">
              <a:rPr lang="nl-NL" smtClean="0"/>
              <a:t>‹nr.›</a:t>
            </a:fld>
            <a:endParaRPr lang="nl-NL"/>
          </a:p>
        </p:txBody>
      </p:sp>
    </p:spTree>
    <p:extLst>
      <p:ext uri="{BB962C8B-B14F-4D97-AF65-F5344CB8AC3E}">
        <p14:creationId xmlns:p14="http://schemas.microsoft.com/office/powerpoint/2010/main" val="223521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82506" y="4406900"/>
            <a:ext cx="8420100" cy="1363133"/>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82506" y="2906185"/>
            <a:ext cx="8420100" cy="150071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334A794F-A50F-42B4-93B5-CF9F7D5BE97F}" type="datetime1">
              <a:rPr lang="nl-NL" smtClean="0"/>
              <a:t>16-10-2016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95CAF71-91B3-4AC3-BE35-42AE76A3A36D}" type="slidenum">
              <a:rPr lang="nl-NL" smtClean="0"/>
              <a:t>‹nr.›</a:t>
            </a:fld>
            <a:endParaRPr lang="nl-NL"/>
          </a:p>
        </p:txBody>
      </p:sp>
    </p:spTree>
    <p:extLst>
      <p:ext uri="{BB962C8B-B14F-4D97-AF65-F5344CB8AC3E}">
        <p14:creationId xmlns:p14="http://schemas.microsoft.com/office/powerpoint/2010/main" val="1058126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95300" y="1600201"/>
            <a:ext cx="437515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035550" y="1600201"/>
            <a:ext cx="437515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D6B58745-2231-49B7-A104-1C28956ECF55}" type="datetime1">
              <a:rPr lang="nl-NL" smtClean="0"/>
              <a:t>16-10-2016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95CAF71-91B3-4AC3-BE35-42AE76A3A36D}" type="slidenum">
              <a:rPr lang="nl-NL" smtClean="0"/>
              <a:t>‹nr.›</a:t>
            </a:fld>
            <a:endParaRPr lang="nl-NL"/>
          </a:p>
        </p:txBody>
      </p:sp>
    </p:spTree>
    <p:extLst>
      <p:ext uri="{BB962C8B-B14F-4D97-AF65-F5344CB8AC3E}">
        <p14:creationId xmlns:p14="http://schemas.microsoft.com/office/powerpoint/2010/main" val="2363091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95300" y="1534584"/>
            <a:ext cx="4376870"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95300" y="2175934"/>
            <a:ext cx="4376870"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5032111" y="1534584"/>
            <a:ext cx="4378590"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5032111" y="2175934"/>
            <a:ext cx="4378590"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4C3A43BA-3A15-496E-8C76-2CE3F67C46F3}" type="datetime1">
              <a:rPr lang="nl-NL" smtClean="0"/>
              <a:t>16-10-2016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95CAF71-91B3-4AC3-BE35-42AE76A3A36D}" type="slidenum">
              <a:rPr lang="nl-NL" smtClean="0"/>
              <a:t>‹nr.›</a:t>
            </a:fld>
            <a:endParaRPr lang="nl-NL"/>
          </a:p>
        </p:txBody>
      </p:sp>
    </p:spTree>
    <p:extLst>
      <p:ext uri="{BB962C8B-B14F-4D97-AF65-F5344CB8AC3E}">
        <p14:creationId xmlns:p14="http://schemas.microsoft.com/office/powerpoint/2010/main" val="1900311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55887433-6485-4FEF-9180-6A5E76B6B648}" type="datetime1">
              <a:rPr lang="nl-NL" smtClean="0"/>
              <a:t>16-10-2016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95CAF71-91B3-4AC3-BE35-42AE76A3A36D}" type="slidenum">
              <a:rPr lang="nl-NL" smtClean="0"/>
              <a:t>‹nr.›</a:t>
            </a:fld>
            <a:endParaRPr lang="nl-NL"/>
          </a:p>
        </p:txBody>
      </p:sp>
    </p:spTree>
    <p:extLst>
      <p:ext uri="{BB962C8B-B14F-4D97-AF65-F5344CB8AC3E}">
        <p14:creationId xmlns:p14="http://schemas.microsoft.com/office/powerpoint/2010/main" val="4291219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D543132-1231-4072-BA33-FC2EA3216739}" type="datetime1">
              <a:rPr lang="nl-NL" smtClean="0"/>
              <a:t>16-10-2016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95CAF71-91B3-4AC3-BE35-42AE76A3A36D}" type="slidenum">
              <a:rPr lang="nl-NL" smtClean="0"/>
              <a:t>‹nr.›</a:t>
            </a:fld>
            <a:endParaRPr lang="nl-NL"/>
          </a:p>
        </p:txBody>
      </p:sp>
    </p:spTree>
    <p:extLst>
      <p:ext uri="{BB962C8B-B14F-4D97-AF65-F5344CB8AC3E}">
        <p14:creationId xmlns:p14="http://schemas.microsoft.com/office/powerpoint/2010/main" val="2112052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2"/>
            <a:ext cx="3259006" cy="1162049"/>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872971" y="273051"/>
            <a:ext cx="5537729"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95300" y="1435100"/>
            <a:ext cx="3259006" cy="4690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FE81B6F-3037-40E1-A78C-0E5B9624C870}" type="datetime1">
              <a:rPr lang="nl-NL" smtClean="0"/>
              <a:t>16-10-2016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95CAF71-91B3-4AC3-BE35-42AE76A3A36D}" type="slidenum">
              <a:rPr lang="nl-NL" smtClean="0"/>
              <a:t>‹nr.›</a:t>
            </a:fld>
            <a:endParaRPr lang="nl-NL"/>
          </a:p>
        </p:txBody>
      </p:sp>
    </p:spTree>
    <p:extLst>
      <p:ext uri="{BB962C8B-B14F-4D97-AF65-F5344CB8AC3E}">
        <p14:creationId xmlns:p14="http://schemas.microsoft.com/office/powerpoint/2010/main" val="307672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8D323EB-5FD2-40D8-ADE3-ECFC7BF3EE07}" type="datetime1">
              <a:rPr lang="nl-NL" smtClean="0"/>
              <a:t>16-10-2016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6659C65-826D-4D7D-AC93-C9E1B0DDA174}" type="slidenum">
              <a:rPr lang="nl-NL" smtClean="0"/>
              <a:t>‹nr.›</a:t>
            </a:fld>
            <a:endParaRPr lang="nl-NL"/>
          </a:p>
        </p:txBody>
      </p:sp>
    </p:spTree>
    <p:extLst>
      <p:ext uri="{BB962C8B-B14F-4D97-AF65-F5344CB8AC3E}">
        <p14:creationId xmlns:p14="http://schemas.microsoft.com/office/powerpoint/2010/main" val="2303067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941645" y="4800600"/>
            <a:ext cx="5943600" cy="567267"/>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941645" y="613833"/>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941645" y="5367867"/>
            <a:ext cx="5943600"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FD68142-10C3-4114-BA24-705E0983D43A}" type="datetime1">
              <a:rPr lang="nl-NL" smtClean="0"/>
              <a:t>16-10-2016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95CAF71-91B3-4AC3-BE35-42AE76A3A36D}" type="slidenum">
              <a:rPr lang="nl-NL" smtClean="0"/>
              <a:t>‹nr.›</a:t>
            </a:fld>
            <a:endParaRPr lang="nl-NL"/>
          </a:p>
        </p:txBody>
      </p:sp>
    </p:spTree>
    <p:extLst>
      <p:ext uri="{BB962C8B-B14F-4D97-AF65-F5344CB8AC3E}">
        <p14:creationId xmlns:p14="http://schemas.microsoft.com/office/powerpoint/2010/main" val="3265584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E840D67-542C-427F-ADAB-2B3B17FE8046}" type="datetime1">
              <a:rPr lang="nl-NL" smtClean="0"/>
              <a:t>16-10-2016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95CAF71-91B3-4AC3-BE35-42AE76A3A36D}" type="slidenum">
              <a:rPr lang="nl-NL" smtClean="0"/>
              <a:t>‹nr.›</a:t>
            </a:fld>
            <a:endParaRPr lang="nl-NL"/>
          </a:p>
        </p:txBody>
      </p:sp>
    </p:spTree>
    <p:extLst>
      <p:ext uri="{BB962C8B-B14F-4D97-AF65-F5344CB8AC3E}">
        <p14:creationId xmlns:p14="http://schemas.microsoft.com/office/powerpoint/2010/main" val="156011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181850" y="275167"/>
            <a:ext cx="2228850" cy="5850467"/>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95300" y="275167"/>
            <a:ext cx="6521450" cy="5850467"/>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24474F1-9C98-4039-9AA2-854ADBD0B4F3}" type="datetime1">
              <a:rPr lang="nl-NL" smtClean="0"/>
              <a:t>16-10-2016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95CAF71-91B3-4AC3-BE35-42AE76A3A36D}" type="slidenum">
              <a:rPr lang="nl-NL" smtClean="0"/>
              <a:t>‹nr.›</a:t>
            </a:fld>
            <a:endParaRPr lang="nl-NL"/>
          </a:p>
        </p:txBody>
      </p:sp>
    </p:spTree>
    <p:extLst>
      <p:ext uri="{BB962C8B-B14F-4D97-AF65-F5344CB8AC3E}">
        <p14:creationId xmlns:p14="http://schemas.microsoft.com/office/powerpoint/2010/main" val="67939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82506" y="4406901"/>
            <a:ext cx="84201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8D61AD73-0590-4E0A-B4AB-D3AF04E2AD1D}" type="datetime1">
              <a:rPr lang="nl-NL" smtClean="0"/>
              <a:t>16-10-2016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6659C65-826D-4D7D-AC93-C9E1B0DDA174}" type="slidenum">
              <a:rPr lang="nl-NL" smtClean="0"/>
              <a:t>‹nr.›</a:t>
            </a:fld>
            <a:endParaRPr lang="nl-NL"/>
          </a:p>
        </p:txBody>
      </p:sp>
    </p:spTree>
    <p:extLst>
      <p:ext uri="{BB962C8B-B14F-4D97-AF65-F5344CB8AC3E}">
        <p14:creationId xmlns:p14="http://schemas.microsoft.com/office/powerpoint/2010/main" val="1449288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95300" y="1200151"/>
            <a:ext cx="437515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035550" y="1200151"/>
            <a:ext cx="437515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4B173B75-6BF5-4901-81B8-B09A0CA1818B}" type="datetime1">
              <a:rPr lang="nl-NL" smtClean="0"/>
              <a:t>16-10-2016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6659C65-826D-4D7D-AC93-C9E1B0DDA174}" type="slidenum">
              <a:rPr lang="nl-NL" smtClean="0"/>
              <a:t>‹nr.›</a:t>
            </a:fld>
            <a:endParaRPr lang="nl-NL"/>
          </a:p>
        </p:txBody>
      </p:sp>
    </p:spTree>
    <p:extLst>
      <p:ext uri="{BB962C8B-B14F-4D97-AF65-F5344CB8AC3E}">
        <p14:creationId xmlns:p14="http://schemas.microsoft.com/office/powerpoint/2010/main" val="1072410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9"/>
            <a:ext cx="89154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95300" y="1535113"/>
            <a:ext cx="437687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5032112" y="1535113"/>
            <a:ext cx="437859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502975C3-5E43-4D39-A5D0-50297FE474A8}" type="datetime1">
              <a:rPr lang="nl-NL" smtClean="0"/>
              <a:t>16-10-2016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6659C65-826D-4D7D-AC93-C9E1B0DDA174}" type="slidenum">
              <a:rPr lang="nl-NL" smtClean="0"/>
              <a:t>‹nr.›</a:t>
            </a:fld>
            <a:endParaRPr lang="nl-NL"/>
          </a:p>
        </p:txBody>
      </p:sp>
    </p:spTree>
    <p:extLst>
      <p:ext uri="{BB962C8B-B14F-4D97-AF65-F5344CB8AC3E}">
        <p14:creationId xmlns:p14="http://schemas.microsoft.com/office/powerpoint/2010/main" val="3948684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A2080379-77CF-426B-9B5F-852112F60BC9}" type="datetime1">
              <a:rPr lang="nl-NL" smtClean="0"/>
              <a:t>16-10-2016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6659C65-826D-4D7D-AC93-C9E1B0DDA174}" type="slidenum">
              <a:rPr lang="nl-NL" smtClean="0"/>
              <a:t>‹nr.›</a:t>
            </a:fld>
            <a:endParaRPr lang="nl-NL"/>
          </a:p>
        </p:txBody>
      </p:sp>
    </p:spTree>
    <p:extLst>
      <p:ext uri="{BB962C8B-B14F-4D97-AF65-F5344CB8AC3E}">
        <p14:creationId xmlns:p14="http://schemas.microsoft.com/office/powerpoint/2010/main" val="1363383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875FCD6-508F-42E1-97CC-7EC527922077}" type="datetime1">
              <a:rPr lang="nl-NL" smtClean="0"/>
              <a:t>16-10-2016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6659C65-826D-4D7D-AC93-C9E1B0DDA174}" type="slidenum">
              <a:rPr lang="nl-NL" smtClean="0"/>
              <a:t>‹nr.›</a:t>
            </a:fld>
            <a:endParaRPr lang="nl-NL"/>
          </a:p>
        </p:txBody>
      </p:sp>
    </p:spTree>
    <p:extLst>
      <p:ext uri="{BB962C8B-B14F-4D97-AF65-F5344CB8AC3E}">
        <p14:creationId xmlns:p14="http://schemas.microsoft.com/office/powerpoint/2010/main" val="24303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2" y="273049"/>
            <a:ext cx="3259006" cy="1162051"/>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87297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95302"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17D9A18-31D9-4C37-9CFE-5700E510F9AB}" type="datetime1">
              <a:rPr lang="nl-NL" smtClean="0"/>
              <a:t>16-10-2016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6659C65-826D-4D7D-AC93-C9E1B0DDA174}" type="slidenum">
              <a:rPr lang="nl-NL" smtClean="0"/>
              <a:t>‹nr.›</a:t>
            </a:fld>
            <a:endParaRPr lang="nl-NL"/>
          </a:p>
        </p:txBody>
      </p:sp>
    </p:spTree>
    <p:extLst>
      <p:ext uri="{BB962C8B-B14F-4D97-AF65-F5344CB8AC3E}">
        <p14:creationId xmlns:p14="http://schemas.microsoft.com/office/powerpoint/2010/main" val="1571807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941645" y="4800600"/>
            <a:ext cx="5943600" cy="566739"/>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941645" y="5367338"/>
            <a:ext cx="59436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8501910-6183-4D99-B42F-4E26943900EC}" type="datetime1">
              <a:rPr lang="nl-NL" smtClean="0"/>
              <a:t>16-10-2016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6659C65-826D-4D7D-AC93-C9E1B0DDA174}" type="slidenum">
              <a:rPr lang="nl-NL" smtClean="0"/>
              <a:t>‹nr.›</a:t>
            </a:fld>
            <a:endParaRPr lang="nl-NL"/>
          </a:p>
        </p:txBody>
      </p:sp>
    </p:spTree>
    <p:extLst>
      <p:ext uri="{BB962C8B-B14F-4D97-AF65-F5344CB8AC3E}">
        <p14:creationId xmlns:p14="http://schemas.microsoft.com/office/powerpoint/2010/main" val="1036599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95300" y="274639"/>
            <a:ext cx="89154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69BDC-2E43-4625-BF89-F58376774FC8}" type="datetime1">
              <a:rPr lang="nl-NL" smtClean="0"/>
              <a:t>16-10-2016</a:t>
            </a:fld>
            <a:endParaRPr lang="nl-NL"/>
          </a:p>
        </p:txBody>
      </p:sp>
      <p:sp>
        <p:nvSpPr>
          <p:cNvPr id="5" name="Tijdelijke aanduiding voor voettekst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659C65-826D-4D7D-AC93-C9E1B0DDA174}" type="slidenum">
              <a:rPr lang="nl-NL" smtClean="0"/>
              <a:t>‹nr.›</a:t>
            </a:fld>
            <a:endParaRPr lang="nl-NL"/>
          </a:p>
        </p:txBody>
      </p:sp>
    </p:spTree>
    <p:extLst>
      <p:ext uri="{BB962C8B-B14F-4D97-AF65-F5344CB8AC3E}">
        <p14:creationId xmlns:p14="http://schemas.microsoft.com/office/powerpoint/2010/main" val="2166357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95300" y="275167"/>
            <a:ext cx="89154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95300" y="1600201"/>
            <a:ext cx="8915400" cy="452543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95300" y="6356351"/>
            <a:ext cx="23114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4BD7F3C3-C9B4-48D0-8587-35AAC34A1B0F}" type="datetime1">
              <a:rPr lang="nl-NL" smtClean="0"/>
              <a:t>16-10-2016</a:t>
            </a:fld>
            <a:endParaRPr lang="nl-NL"/>
          </a:p>
        </p:txBody>
      </p:sp>
      <p:sp>
        <p:nvSpPr>
          <p:cNvPr id="5" name="Tijdelijke aanduiding voor voettekst 4"/>
          <p:cNvSpPr>
            <a:spLocks noGrp="1"/>
          </p:cNvSpPr>
          <p:nvPr>
            <p:ph type="ftr" sz="quarter" idx="3"/>
          </p:nvPr>
        </p:nvSpPr>
        <p:spPr>
          <a:xfrm>
            <a:off x="3384550" y="6356351"/>
            <a:ext cx="31369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7099300" y="6356351"/>
            <a:ext cx="23114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595CAF71-91B3-4AC3-BE35-42AE76A3A36D}" type="slidenum">
              <a:rPr lang="nl-NL" smtClean="0"/>
              <a:t>‹nr.›</a:t>
            </a:fld>
            <a:endParaRPr lang="nl-NL"/>
          </a:p>
        </p:txBody>
      </p:sp>
    </p:spTree>
    <p:extLst>
      <p:ext uri="{BB962C8B-B14F-4D97-AF65-F5344CB8AC3E}">
        <p14:creationId xmlns:p14="http://schemas.microsoft.com/office/powerpoint/2010/main" val="2062492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9.xml"/><Relationship Id="rId1" Type="http://schemas.openxmlformats.org/officeDocument/2006/relationships/slideLayout" Target="../slideLayouts/slideLayout1.xml"/><Relationship Id="rId4" Type="http://schemas.openxmlformats.org/officeDocument/2006/relationships/chart" Target="../charts/char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scenariomodelpo.nl/Report/Overview/0"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7.emf"/><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Tit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857250"/>
            <a:ext cx="9144000" cy="5143500"/>
          </a:xfrm>
          <a:prstGeom prst="rect">
            <a:avLst/>
          </a:prstGeom>
        </p:spPr>
      </p:pic>
      <p:sp>
        <p:nvSpPr>
          <p:cNvPr id="2" name="Titel 1"/>
          <p:cNvSpPr>
            <a:spLocks noGrp="1"/>
          </p:cNvSpPr>
          <p:nvPr>
            <p:ph type="ctrTitle"/>
          </p:nvPr>
        </p:nvSpPr>
        <p:spPr>
          <a:xfrm>
            <a:off x="3429982" y="2877741"/>
            <a:ext cx="6104622" cy="1102519"/>
          </a:xfrm>
        </p:spPr>
        <p:txBody>
          <a:bodyPr>
            <a:normAutofit/>
          </a:bodyPr>
          <a:lstStyle/>
          <a:p>
            <a:pPr algn="l"/>
            <a:r>
              <a:rPr lang="nl-NL" sz="2400" b="1" dirty="0">
                <a:solidFill>
                  <a:schemeClr val="tx1">
                    <a:lumMod val="75000"/>
                    <a:lumOff val="25000"/>
                  </a:schemeClr>
                </a:solidFill>
                <a:latin typeface="Arnhem-Blond"/>
                <a:cs typeface="Arnhem-Blond"/>
              </a:rPr>
              <a:t>derde trimesterrapportage 2015-2016</a:t>
            </a:r>
          </a:p>
        </p:txBody>
      </p:sp>
      <p:sp>
        <p:nvSpPr>
          <p:cNvPr id="3" name="Subtitel 2"/>
          <p:cNvSpPr>
            <a:spLocks noGrp="1"/>
          </p:cNvSpPr>
          <p:nvPr>
            <p:ph type="subTitle" idx="1"/>
          </p:nvPr>
        </p:nvSpPr>
        <p:spPr>
          <a:xfrm>
            <a:off x="3507376" y="3645024"/>
            <a:ext cx="6104623" cy="1756082"/>
          </a:xfrm>
        </p:spPr>
        <p:txBody>
          <a:bodyPr>
            <a:normAutofit/>
          </a:bodyPr>
          <a:lstStyle/>
          <a:p>
            <a:pPr algn="l"/>
            <a:r>
              <a:rPr lang="nl-NL" sz="2000" dirty="0"/>
              <a:t>augustus 2015 tot en met juli 2016</a:t>
            </a:r>
          </a:p>
        </p:txBody>
      </p:sp>
      <p:sp>
        <p:nvSpPr>
          <p:cNvPr id="5" name="Titel 1"/>
          <p:cNvSpPr txBox="1">
            <a:spLocks/>
          </p:cNvSpPr>
          <p:nvPr/>
        </p:nvSpPr>
        <p:spPr>
          <a:xfrm>
            <a:off x="3507376" y="4079486"/>
            <a:ext cx="6104622" cy="20889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1800" b="1" dirty="0">
                <a:solidFill>
                  <a:schemeClr val="tx1">
                    <a:lumMod val="50000"/>
                    <a:lumOff val="50000"/>
                  </a:schemeClr>
                </a:solidFill>
                <a:latin typeface="Arnhem-Blond"/>
                <a:cs typeface="Arnhem-Blond"/>
              </a:rPr>
              <a:t>Verantwoording op 3 kwaliteitsgebieden:</a:t>
            </a:r>
            <a:br>
              <a:rPr lang="nl-NL" sz="1800" b="1" dirty="0">
                <a:solidFill>
                  <a:schemeClr val="tx1">
                    <a:lumMod val="50000"/>
                    <a:lumOff val="50000"/>
                  </a:schemeClr>
                </a:solidFill>
                <a:latin typeface="Arnhem-Blond"/>
                <a:cs typeface="Arnhem-Blond"/>
              </a:rPr>
            </a:br>
            <a:r>
              <a:rPr lang="nl-NL" sz="1800" b="1" dirty="0">
                <a:solidFill>
                  <a:schemeClr val="tx1">
                    <a:lumMod val="50000"/>
                    <a:lumOff val="50000"/>
                  </a:schemeClr>
                </a:solidFill>
                <a:latin typeface="Arnhem-Blond"/>
                <a:cs typeface="Arnhem-Blond"/>
              </a:rPr>
              <a:t>1. resultaten</a:t>
            </a:r>
            <a:br>
              <a:rPr lang="nl-NL" sz="1800" b="1" dirty="0">
                <a:solidFill>
                  <a:schemeClr val="tx1">
                    <a:lumMod val="50000"/>
                    <a:lumOff val="50000"/>
                  </a:schemeClr>
                </a:solidFill>
                <a:latin typeface="Arnhem-Blond"/>
                <a:cs typeface="Arnhem-Blond"/>
              </a:rPr>
            </a:br>
            <a:r>
              <a:rPr lang="nl-NL" sz="1800" b="1" dirty="0">
                <a:solidFill>
                  <a:schemeClr val="tx1">
                    <a:lumMod val="50000"/>
                    <a:lumOff val="50000"/>
                  </a:schemeClr>
                </a:solidFill>
                <a:latin typeface="Arnhem-Blond"/>
                <a:cs typeface="Arnhem-Blond"/>
              </a:rPr>
              <a:t>2. management en organisatie</a:t>
            </a:r>
            <a:br>
              <a:rPr lang="nl-NL" sz="1800" b="1" dirty="0">
                <a:solidFill>
                  <a:schemeClr val="tx1">
                    <a:lumMod val="50000"/>
                    <a:lumOff val="50000"/>
                  </a:schemeClr>
                </a:solidFill>
                <a:latin typeface="Arnhem-Blond"/>
                <a:cs typeface="Arnhem-Blond"/>
              </a:rPr>
            </a:br>
            <a:r>
              <a:rPr lang="nl-NL" sz="1800" b="1" dirty="0">
                <a:solidFill>
                  <a:schemeClr val="tx1">
                    <a:lumMod val="50000"/>
                    <a:lumOff val="50000"/>
                  </a:schemeClr>
                </a:solidFill>
                <a:latin typeface="Arnhem-Blond"/>
                <a:cs typeface="Arnhem-Blond"/>
              </a:rPr>
              <a:t>3. kwaliteitszorg</a:t>
            </a:r>
            <a:br>
              <a:rPr lang="nl-NL" sz="1800" b="1" dirty="0">
                <a:solidFill>
                  <a:schemeClr val="tx1">
                    <a:lumMod val="50000"/>
                    <a:lumOff val="50000"/>
                  </a:schemeClr>
                </a:solidFill>
                <a:latin typeface="Arnhem-Blond"/>
                <a:cs typeface="Arnhem-Blond"/>
              </a:rPr>
            </a:br>
            <a:r>
              <a:rPr lang="nl-NL" sz="1800" b="1" dirty="0">
                <a:solidFill>
                  <a:schemeClr val="tx1">
                    <a:lumMod val="50000"/>
                    <a:lumOff val="50000"/>
                  </a:schemeClr>
                </a:solidFill>
                <a:latin typeface="Arnhem-Blond"/>
                <a:cs typeface="Arnhem-Blond"/>
              </a:rPr>
              <a:t/>
            </a:r>
            <a:br>
              <a:rPr lang="nl-NL" sz="1800" b="1" dirty="0">
                <a:solidFill>
                  <a:schemeClr val="tx1">
                    <a:lumMod val="50000"/>
                    <a:lumOff val="50000"/>
                  </a:schemeClr>
                </a:solidFill>
                <a:latin typeface="Arnhem-Blond"/>
                <a:cs typeface="Arnhem-Blond"/>
              </a:rPr>
            </a:br>
            <a:endParaRPr lang="nl-NL" sz="1800" b="1" dirty="0">
              <a:solidFill>
                <a:schemeClr val="tx1">
                  <a:lumMod val="50000"/>
                  <a:lumOff val="50000"/>
                </a:schemeClr>
              </a:solidFill>
              <a:latin typeface="Arnhem-Blond"/>
              <a:cs typeface="Arnhem-Blond"/>
            </a:endParaRPr>
          </a:p>
        </p:txBody>
      </p:sp>
      <p:sp>
        <p:nvSpPr>
          <p:cNvPr id="6" name="Tijdelijke aanduiding voor voettekst 5"/>
          <p:cNvSpPr>
            <a:spLocks noGrp="1"/>
          </p:cNvSpPr>
          <p:nvPr>
            <p:ph type="ftr" sz="quarter" idx="11"/>
          </p:nvPr>
        </p:nvSpPr>
        <p:spPr/>
        <p:txBody>
          <a:bodyPr/>
          <a:lstStyle/>
          <a:p>
            <a:r>
              <a:rPr lang="nl-NL" i="1" dirty="0" smtClean="0">
                <a:solidFill>
                  <a:srgbClr val="0E76BD"/>
                </a:solidFill>
              </a:rPr>
              <a:t>Perspectief voor elk kind</a:t>
            </a:r>
            <a:endParaRPr lang="nl-NL" i="1" dirty="0">
              <a:solidFill>
                <a:srgbClr val="0E76BD"/>
              </a:solidFill>
            </a:endParaRPr>
          </a:p>
        </p:txBody>
      </p:sp>
      <p:sp>
        <p:nvSpPr>
          <p:cNvPr id="7" name="Tijdelijke aanduiding voor dianummer 6"/>
          <p:cNvSpPr>
            <a:spLocks noGrp="1"/>
          </p:cNvSpPr>
          <p:nvPr>
            <p:ph type="sldNum" sz="quarter" idx="12"/>
          </p:nvPr>
        </p:nvSpPr>
        <p:spPr/>
        <p:txBody>
          <a:bodyPr/>
          <a:lstStyle/>
          <a:p>
            <a:fld id="{B6659C65-826D-4D7D-AC93-C9E1B0DDA174}" type="slidenum">
              <a:rPr lang="nl-NL" smtClean="0"/>
              <a:t>1</a:t>
            </a:fld>
            <a:endParaRPr lang="nl-NL" dirty="0"/>
          </a:p>
        </p:txBody>
      </p:sp>
    </p:spTree>
    <p:extLst>
      <p:ext uri="{BB962C8B-B14F-4D97-AF65-F5344CB8AC3E}">
        <p14:creationId xmlns:p14="http://schemas.microsoft.com/office/powerpoint/2010/main" val="3598583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21743" y="205557"/>
            <a:ext cx="7272808" cy="417358"/>
          </a:xfrm>
          <a:prstGeom prst="rect">
            <a:avLst/>
          </a:prstGeom>
          <a:noFill/>
        </p:spPr>
        <p:txBody>
          <a:bodyPr wrap="square" rtlCol="0">
            <a:spAutoFit/>
          </a:bodyPr>
          <a:lstStyle/>
          <a:p>
            <a:r>
              <a:rPr lang="nl-NL" dirty="0">
                <a:solidFill>
                  <a:srgbClr val="002060"/>
                </a:solidFill>
              </a:rPr>
              <a:t>Rapportage </a:t>
            </a:r>
            <a:r>
              <a:rPr lang="nl-NL" dirty="0" smtClean="0">
                <a:solidFill>
                  <a:srgbClr val="002060"/>
                </a:solidFill>
              </a:rPr>
              <a:t>3</a:t>
            </a:r>
            <a:r>
              <a:rPr lang="nl-NL" baseline="30000" dirty="0" smtClean="0">
                <a:solidFill>
                  <a:srgbClr val="002060"/>
                </a:solidFill>
              </a:rPr>
              <a:t>e</a:t>
            </a:r>
            <a:r>
              <a:rPr lang="nl-NL" dirty="0" smtClean="0">
                <a:solidFill>
                  <a:srgbClr val="002060"/>
                </a:solidFill>
              </a:rPr>
              <a:t> </a:t>
            </a:r>
            <a:r>
              <a:rPr lang="nl-NL" dirty="0">
                <a:solidFill>
                  <a:srgbClr val="002060"/>
                </a:solidFill>
              </a:rPr>
              <a:t>trimester 2015-2016: </a:t>
            </a:r>
            <a:r>
              <a:rPr lang="nl-NL" dirty="0" smtClean="0">
                <a:solidFill>
                  <a:srgbClr val="002060"/>
                </a:solidFill>
              </a:rPr>
              <a:t>resultaten</a:t>
            </a:r>
            <a:endParaRPr lang="nl-NL" dirty="0">
              <a:solidFill>
                <a:srgbClr val="002060"/>
              </a:solidFill>
            </a:endParaRPr>
          </a:p>
        </p:txBody>
      </p:sp>
      <p:sp>
        <p:nvSpPr>
          <p:cNvPr id="5" name="Tekstvak 4"/>
          <p:cNvSpPr txBox="1"/>
          <p:nvPr/>
        </p:nvSpPr>
        <p:spPr>
          <a:xfrm>
            <a:off x="307850" y="602945"/>
            <a:ext cx="7030266" cy="417358"/>
          </a:xfrm>
          <a:prstGeom prst="rect">
            <a:avLst/>
          </a:prstGeom>
          <a:noFill/>
        </p:spPr>
        <p:txBody>
          <a:bodyPr wrap="square" rtlCol="0">
            <a:spAutoFit/>
          </a:bodyPr>
          <a:lstStyle/>
          <a:p>
            <a:r>
              <a:rPr lang="nl-NL" dirty="0">
                <a:solidFill>
                  <a:srgbClr val="002060"/>
                </a:solidFill>
              </a:rPr>
              <a:t>III. Werkgebieden: </a:t>
            </a:r>
            <a:r>
              <a:rPr lang="nl-NL" dirty="0" smtClean="0">
                <a:solidFill>
                  <a:srgbClr val="002060"/>
                </a:solidFill>
              </a:rPr>
              <a:t>extra ondersteuning basisscholen</a:t>
            </a:r>
            <a:endParaRPr lang="nl-NL" dirty="0">
              <a:solidFill>
                <a:srgbClr val="002060"/>
              </a:solidFill>
            </a:endParaRPr>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6659C65-826D-4D7D-AC93-C9E1B0DDA174}" type="slidenum">
              <a:rPr lang="nl-NL" smtClean="0"/>
              <a:t>10</a:t>
            </a:fld>
            <a:endParaRPr lang="nl-NL"/>
          </a:p>
        </p:txBody>
      </p:sp>
      <p:sp>
        <p:nvSpPr>
          <p:cNvPr id="9" name="Tekstvak 8"/>
          <p:cNvSpPr txBox="1"/>
          <p:nvPr/>
        </p:nvSpPr>
        <p:spPr>
          <a:xfrm>
            <a:off x="307850" y="971653"/>
            <a:ext cx="9290299" cy="461665"/>
          </a:xfrm>
          <a:prstGeom prst="rect">
            <a:avLst/>
          </a:prstGeom>
          <a:noFill/>
        </p:spPr>
        <p:txBody>
          <a:bodyPr wrap="square" rtlCol="0">
            <a:spAutoFit/>
          </a:bodyPr>
          <a:lstStyle/>
          <a:p>
            <a:r>
              <a:rPr lang="nl-NL" sz="1200" dirty="0"/>
              <a:t>Zoals al in de eerdere rapportages is gemeld, is het aanvragen van arrangementen pas in het najaar goed op gang gekomen. Daarnaast zien we, als we kijken naar de toegekende middelen per maand, een enorme piek in de weken voor de zomervakantie. Uitgedrukt in toegekende middelen:</a:t>
            </a:r>
          </a:p>
        </p:txBody>
      </p:sp>
      <p:graphicFrame>
        <p:nvGraphicFramePr>
          <p:cNvPr id="10" name="Grafiek 9"/>
          <p:cNvGraphicFramePr/>
          <p:nvPr>
            <p:extLst>
              <p:ext uri="{D42A27DB-BD31-4B8C-83A1-F6EECF244321}">
                <p14:modId xmlns:p14="http://schemas.microsoft.com/office/powerpoint/2010/main" val="2494808780"/>
              </p:ext>
            </p:extLst>
          </p:nvPr>
        </p:nvGraphicFramePr>
        <p:xfrm>
          <a:off x="128464" y="1593347"/>
          <a:ext cx="4185255" cy="241171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vak 10"/>
          <p:cNvSpPr txBox="1"/>
          <p:nvPr/>
        </p:nvSpPr>
        <p:spPr>
          <a:xfrm>
            <a:off x="4182976" y="1395951"/>
            <a:ext cx="5832648" cy="2677656"/>
          </a:xfrm>
          <a:prstGeom prst="rect">
            <a:avLst/>
          </a:prstGeom>
          <a:noFill/>
        </p:spPr>
        <p:txBody>
          <a:bodyPr wrap="square" rtlCol="0">
            <a:spAutoFit/>
          </a:bodyPr>
          <a:lstStyle/>
          <a:p>
            <a:r>
              <a:rPr lang="nl-NL" sz="1200" dirty="0"/>
              <a:t>Voor de zomervakantie zijn 143 arrangementen aangevraagd die zijn gestart in augustus/september voor het volgende schooljaar. Uiteraard is een dergelijke voorbereiding door de school een hele goede </a:t>
            </a:r>
            <a:r>
              <a:rPr lang="nl-NL" sz="1200" dirty="0" smtClean="0"/>
              <a:t>zaak. Dit is een verbetering ten opzichte van vorig schooljaar. </a:t>
            </a:r>
            <a:endParaRPr lang="nl-NL" sz="1200" dirty="0"/>
          </a:p>
          <a:p>
            <a:r>
              <a:rPr lang="nl-NL" sz="1200" dirty="0"/>
              <a:t>De registratie was echter niet op dit fenomeen voorbereid, waardoor nu ook deze  arrangementen zijn opgenomen in de data van 2015-2016. Ook voor de financiële administratie zal het volgend voorjaar noodzakelijk zijn om met een duidelijke sluitings- en openingsdatum te werken voor het oude en het nieuwe schooljaar</a:t>
            </a:r>
            <a:r>
              <a:rPr lang="nl-NL" sz="1200" dirty="0" smtClean="0"/>
              <a:t>.</a:t>
            </a:r>
          </a:p>
          <a:p>
            <a:r>
              <a:rPr lang="nl-NL" sz="1200" dirty="0"/>
              <a:t>Deze arrangementen zullen nog wel apart in kaart gebracht worden, zodat het 1e trimester van 2016-2017 wel een juist beeld geeft</a:t>
            </a:r>
            <a:r>
              <a:rPr lang="nl-NL" sz="1200" dirty="0" smtClean="0"/>
              <a:t>.</a:t>
            </a:r>
          </a:p>
          <a:p>
            <a:r>
              <a:rPr lang="nl-NL" sz="1200" dirty="0"/>
              <a:t>Dit fenomeen heeft ook met zich meegebracht dat 6 van de 8 werkgebieden eind 2015-2016 begonnen zijn om middelen voor 2016-2017 te “boeken” (zie ook financiële rapportage 2015-2016</a:t>
            </a:r>
            <a:r>
              <a:rPr lang="nl-NL" sz="1200" dirty="0" smtClean="0"/>
              <a:t>).</a:t>
            </a:r>
          </a:p>
          <a:p>
            <a:r>
              <a:rPr lang="nl-NL" sz="1200" dirty="0" smtClean="0"/>
              <a:t>Werkgebied Heiloo heeft nog de helft over voor schooljaar 2016-2017</a:t>
            </a:r>
            <a:endParaRPr lang="nl-NL" sz="1200" dirty="0"/>
          </a:p>
        </p:txBody>
      </p:sp>
      <p:graphicFrame>
        <p:nvGraphicFramePr>
          <p:cNvPr id="13" name="Grafiek 12"/>
          <p:cNvGraphicFramePr/>
          <p:nvPr>
            <p:extLst>
              <p:ext uri="{D42A27DB-BD31-4B8C-83A1-F6EECF244321}">
                <p14:modId xmlns:p14="http://schemas.microsoft.com/office/powerpoint/2010/main" val="170054754"/>
              </p:ext>
            </p:extLst>
          </p:nvPr>
        </p:nvGraphicFramePr>
        <p:xfrm>
          <a:off x="128464" y="4233636"/>
          <a:ext cx="4896544" cy="25634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afiek 13"/>
          <p:cNvGraphicFramePr/>
          <p:nvPr>
            <p:extLst>
              <p:ext uri="{D42A27DB-BD31-4B8C-83A1-F6EECF244321}">
                <p14:modId xmlns:p14="http://schemas.microsoft.com/office/powerpoint/2010/main" val="1512695522"/>
              </p:ext>
            </p:extLst>
          </p:nvPr>
        </p:nvGraphicFramePr>
        <p:xfrm>
          <a:off x="5025008" y="4170202"/>
          <a:ext cx="4359275" cy="26269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65247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11735" y="275915"/>
            <a:ext cx="7272808" cy="417358"/>
          </a:xfrm>
          <a:prstGeom prst="rect">
            <a:avLst/>
          </a:prstGeom>
          <a:noFill/>
        </p:spPr>
        <p:txBody>
          <a:bodyPr wrap="square" rtlCol="0">
            <a:spAutoFit/>
          </a:bodyPr>
          <a:lstStyle/>
          <a:p>
            <a:r>
              <a:rPr lang="nl-NL" dirty="0">
                <a:solidFill>
                  <a:srgbClr val="002060"/>
                </a:solidFill>
              </a:rPr>
              <a:t>Rapportage </a:t>
            </a:r>
            <a:r>
              <a:rPr lang="nl-NL" dirty="0" smtClean="0">
                <a:solidFill>
                  <a:srgbClr val="002060"/>
                </a:solidFill>
              </a:rPr>
              <a:t>3</a:t>
            </a:r>
            <a:r>
              <a:rPr lang="nl-NL" baseline="30000" dirty="0" smtClean="0">
                <a:solidFill>
                  <a:srgbClr val="002060"/>
                </a:solidFill>
              </a:rPr>
              <a:t>e</a:t>
            </a:r>
            <a:r>
              <a:rPr lang="nl-NL" dirty="0" smtClean="0">
                <a:solidFill>
                  <a:srgbClr val="002060"/>
                </a:solidFill>
              </a:rPr>
              <a:t> </a:t>
            </a:r>
            <a:r>
              <a:rPr lang="nl-NL" dirty="0">
                <a:solidFill>
                  <a:srgbClr val="002060"/>
                </a:solidFill>
              </a:rPr>
              <a:t>trimester 2015-2016: resultaten</a:t>
            </a:r>
          </a:p>
        </p:txBody>
      </p:sp>
      <p:sp>
        <p:nvSpPr>
          <p:cNvPr id="5" name="Tekstvak 4"/>
          <p:cNvSpPr txBox="1"/>
          <p:nvPr/>
        </p:nvSpPr>
        <p:spPr>
          <a:xfrm>
            <a:off x="376809" y="668018"/>
            <a:ext cx="8542434" cy="417358"/>
          </a:xfrm>
          <a:prstGeom prst="rect">
            <a:avLst/>
          </a:prstGeom>
          <a:noFill/>
        </p:spPr>
        <p:txBody>
          <a:bodyPr wrap="square" rtlCol="0">
            <a:spAutoFit/>
          </a:bodyPr>
          <a:lstStyle/>
          <a:p>
            <a:r>
              <a:rPr lang="nl-NL" dirty="0">
                <a:solidFill>
                  <a:srgbClr val="002060"/>
                </a:solidFill>
              </a:rPr>
              <a:t>III. Werkgebieden:  </a:t>
            </a:r>
            <a:r>
              <a:rPr lang="nl-NL" dirty="0" smtClean="0">
                <a:solidFill>
                  <a:srgbClr val="002060"/>
                </a:solidFill>
              </a:rPr>
              <a:t>extra ondersteuning basisscholen</a:t>
            </a:r>
            <a:endParaRPr lang="nl-NL" dirty="0">
              <a:solidFill>
                <a:srgbClr val="002060"/>
              </a:solidFill>
            </a:endParaRPr>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6659C65-826D-4D7D-AC93-C9E1B0DDA174}" type="slidenum">
              <a:rPr lang="nl-NL" smtClean="0"/>
              <a:t>11</a:t>
            </a:fld>
            <a:endParaRPr lang="nl-NL"/>
          </a:p>
        </p:txBody>
      </p:sp>
      <p:graphicFrame>
        <p:nvGraphicFramePr>
          <p:cNvPr id="9" name="Grafiek 8"/>
          <p:cNvGraphicFramePr/>
          <p:nvPr>
            <p:extLst>
              <p:ext uri="{D42A27DB-BD31-4B8C-83A1-F6EECF244321}">
                <p14:modId xmlns:p14="http://schemas.microsoft.com/office/powerpoint/2010/main" val="4191264637"/>
              </p:ext>
            </p:extLst>
          </p:nvPr>
        </p:nvGraphicFramePr>
        <p:xfrm>
          <a:off x="2082800" y="1795145"/>
          <a:ext cx="5740400" cy="3267710"/>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vak 5"/>
          <p:cNvSpPr txBox="1"/>
          <p:nvPr/>
        </p:nvSpPr>
        <p:spPr>
          <a:xfrm>
            <a:off x="992560" y="1085376"/>
            <a:ext cx="7632848" cy="461665"/>
          </a:xfrm>
          <a:prstGeom prst="rect">
            <a:avLst/>
          </a:prstGeom>
          <a:noFill/>
        </p:spPr>
        <p:txBody>
          <a:bodyPr wrap="square" rtlCol="0">
            <a:spAutoFit/>
          </a:bodyPr>
          <a:lstStyle/>
          <a:p>
            <a:pPr>
              <a:spcAft>
                <a:spcPts val="0"/>
              </a:spcAft>
            </a:pPr>
            <a:r>
              <a:rPr lang="nl-NL" sz="1200" dirty="0">
                <a:latin typeface="Calibri" panose="020F0502020204030204" pitchFamily="34" charset="0"/>
                <a:ea typeface="Times New Roman" panose="02020603050405020304" pitchFamily="18" charset="0"/>
                <a:cs typeface="Times New Roman" panose="02020603050405020304" pitchFamily="18" charset="0"/>
              </a:rPr>
              <a:t>Aantal arrangementen, de daarmee gepaard gaande middelen per bestuur, afgezet tegen het aandeel in het leerlingenaantal (in percentages):</a:t>
            </a:r>
            <a:endParaRPr lang="nl-NL" sz="105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9744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957390" y="4613784"/>
            <a:ext cx="4680520" cy="957826"/>
          </a:xfrm>
          <a:prstGeom prst="rect">
            <a:avLst/>
          </a:prstGeom>
          <a:noFill/>
        </p:spPr>
        <p:txBody>
          <a:bodyPr wrap="square" rtlCol="0">
            <a:spAutoFit/>
          </a:bodyPr>
          <a:lstStyle/>
          <a:p>
            <a:pPr algn="ctr"/>
            <a:r>
              <a:rPr lang="nl-NL" b="1" dirty="0">
                <a:solidFill>
                  <a:schemeClr val="bg1"/>
                </a:solidFill>
              </a:rPr>
              <a:t>2</a:t>
            </a:r>
            <a:r>
              <a:rPr lang="nl-NL" b="1" baseline="30000" dirty="0">
                <a:solidFill>
                  <a:schemeClr val="bg1"/>
                </a:solidFill>
              </a:rPr>
              <a:t>e</a:t>
            </a:r>
            <a:r>
              <a:rPr lang="nl-NL" b="1" dirty="0">
                <a:solidFill>
                  <a:schemeClr val="bg1"/>
                </a:solidFill>
              </a:rPr>
              <a:t> trimesterrapportage</a:t>
            </a:r>
          </a:p>
          <a:p>
            <a:pPr algn="ctr"/>
            <a:r>
              <a:rPr lang="nl-NL" sz="1400" dirty="0">
                <a:solidFill>
                  <a:schemeClr val="bg1"/>
                </a:solidFill>
              </a:rPr>
              <a:t>18 juni 2015 </a:t>
            </a:r>
          </a:p>
          <a:p>
            <a:pPr algn="ctr"/>
            <a:r>
              <a:rPr lang="nl-NL" dirty="0">
                <a:solidFill>
                  <a:schemeClr val="bg1"/>
                </a:solidFill>
              </a:rPr>
              <a:t> </a:t>
            </a:r>
          </a:p>
        </p:txBody>
      </p:sp>
      <p:sp>
        <p:nvSpPr>
          <p:cNvPr id="2" name="Tekstvak 1"/>
          <p:cNvSpPr txBox="1"/>
          <p:nvPr/>
        </p:nvSpPr>
        <p:spPr>
          <a:xfrm>
            <a:off x="415865" y="166412"/>
            <a:ext cx="7272808" cy="417358"/>
          </a:xfrm>
          <a:prstGeom prst="rect">
            <a:avLst/>
          </a:prstGeom>
          <a:noFill/>
        </p:spPr>
        <p:txBody>
          <a:bodyPr wrap="square" rtlCol="0">
            <a:spAutoFit/>
          </a:bodyPr>
          <a:lstStyle/>
          <a:p>
            <a:r>
              <a:rPr lang="nl-NL" dirty="0">
                <a:solidFill>
                  <a:srgbClr val="002060"/>
                </a:solidFill>
              </a:rPr>
              <a:t>Rapportage </a:t>
            </a:r>
            <a:r>
              <a:rPr lang="nl-NL" dirty="0" smtClean="0">
                <a:solidFill>
                  <a:srgbClr val="002060"/>
                </a:solidFill>
              </a:rPr>
              <a:t>3</a:t>
            </a:r>
            <a:r>
              <a:rPr lang="nl-NL" baseline="30000" dirty="0" smtClean="0">
                <a:solidFill>
                  <a:srgbClr val="002060"/>
                </a:solidFill>
              </a:rPr>
              <a:t>e</a:t>
            </a:r>
            <a:r>
              <a:rPr lang="nl-NL" dirty="0" smtClean="0">
                <a:solidFill>
                  <a:srgbClr val="002060"/>
                </a:solidFill>
              </a:rPr>
              <a:t> </a:t>
            </a:r>
            <a:r>
              <a:rPr lang="nl-NL" dirty="0">
                <a:solidFill>
                  <a:srgbClr val="002060"/>
                </a:solidFill>
              </a:rPr>
              <a:t>trimester 2015-2016: leerling en ondersteuning</a:t>
            </a:r>
          </a:p>
        </p:txBody>
      </p:sp>
      <p:sp>
        <p:nvSpPr>
          <p:cNvPr id="5" name="Tekstvak 4"/>
          <p:cNvSpPr txBox="1"/>
          <p:nvPr/>
        </p:nvSpPr>
        <p:spPr>
          <a:xfrm>
            <a:off x="445480" y="604157"/>
            <a:ext cx="8035911" cy="417358"/>
          </a:xfrm>
          <a:prstGeom prst="rect">
            <a:avLst/>
          </a:prstGeom>
          <a:noFill/>
        </p:spPr>
        <p:txBody>
          <a:bodyPr wrap="square" rtlCol="0">
            <a:spAutoFit/>
          </a:bodyPr>
          <a:lstStyle/>
          <a:p>
            <a:r>
              <a:rPr lang="nl-NL" dirty="0" smtClean="0">
                <a:solidFill>
                  <a:srgbClr val="002060"/>
                </a:solidFill>
              </a:rPr>
              <a:t>IV. </a:t>
            </a:r>
            <a:r>
              <a:rPr lang="nl-NL" dirty="0">
                <a:solidFill>
                  <a:srgbClr val="002060"/>
                </a:solidFill>
              </a:rPr>
              <a:t>Werkgebieden: </a:t>
            </a:r>
            <a:r>
              <a:rPr lang="nl-NL" dirty="0" smtClean="0">
                <a:solidFill>
                  <a:srgbClr val="002060"/>
                </a:solidFill>
              </a:rPr>
              <a:t>begeleiding scholen consulenten</a:t>
            </a:r>
            <a:endParaRPr lang="nl-NL" dirty="0">
              <a:solidFill>
                <a:srgbClr val="002060"/>
              </a:solidFill>
            </a:endParaRPr>
          </a:p>
        </p:txBody>
      </p:sp>
      <p:graphicFrame>
        <p:nvGraphicFramePr>
          <p:cNvPr id="12" name="Grafiek 11"/>
          <p:cNvGraphicFramePr/>
          <p:nvPr/>
        </p:nvGraphicFramePr>
        <p:xfrm>
          <a:off x="4108989" y="1821867"/>
          <a:ext cx="2956560" cy="1973580"/>
        </p:xfrm>
        <a:graphic>
          <a:graphicData uri="http://schemas.openxmlformats.org/drawingml/2006/chart">
            <c:chart xmlns:c="http://schemas.openxmlformats.org/drawingml/2006/chart" xmlns:r="http://schemas.openxmlformats.org/officeDocument/2006/relationships" r:id="rId2"/>
          </a:graphicData>
        </a:graphic>
      </p:graphicFrame>
      <p:sp>
        <p:nvSpPr>
          <p:cNvPr id="3" name="Tijdelijke aanduiding voor voettekst 2"/>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6659C65-826D-4D7D-AC93-C9E1B0DDA174}" type="slidenum">
              <a:rPr lang="nl-NL" smtClean="0"/>
              <a:t>12</a:t>
            </a:fld>
            <a:endParaRPr lang="nl-NL"/>
          </a:p>
        </p:txBody>
      </p:sp>
      <p:sp>
        <p:nvSpPr>
          <p:cNvPr id="9" name="Tekstvak 8"/>
          <p:cNvSpPr txBox="1"/>
          <p:nvPr/>
        </p:nvSpPr>
        <p:spPr>
          <a:xfrm>
            <a:off x="2353879" y="998387"/>
            <a:ext cx="6466780" cy="276999"/>
          </a:xfrm>
          <a:prstGeom prst="rect">
            <a:avLst/>
          </a:prstGeom>
          <a:noFill/>
        </p:spPr>
        <p:txBody>
          <a:bodyPr wrap="square" rtlCol="0">
            <a:spAutoFit/>
          </a:bodyPr>
          <a:lstStyle/>
          <a:p>
            <a:r>
              <a:rPr lang="nl-NL" sz="1200" dirty="0"/>
              <a:t>In 2015-2016 zijn 1905 multidisciplinaire overleggen georganiseerd.</a:t>
            </a:r>
          </a:p>
        </p:txBody>
      </p:sp>
      <p:graphicFrame>
        <p:nvGraphicFramePr>
          <p:cNvPr id="13" name="Grafiek 12"/>
          <p:cNvGraphicFramePr/>
          <p:nvPr>
            <p:extLst>
              <p:ext uri="{D42A27DB-BD31-4B8C-83A1-F6EECF244321}">
                <p14:modId xmlns:p14="http://schemas.microsoft.com/office/powerpoint/2010/main" val="2687222056"/>
              </p:ext>
            </p:extLst>
          </p:nvPr>
        </p:nvGraphicFramePr>
        <p:xfrm>
          <a:off x="2177435" y="1319114"/>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afiek 14"/>
          <p:cNvGraphicFramePr/>
          <p:nvPr>
            <p:extLst>
              <p:ext uri="{D42A27DB-BD31-4B8C-83A1-F6EECF244321}">
                <p14:modId xmlns:p14="http://schemas.microsoft.com/office/powerpoint/2010/main" val="262957717"/>
              </p:ext>
            </p:extLst>
          </p:nvPr>
        </p:nvGraphicFramePr>
        <p:xfrm>
          <a:off x="-192784" y="4227640"/>
          <a:ext cx="3800475" cy="24961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Grafiek 15"/>
          <p:cNvGraphicFramePr/>
          <p:nvPr>
            <p:extLst>
              <p:ext uri="{D42A27DB-BD31-4B8C-83A1-F6EECF244321}">
                <p14:modId xmlns:p14="http://schemas.microsoft.com/office/powerpoint/2010/main" val="2620164980"/>
              </p:ext>
            </p:extLst>
          </p:nvPr>
        </p:nvGraphicFramePr>
        <p:xfrm>
          <a:off x="3141699" y="4193541"/>
          <a:ext cx="3903980" cy="25279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Grafiek 16"/>
          <p:cNvGraphicFramePr/>
          <p:nvPr>
            <p:extLst>
              <p:ext uri="{D42A27DB-BD31-4B8C-83A1-F6EECF244321}">
                <p14:modId xmlns:p14="http://schemas.microsoft.com/office/powerpoint/2010/main" val="3840337054"/>
              </p:ext>
            </p:extLst>
          </p:nvPr>
        </p:nvGraphicFramePr>
        <p:xfrm>
          <a:off x="6521450" y="4332860"/>
          <a:ext cx="3721100" cy="23933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03713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39930" y="314231"/>
            <a:ext cx="7272808" cy="417358"/>
          </a:xfrm>
          <a:prstGeom prst="rect">
            <a:avLst/>
          </a:prstGeom>
          <a:noFill/>
        </p:spPr>
        <p:txBody>
          <a:bodyPr wrap="square" rtlCol="0">
            <a:spAutoFit/>
          </a:bodyPr>
          <a:lstStyle/>
          <a:p>
            <a:r>
              <a:rPr lang="nl-NL" dirty="0">
                <a:solidFill>
                  <a:srgbClr val="002060"/>
                </a:solidFill>
              </a:rPr>
              <a:t>Rapportage </a:t>
            </a:r>
            <a:r>
              <a:rPr lang="nl-NL" dirty="0" smtClean="0">
                <a:solidFill>
                  <a:srgbClr val="002060"/>
                </a:solidFill>
              </a:rPr>
              <a:t>3</a:t>
            </a:r>
            <a:r>
              <a:rPr lang="nl-NL" baseline="30000" dirty="0" smtClean="0">
                <a:solidFill>
                  <a:srgbClr val="002060"/>
                </a:solidFill>
              </a:rPr>
              <a:t>e</a:t>
            </a:r>
            <a:r>
              <a:rPr lang="nl-NL" dirty="0" smtClean="0">
                <a:solidFill>
                  <a:srgbClr val="002060"/>
                </a:solidFill>
              </a:rPr>
              <a:t> </a:t>
            </a:r>
            <a:r>
              <a:rPr lang="nl-NL" dirty="0">
                <a:solidFill>
                  <a:srgbClr val="002060"/>
                </a:solidFill>
              </a:rPr>
              <a:t>trimester 2015-2016: </a:t>
            </a:r>
            <a:r>
              <a:rPr lang="nl-NL" dirty="0" smtClean="0">
                <a:solidFill>
                  <a:srgbClr val="002060"/>
                </a:solidFill>
              </a:rPr>
              <a:t>resultaten</a:t>
            </a:r>
            <a:endParaRPr lang="nl-NL" dirty="0">
              <a:solidFill>
                <a:srgbClr val="002060"/>
              </a:solidFill>
            </a:endParaRPr>
          </a:p>
        </p:txBody>
      </p:sp>
      <p:sp>
        <p:nvSpPr>
          <p:cNvPr id="5" name="Tekstvak 4"/>
          <p:cNvSpPr txBox="1"/>
          <p:nvPr/>
        </p:nvSpPr>
        <p:spPr>
          <a:xfrm>
            <a:off x="439930" y="737217"/>
            <a:ext cx="5878138" cy="417358"/>
          </a:xfrm>
          <a:prstGeom prst="rect">
            <a:avLst/>
          </a:prstGeom>
          <a:noFill/>
        </p:spPr>
        <p:txBody>
          <a:bodyPr wrap="square" rtlCol="0">
            <a:spAutoFit/>
          </a:bodyPr>
          <a:lstStyle/>
          <a:p>
            <a:r>
              <a:rPr lang="nl-NL" dirty="0" smtClean="0">
                <a:solidFill>
                  <a:srgbClr val="002060"/>
                </a:solidFill>
              </a:rPr>
              <a:t>IV</a:t>
            </a:r>
            <a:r>
              <a:rPr lang="nl-NL" dirty="0">
                <a:solidFill>
                  <a:srgbClr val="002060"/>
                </a:solidFill>
              </a:rPr>
              <a:t>. Werkgebieden: </a:t>
            </a:r>
            <a:r>
              <a:rPr lang="nl-NL" dirty="0" smtClean="0">
                <a:solidFill>
                  <a:srgbClr val="002060"/>
                </a:solidFill>
              </a:rPr>
              <a:t>caseload consulenten</a:t>
            </a:r>
            <a:endParaRPr lang="nl-NL" dirty="0">
              <a:solidFill>
                <a:srgbClr val="002060"/>
              </a:solidFill>
            </a:endParaRPr>
          </a:p>
        </p:txBody>
      </p:sp>
      <p:graphicFrame>
        <p:nvGraphicFramePr>
          <p:cNvPr id="12" name="Grafiek 11"/>
          <p:cNvGraphicFramePr/>
          <p:nvPr/>
        </p:nvGraphicFramePr>
        <p:xfrm>
          <a:off x="1819370" y="1521130"/>
          <a:ext cx="2956560" cy="1973580"/>
        </p:xfrm>
        <a:graphic>
          <a:graphicData uri="http://schemas.openxmlformats.org/drawingml/2006/chart">
            <c:chart xmlns:c="http://schemas.openxmlformats.org/drawingml/2006/chart" xmlns:r="http://schemas.openxmlformats.org/officeDocument/2006/relationships" r:id="rId2"/>
          </a:graphicData>
        </a:graphic>
      </p:graphicFrame>
      <p:sp>
        <p:nvSpPr>
          <p:cNvPr id="7" name="Tijdelijke aanduiding voor voettekst 6"/>
          <p:cNvSpPr>
            <a:spLocks noGrp="1"/>
          </p:cNvSpPr>
          <p:nvPr>
            <p:ph type="ftr" sz="quarter" idx="11"/>
          </p:nvPr>
        </p:nvSpPr>
        <p:spPr/>
        <p:txBody>
          <a:bodyPr/>
          <a:lstStyle/>
          <a:p>
            <a:endParaRPr lang="nl-NL"/>
          </a:p>
        </p:txBody>
      </p:sp>
      <p:sp>
        <p:nvSpPr>
          <p:cNvPr id="8" name="Tijdelijke aanduiding voor dianummer 7"/>
          <p:cNvSpPr>
            <a:spLocks noGrp="1"/>
          </p:cNvSpPr>
          <p:nvPr>
            <p:ph type="sldNum" sz="quarter" idx="12"/>
          </p:nvPr>
        </p:nvSpPr>
        <p:spPr/>
        <p:txBody>
          <a:bodyPr/>
          <a:lstStyle/>
          <a:p>
            <a:fld id="{B6659C65-826D-4D7D-AC93-C9E1B0DDA174}" type="slidenum">
              <a:rPr lang="nl-NL" smtClean="0"/>
              <a:t>13</a:t>
            </a:fld>
            <a:endParaRPr lang="nl-NL"/>
          </a:p>
        </p:txBody>
      </p:sp>
      <p:sp>
        <p:nvSpPr>
          <p:cNvPr id="13" name="Tekstvak 12"/>
          <p:cNvSpPr txBox="1"/>
          <p:nvPr/>
        </p:nvSpPr>
        <p:spPr>
          <a:xfrm>
            <a:off x="463623" y="1290297"/>
            <a:ext cx="5593190" cy="461665"/>
          </a:xfrm>
          <a:prstGeom prst="rect">
            <a:avLst/>
          </a:prstGeom>
          <a:noFill/>
        </p:spPr>
        <p:txBody>
          <a:bodyPr wrap="square" rtlCol="0">
            <a:spAutoFit/>
          </a:bodyPr>
          <a:lstStyle/>
          <a:p>
            <a:r>
              <a:rPr lang="nl-NL" sz="1200" dirty="0"/>
              <a:t>Het aantal </a:t>
            </a:r>
            <a:r>
              <a:rPr lang="nl-NL" sz="1200" dirty="0" err="1"/>
              <a:t>MDO’s</a:t>
            </a:r>
            <a:r>
              <a:rPr lang="nl-NL" sz="1200" dirty="0"/>
              <a:t> is in de loop van het jaar toegenomen, van 412 in het 1e trimester naar 712 in het 2e trimester en tenslotte 781 in het 3e trimester.</a:t>
            </a:r>
          </a:p>
        </p:txBody>
      </p:sp>
      <p:graphicFrame>
        <p:nvGraphicFramePr>
          <p:cNvPr id="14" name="Grafiek 13"/>
          <p:cNvGraphicFramePr/>
          <p:nvPr>
            <p:extLst>
              <p:ext uri="{D42A27DB-BD31-4B8C-83A1-F6EECF244321}">
                <p14:modId xmlns:p14="http://schemas.microsoft.com/office/powerpoint/2010/main" val="326739336"/>
              </p:ext>
            </p:extLst>
          </p:nvPr>
        </p:nvGraphicFramePr>
        <p:xfrm>
          <a:off x="543913" y="1870403"/>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kstvak 14"/>
          <p:cNvSpPr txBox="1"/>
          <p:nvPr/>
        </p:nvSpPr>
        <p:spPr>
          <a:xfrm>
            <a:off x="6391370" y="1290297"/>
            <a:ext cx="2198187" cy="4524315"/>
          </a:xfrm>
          <a:prstGeom prst="rect">
            <a:avLst/>
          </a:prstGeom>
          <a:noFill/>
        </p:spPr>
        <p:txBody>
          <a:bodyPr wrap="square" rtlCol="0">
            <a:spAutoFit/>
          </a:bodyPr>
          <a:lstStyle/>
          <a:p>
            <a:r>
              <a:rPr lang="nl-NL" sz="1200"/>
              <a:t>In de loop van het jaar, met de piek in het tweede trimester, zijn er 45 MDO’s gevoerd met het accent op de overgang van PO naar VO van de leerling. </a:t>
            </a:r>
          </a:p>
          <a:p>
            <a:r>
              <a:rPr lang="nl-NL" sz="1200"/>
              <a:t>In het laatste trimester is het MDO’s over groepen leerlingen toegenomen (27 groepsbesprekingen).</a:t>
            </a:r>
          </a:p>
          <a:p>
            <a:endParaRPr lang="nl-NL" sz="1200"/>
          </a:p>
          <a:p>
            <a:r>
              <a:rPr lang="nl-NL" sz="1200"/>
              <a:t>Over het gehele jaar is de leeftijd van de in MDO besproken leerlingen ongeveer gelijk verdeeld over de leeftijdsgroepen jonger dan 8 jaar (50,61%) en 8 jaar en ouder (49,49%).</a:t>
            </a:r>
          </a:p>
          <a:p>
            <a:endParaRPr lang="nl-NL" sz="1200"/>
          </a:p>
          <a:p>
            <a:r>
              <a:rPr lang="nl-NL" sz="1200"/>
              <a:t>Zoals in eerdere trimesterrapportages al is aangegeven gaat ruim 75% van de MDO’s over individuele leerlingen over jongens, en 25% over meisjes.</a:t>
            </a:r>
            <a:endParaRPr lang="nl-NL" sz="1200" dirty="0"/>
          </a:p>
        </p:txBody>
      </p:sp>
    </p:spTree>
    <p:extLst>
      <p:ext uri="{BB962C8B-B14F-4D97-AF65-F5344CB8AC3E}">
        <p14:creationId xmlns:p14="http://schemas.microsoft.com/office/powerpoint/2010/main" val="4091225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44488" y="262667"/>
            <a:ext cx="7272808" cy="417358"/>
          </a:xfrm>
          <a:prstGeom prst="rect">
            <a:avLst/>
          </a:prstGeom>
          <a:noFill/>
        </p:spPr>
        <p:txBody>
          <a:bodyPr wrap="square" rtlCol="0">
            <a:spAutoFit/>
          </a:bodyPr>
          <a:lstStyle/>
          <a:p>
            <a:r>
              <a:rPr lang="nl-NL" dirty="0">
                <a:solidFill>
                  <a:srgbClr val="002060"/>
                </a:solidFill>
              </a:rPr>
              <a:t>Rapportage 2</a:t>
            </a:r>
            <a:r>
              <a:rPr lang="nl-NL" baseline="30000" dirty="0">
                <a:solidFill>
                  <a:srgbClr val="002060"/>
                </a:solidFill>
              </a:rPr>
              <a:t>e</a:t>
            </a:r>
            <a:r>
              <a:rPr lang="nl-NL" dirty="0">
                <a:solidFill>
                  <a:srgbClr val="002060"/>
                </a:solidFill>
              </a:rPr>
              <a:t> trimester 2015-2016: leerling en ondersteuning</a:t>
            </a:r>
          </a:p>
        </p:txBody>
      </p:sp>
      <p:sp>
        <p:nvSpPr>
          <p:cNvPr id="5" name="Tekstvak 4"/>
          <p:cNvSpPr txBox="1"/>
          <p:nvPr/>
        </p:nvSpPr>
        <p:spPr>
          <a:xfrm>
            <a:off x="344488" y="683219"/>
            <a:ext cx="7467435" cy="417358"/>
          </a:xfrm>
          <a:prstGeom prst="rect">
            <a:avLst/>
          </a:prstGeom>
          <a:noFill/>
        </p:spPr>
        <p:txBody>
          <a:bodyPr wrap="square" rtlCol="0">
            <a:spAutoFit/>
          </a:bodyPr>
          <a:lstStyle/>
          <a:p>
            <a:r>
              <a:rPr lang="nl-NL" dirty="0">
                <a:solidFill>
                  <a:srgbClr val="002060"/>
                </a:solidFill>
              </a:rPr>
              <a:t>IV. Werkgebieden: inzet ambulante begeleiding op scholen</a:t>
            </a:r>
          </a:p>
        </p:txBody>
      </p:sp>
      <p:graphicFrame>
        <p:nvGraphicFramePr>
          <p:cNvPr id="12" name="Grafiek 11"/>
          <p:cNvGraphicFramePr/>
          <p:nvPr>
            <p:extLst>
              <p:ext uri="{D42A27DB-BD31-4B8C-83A1-F6EECF244321}">
                <p14:modId xmlns:p14="http://schemas.microsoft.com/office/powerpoint/2010/main" val="516747669"/>
              </p:ext>
            </p:extLst>
          </p:nvPr>
        </p:nvGraphicFramePr>
        <p:xfrm>
          <a:off x="1819370" y="1521130"/>
          <a:ext cx="2956560" cy="1973580"/>
        </p:xfrm>
        <a:graphic>
          <a:graphicData uri="http://schemas.openxmlformats.org/drawingml/2006/chart">
            <c:chart xmlns:c="http://schemas.openxmlformats.org/drawingml/2006/chart" xmlns:r="http://schemas.openxmlformats.org/officeDocument/2006/relationships" r:id="rId2"/>
          </a:graphicData>
        </a:graphic>
      </p:graphicFrame>
      <p:sp>
        <p:nvSpPr>
          <p:cNvPr id="3" name="Tijdelijke aanduiding voor voettekst 2"/>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6659C65-826D-4D7D-AC93-C9E1B0DDA174}" type="slidenum">
              <a:rPr lang="nl-NL" smtClean="0"/>
              <a:t>14</a:t>
            </a:fld>
            <a:endParaRPr lang="nl-NL"/>
          </a:p>
        </p:txBody>
      </p:sp>
      <p:sp>
        <p:nvSpPr>
          <p:cNvPr id="10" name="Tekstvak 9"/>
          <p:cNvSpPr txBox="1"/>
          <p:nvPr/>
        </p:nvSpPr>
        <p:spPr>
          <a:xfrm>
            <a:off x="497472" y="1233682"/>
            <a:ext cx="4248472" cy="2123658"/>
          </a:xfrm>
          <a:prstGeom prst="rect">
            <a:avLst/>
          </a:prstGeom>
          <a:noFill/>
        </p:spPr>
        <p:txBody>
          <a:bodyPr wrap="square" rtlCol="0">
            <a:spAutoFit/>
          </a:bodyPr>
          <a:lstStyle/>
          <a:p>
            <a:r>
              <a:rPr lang="nl-NL" sz="1200" dirty="0"/>
              <a:t>De wijze waarop de ambulante begeleiders van </a:t>
            </a:r>
            <a:r>
              <a:rPr lang="nl-NL" sz="1200" dirty="0" err="1"/>
              <a:t>Gedragpunt</a:t>
            </a:r>
            <a:r>
              <a:rPr lang="nl-NL" sz="1200" dirty="0"/>
              <a:t>/Aloysius en </a:t>
            </a:r>
            <a:r>
              <a:rPr lang="nl-NL" sz="1200" dirty="0" err="1"/>
              <a:t>Heliomare</a:t>
            </a:r>
            <a:r>
              <a:rPr lang="nl-NL" sz="1200" dirty="0"/>
              <a:t> hun werkzaamheden vastleggen, maakt een goede rapportage, waarin met name de omvang per werkgebied en de inhoud van de werkzaamheden terugkomt, nog niet goed mogelijk</a:t>
            </a:r>
            <a:r>
              <a:rPr lang="nl-NL" sz="1200" dirty="0" smtClean="0"/>
              <a:t>. De gegevens aangeleverd voor 3</a:t>
            </a:r>
            <a:r>
              <a:rPr lang="nl-NL" sz="1200" baseline="30000" dirty="0" smtClean="0"/>
              <a:t>e</a:t>
            </a:r>
            <a:r>
              <a:rPr lang="nl-NL" sz="1200" dirty="0" smtClean="0"/>
              <a:t> trimester waren onvolledig waardoor deze niet verwerkt konden worden.</a:t>
            </a:r>
            <a:endParaRPr lang="nl-NL" sz="1200" dirty="0"/>
          </a:p>
          <a:p>
            <a:r>
              <a:rPr lang="nl-NL" sz="1200" dirty="0"/>
              <a:t>Het samenwerkingsverband zal in overleg gaan met de ambulante diensten om te kijken of we tot een uniforme registratie kunnen komen, waarmee de door het SWV gewenste output zichtbaar wordt.</a:t>
            </a:r>
          </a:p>
        </p:txBody>
      </p:sp>
      <p:sp>
        <p:nvSpPr>
          <p:cNvPr id="11" name="Tekstvak 10"/>
          <p:cNvSpPr txBox="1"/>
          <p:nvPr/>
        </p:nvSpPr>
        <p:spPr>
          <a:xfrm>
            <a:off x="641488" y="5341817"/>
            <a:ext cx="8208912" cy="1569660"/>
          </a:xfrm>
          <a:prstGeom prst="rect">
            <a:avLst/>
          </a:prstGeom>
          <a:noFill/>
        </p:spPr>
        <p:txBody>
          <a:bodyPr wrap="square" rtlCol="0">
            <a:spAutoFit/>
          </a:bodyPr>
          <a:lstStyle/>
          <a:p>
            <a:pPr lvl="0"/>
            <a:r>
              <a:rPr lang="nl-NL" sz="1200" dirty="0" smtClean="0"/>
              <a:t>Uit de evaluaties van consulenten en ambulant begeleiders van </a:t>
            </a:r>
            <a:r>
              <a:rPr lang="nl-NL" sz="1200" dirty="0" err="1" smtClean="0"/>
              <a:t>Heliomare</a:t>
            </a:r>
            <a:r>
              <a:rPr lang="nl-NL" sz="1200" dirty="0" smtClean="0"/>
              <a:t> en Gedragspunt blijkt dat de ambulant begeleiders  actief aan de slag zijn op de scholen. Niet alleen basisscholen maar ook op SBO en SO-scholen. De samenwerking is naar tevredenheid van alle partijen en wordt binnen de </a:t>
            </a:r>
            <a:r>
              <a:rPr lang="nl-NL" sz="1200" dirty="0" err="1" smtClean="0"/>
              <a:t>mdo’s</a:t>
            </a:r>
            <a:r>
              <a:rPr lang="nl-NL" sz="1200" dirty="0" smtClean="0"/>
              <a:t> en binnen de overleggen op </a:t>
            </a:r>
            <a:r>
              <a:rPr lang="nl-NL" sz="1200" dirty="0" err="1" smtClean="0"/>
              <a:t>swv</a:t>
            </a:r>
            <a:r>
              <a:rPr lang="nl-NL" sz="1200" dirty="0" smtClean="0"/>
              <a:t> geëvalueerd en besproken. Zowel </a:t>
            </a:r>
            <a:r>
              <a:rPr lang="nl-NL" sz="1200" dirty="0" err="1" smtClean="0"/>
              <a:t>Gedragpunt</a:t>
            </a:r>
            <a:r>
              <a:rPr lang="nl-NL" sz="1200" dirty="0" smtClean="0"/>
              <a:t> als </a:t>
            </a:r>
            <a:r>
              <a:rPr lang="nl-NL" sz="1200" dirty="0" err="1" smtClean="0"/>
              <a:t>Heliomare</a:t>
            </a:r>
            <a:r>
              <a:rPr lang="nl-NL" sz="1200" dirty="0" smtClean="0"/>
              <a:t> geven aan dat hun medewerkers graag werken binnen dit </a:t>
            </a:r>
            <a:r>
              <a:rPr lang="nl-NL" sz="1200" dirty="0" err="1" smtClean="0"/>
              <a:t>swv</a:t>
            </a:r>
            <a:r>
              <a:rPr lang="nl-NL" sz="1200" dirty="0"/>
              <a:t> </a:t>
            </a:r>
            <a:r>
              <a:rPr lang="nl-NL" sz="1200" dirty="0" smtClean="0"/>
              <a:t>omdat ze aangesproken worden op hun deskundigheid met professionele ruimte en samenwerking</a:t>
            </a:r>
            <a:r>
              <a:rPr lang="nl-NL" sz="1200" dirty="0" smtClean="0"/>
              <a:t>. In mei </a:t>
            </a:r>
            <a:r>
              <a:rPr lang="nl-NL" sz="1200" dirty="0" smtClean="0"/>
              <a:t>2016 is de inzet AB op instellingsniveau geëvalueerd  blijft voor </a:t>
            </a:r>
            <a:r>
              <a:rPr lang="nl-NL" sz="1200" dirty="0" err="1" smtClean="0"/>
              <a:t>Heliomare</a:t>
            </a:r>
            <a:r>
              <a:rPr lang="nl-NL" sz="1200" dirty="0" smtClean="0"/>
              <a:t> de </a:t>
            </a:r>
            <a:r>
              <a:rPr lang="nl-NL" sz="1200" dirty="0" err="1" smtClean="0"/>
              <a:t>hoeveeldheid</a:t>
            </a:r>
            <a:r>
              <a:rPr lang="nl-NL" sz="1200" dirty="0" smtClean="0"/>
              <a:t> fte (2,46) hetzelfde en voor </a:t>
            </a:r>
            <a:r>
              <a:rPr lang="nl-NL" sz="1200" dirty="0" err="1" smtClean="0"/>
              <a:t>Gedragpunt</a:t>
            </a:r>
            <a:r>
              <a:rPr lang="nl-NL" sz="1200" dirty="0" smtClean="0"/>
              <a:t> is een verlaging afgesproken: </a:t>
            </a:r>
            <a:r>
              <a:rPr lang="nl-NL" sz="1200" dirty="0"/>
              <a:t>h</a:t>
            </a:r>
            <a:r>
              <a:rPr lang="nl-NL" sz="1200" dirty="0" smtClean="0"/>
              <a:t>et </a:t>
            </a:r>
            <a:r>
              <a:rPr lang="nl-NL" sz="1200" dirty="0"/>
              <a:t>af te nemen volume vanaf 1 augustus 2016 is 6 </a:t>
            </a:r>
            <a:r>
              <a:rPr lang="nl-NL" sz="1200" dirty="0" smtClean="0"/>
              <a:t>fte en vanaf </a:t>
            </a:r>
            <a:r>
              <a:rPr lang="nl-NL" sz="1200" dirty="0"/>
              <a:t>1 augustus 2018 bedraagt 4 fte</a:t>
            </a:r>
            <a:r>
              <a:rPr lang="nl-NL" sz="1200" dirty="0" smtClean="0"/>
              <a:t>. </a:t>
            </a:r>
            <a:endParaRPr lang="nl-NL" sz="1200" dirty="0"/>
          </a:p>
          <a:p>
            <a:endParaRPr lang="nl-NL" sz="1200" dirty="0"/>
          </a:p>
        </p:txBody>
      </p:sp>
      <p:pic>
        <p:nvPicPr>
          <p:cNvPr id="4" name="Afbeelding 3"/>
          <p:cNvPicPr>
            <a:picLocks noChangeAspect="1"/>
          </p:cNvPicPr>
          <p:nvPr/>
        </p:nvPicPr>
        <p:blipFill>
          <a:blip r:embed="rId3"/>
          <a:stretch>
            <a:fillRect/>
          </a:stretch>
        </p:blipFill>
        <p:spPr>
          <a:xfrm>
            <a:off x="4552056" y="1233682"/>
            <a:ext cx="4578493" cy="2749534"/>
          </a:xfrm>
          <a:prstGeom prst="rect">
            <a:avLst/>
          </a:prstGeom>
        </p:spPr>
      </p:pic>
      <p:sp>
        <p:nvSpPr>
          <p:cNvPr id="6" name="Tekstvak 5"/>
          <p:cNvSpPr txBox="1"/>
          <p:nvPr/>
        </p:nvSpPr>
        <p:spPr>
          <a:xfrm>
            <a:off x="5725179" y="1174031"/>
            <a:ext cx="2232248" cy="276999"/>
          </a:xfrm>
          <a:prstGeom prst="rect">
            <a:avLst/>
          </a:prstGeom>
          <a:noFill/>
        </p:spPr>
        <p:txBody>
          <a:bodyPr wrap="square" rtlCol="0">
            <a:spAutoFit/>
          </a:bodyPr>
          <a:lstStyle/>
          <a:p>
            <a:r>
              <a:rPr lang="nl-NL" sz="1200" dirty="0" smtClean="0"/>
              <a:t>Inzet AB t/m 2</a:t>
            </a:r>
            <a:r>
              <a:rPr lang="nl-NL" sz="1200" baseline="30000" dirty="0" smtClean="0"/>
              <a:t>e</a:t>
            </a:r>
            <a:r>
              <a:rPr lang="nl-NL" sz="1200" dirty="0" smtClean="0"/>
              <a:t> trimester</a:t>
            </a:r>
            <a:endParaRPr lang="nl-NL" sz="1200" dirty="0"/>
          </a:p>
        </p:txBody>
      </p:sp>
      <p:graphicFrame>
        <p:nvGraphicFramePr>
          <p:cNvPr id="13" name="Grafiek 12"/>
          <p:cNvGraphicFramePr/>
          <p:nvPr>
            <p:extLst>
              <p:ext uri="{D42A27DB-BD31-4B8C-83A1-F6EECF244321}">
                <p14:modId xmlns:p14="http://schemas.microsoft.com/office/powerpoint/2010/main" val="3397067871"/>
              </p:ext>
            </p:extLst>
          </p:nvPr>
        </p:nvGraphicFramePr>
        <p:xfrm>
          <a:off x="568069" y="3219534"/>
          <a:ext cx="3510136" cy="2213264"/>
        </p:xfrm>
        <a:graphic>
          <a:graphicData uri="http://schemas.openxmlformats.org/drawingml/2006/chart">
            <c:chart xmlns:c="http://schemas.openxmlformats.org/drawingml/2006/chart" xmlns:r="http://schemas.openxmlformats.org/officeDocument/2006/relationships" r:id="rId4"/>
          </a:graphicData>
        </a:graphic>
      </p:graphicFrame>
      <p:sp>
        <p:nvSpPr>
          <p:cNvPr id="7" name="Tekstvak 6"/>
          <p:cNvSpPr txBox="1"/>
          <p:nvPr/>
        </p:nvSpPr>
        <p:spPr>
          <a:xfrm>
            <a:off x="4448944" y="4282095"/>
            <a:ext cx="3168352" cy="830997"/>
          </a:xfrm>
          <a:prstGeom prst="rect">
            <a:avLst/>
          </a:prstGeom>
          <a:noFill/>
        </p:spPr>
        <p:txBody>
          <a:bodyPr wrap="square" rtlCol="0">
            <a:spAutoFit/>
          </a:bodyPr>
          <a:lstStyle/>
          <a:p>
            <a:r>
              <a:rPr lang="nl-NL" sz="1200" dirty="0"/>
              <a:t>Ten aanzien van het 3</a:t>
            </a:r>
            <a:r>
              <a:rPr lang="nl-NL" sz="1200" baseline="30000" dirty="0"/>
              <a:t>e</a:t>
            </a:r>
            <a:r>
              <a:rPr lang="nl-NL" sz="1200" dirty="0"/>
              <a:t> trimester (april-juli ’16) kan t.a.v. de inzet van AB vanuit </a:t>
            </a:r>
            <a:r>
              <a:rPr lang="nl-NL" sz="1200" dirty="0" err="1"/>
              <a:t>Heliomare</a:t>
            </a:r>
            <a:r>
              <a:rPr lang="nl-NL" sz="1200" dirty="0"/>
              <a:t> wel een indicatie worden gegeven van de inzet per werkgebied, uitgedrukt in netto uren (zie fig.)</a:t>
            </a:r>
            <a:endParaRPr lang="nl-NL" sz="1200" dirty="0"/>
          </a:p>
        </p:txBody>
      </p:sp>
    </p:spTree>
    <p:extLst>
      <p:ext uri="{BB962C8B-B14F-4D97-AF65-F5344CB8AC3E}">
        <p14:creationId xmlns:p14="http://schemas.microsoft.com/office/powerpoint/2010/main" val="1038054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09400" y="818811"/>
            <a:ext cx="7272808" cy="417358"/>
          </a:xfrm>
          <a:prstGeom prst="rect">
            <a:avLst/>
          </a:prstGeom>
          <a:noFill/>
        </p:spPr>
        <p:txBody>
          <a:bodyPr wrap="square" rtlCol="0">
            <a:spAutoFit/>
          </a:bodyPr>
          <a:lstStyle/>
          <a:p>
            <a:r>
              <a:rPr lang="nl-NL" dirty="0">
                <a:solidFill>
                  <a:srgbClr val="002060"/>
                </a:solidFill>
              </a:rPr>
              <a:t>Rapportage </a:t>
            </a:r>
            <a:r>
              <a:rPr lang="nl-NL" dirty="0" smtClean="0">
                <a:solidFill>
                  <a:srgbClr val="002060"/>
                </a:solidFill>
              </a:rPr>
              <a:t>3</a:t>
            </a:r>
            <a:r>
              <a:rPr lang="nl-NL" baseline="30000" dirty="0" smtClean="0">
                <a:solidFill>
                  <a:srgbClr val="002060"/>
                </a:solidFill>
              </a:rPr>
              <a:t>e</a:t>
            </a:r>
            <a:r>
              <a:rPr lang="nl-NL" dirty="0" smtClean="0">
                <a:solidFill>
                  <a:srgbClr val="002060"/>
                </a:solidFill>
              </a:rPr>
              <a:t> </a:t>
            </a:r>
            <a:r>
              <a:rPr lang="nl-NL" dirty="0">
                <a:solidFill>
                  <a:srgbClr val="002060"/>
                </a:solidFill>
              </a:rPr>
              <a:t>trimester 2015-2016: </a:t>
            </a:r>
            <a:r>
              <a:rPr lang="nl-NL" dirty="0" smtClean="0">
                <a:solidFill>
                  <a:srgbClr val="002060"/>
                </a:solidFill>
              </a:rPr>
              <a:t>resultaten</a:t>
            </a:r>
            <a:endParaRPr lang="nl-NL" dirty="0">
              <a:solidFill>
                <a:srgbClr val="002060"/>
              </a:solidFill>
            </a:endParaRPr>
          </a:p>
        </p:txBody>
      </p:sp>
      <p:sp>
        <p:nvSpPr>
          <p:cNvPr id="5" name="Tekstvak 4"/>
          <p:cNvSpPr txBox="1"/>
          <p:nvPr/>
        </p:nvSpPr>
        <p:spPr>
          <a:xfrm>
            <a:off x="443014" y="1151798"/>
            <a:ext cx="5878138" cy="417358"/>
          </a:xfrm>
          <a:prstGeom prst="rect">
            <a:avLst/>
          </a:prstGeom>
          <a:noFill/>
        </p:spPr>
        <p:txBody>
          <a:bodyPr wrap="square" rtlCol="0">
            <a:spAutoFit/>
          </a:bodyPr>
          <a:lstStyle/>
          <a:p>
            <a:r>
              <a:rPr lang="nl-NL" dirty="0">
                <a:solidFill>
                  <a:srgbClr val="002060"/>
                </a:solidFill>
              </a:rPr>
              <a:t>IV. </a:t>
            </a:r>
            <a:r>
              <a:rPr lang="nl-NL" dirty="0" smtClean="0">
                <a:solidFill>
                  <a:srgbClr val="002060"/>
                </a:solidFill>
              </a:rPr>
              <a:t>Werkgebieden </a:t>
            </a:r>
            <a:endParaRPr lang="nl-NL" dirty="0">
              <a:solidFill>
                <a:srgbClr val="002060"/>
              </a:solidFill>
            </a:endParaRPr>
          </a:p>
        </p:txBody>
      </p:sp>
      <p:sp>
        <p:nvSpPr>
          <p:cNvPr id="3" name="Tekstvak 2"/>
          <p:cNvSpPr txBox="1"/>
          <p:nvPr/>
        </p:nvSpPr>
        <p:spPr>
          <a:xfrm>
            <a:off x="465760" y="1521131"/>
            <a:ext cx="8951737" cy="954107"/>
          </a:xfrm>
          <a:prstGeom prst="rect">
            <a:avLst/>
          </a:prstGeom>
          <a:noFill/>
        </p:spPr>
        <p:txBody>
          <a:bodyPr wrap="square" rtlCol="0">
            <a:spAutoFit/>
          </a:bodyPr>
          <a:lstStyle/>
          <a:p>
            <a:r>
              <a:rPr lang="nl-NL" sz="1400" dirty="0"/>
              <a:t>Arrangementen verschillen van elkaar. Maatwerk en bundeling krachten is zichtbaar: met ouders, met specialisten, met jeugdhulp, leerplicht en leerlingenvervoer. Extra handen in de klas wordt niet meer gezien als enige oplossing. Arrangementen worden periodiek geëvalueerd en waar nodig aangepast. Het is meer en meer doen wat nodig is zolang dat nodig is.</a:t>
            </a:r>
          </a:p>
        </p:txBody>
      </p:sp>
      <p:sp>
        <p:nvSpPr>
          <p:cNvPr id="6" name="Tekstvak 5"/>
          <p:cNvSpPr txBox="1"/>
          <p:nvPr/>
        </p:nvSpPr>
        <p:spPr>
          <a:xfrm>
            <a:off x="5234236" y="2875160"/>
            <a:ext cx="4176464" cy="830997"/>
          </a:xfrm>
          <a:prstGeom prst="rect">
            <a:avLst/>
          </a:prstGeom>
          <a:solidFill>
            <a:srgbClr val="FFFF00"/>
          </a:solidFill>
        </p:spPr>
        <p:txBody>
          <a:bodyPr wrap="square" rtlCol="0">
            <a:spAutoFit/>
          </a:bodyPr>
          <a:lstStyle/>
          <a:p>
            <a:r>
              <a:rPr lang="nl-NL" sz="1200" dirty="0"/>
              <a:t>Door heftige allergie kon leerling niet naar school. Arrangement voor extra schoonmaak ingezet, zodat kind naar school kon. Gemeente erbij betrokken voor bekostiging overige wetgevingen.</a:t>
            </a:r>
          </a:p>
        </p:txBody>
      </p:sp>
      <p:sp>
        <p:nvSpPr>
          <p:cNvPr id="9" name="Tekstvak 8"/>
          <p:cNvSpPr txBox="1"/>
          <p:nvPr/>
        </p:nvSpPr>
        <p:spPr>
          <a:xfrm>
            <a:off x="465759" y="2508350"/>
            <a:ext cx="4437978" cy="1569660"/>
          </a:xfrm>
          <a:prstGeom prst="rect">
            <a:avLst/>
          </a:prstGeom>
          <a:solidFill>
            <a:srgbClr val="FFFF00"/>
          </a:solidFill>
        </p:spPr>
        <p:txBody>
          <a:bodyPr wrap="square" rtlCol="0">
            <a:spAutoFit/>
          </a:bodyPr>
          <a:lstStyle/>
          <a:p>
            <a:r>
              <a:rPr lang="nl-NL" sz="1200" dirty="0"/>
              <a:t>Via arrangement pedagoog van </a:t>
            </a:r>
            <a:r>
              <a:rPr lang="nl-NL" sz="1200" dirty="0" err="1"/>
              <a:t>Parlan</a:t>
            </a:r>
            <a:r>
              <a:rPr lang="nl-NL" sz="1200" dirty="0"/>
              <a:t> in klas om samen met beide leerkrachten gedragsinterventies toe te passen en klas te resetten. 3 leerlingen bleken aanjagers te zijn. Zij kregen jeugdhulp thuis. 1 kind waar moeder herhaaldelijk niet naar het </a:t>
            </a:r>
            <a:r>
              <a:rPr lang="nl-NL" sz="1200" dirty="0" err="1"/>
              <a:t>mdo</a:t>
            </a:r>
            <a:r>
              <a:rPr lang="nl-NL" sz="1200" dirty="0"/>
              <a:t> kwam; zijn leerkracht en </a:t>
            </a:r>
            <a:r>
              <a:rPr lang="nl-NL" sz="1200" dirty="0" err="1"/>
              <a:t>Parlan</a:t>
            </a:r>
            <a:r>
              <a:rPr lang="nl-NL" sz="1200" dirty="0"/>
              <a:t> naar moeder toegegaan. Moeder bleek een angststoornis te hebben. Door kennismaking durfde ze wel te komen en kon er samen stappen worden gezet voor passend onderwijs. Dit bleek het SO te zijn. </a:t>
            </a:r>
          </a:p>
        </p:txBody>
      </p:sp>
      <p:sp>
        <p:nvSpPr>
          <p:cNvPr id="13" name="Tekstvak 12"/>
          <p:cNvSpPr txBox="1"/>
          <p:nvPr/>
        </p:nvSpPr>
        <p:spPr>
          <a:xfrm>
            <a:off x="488504" y="4338757"/>
            <a:ext cx="4392488" cy="1569660"/>
          </a:xfrm>
          <a:prstGeom prst="rect">
            <a:avLst/>
          </a:prstGeom>
          <a:solidFill>
            <a:srgbClr val="FFFF00"/>
          </a:solidFill>
        </p:spPr>
        <p:txBody>
          <a:bodyPr wrap="square" rtlCol="0">
            <a:spAutoFit/>
          </a:bodyPr>
          <a:lstStyle/>
          <a:p>
            <a:r>
              <a:rPr lang="nl-NL" sz="1200" dirty="0"/>
              <a:t>Jongen van 4 met ontwikkelingsachterstand en </a:t>
            </a:r>
            <a:r>
              <a:rPr lang="nl-NL" sz="1200" dirty="0" err="1"/>
              <a:t>dyspraxi</a:t>
            </a:r>
            <a:r>
              <a:rPr lang="nl-NL" sz="1200" dirty="0"/>
              <a:t> heeft </a:t>
            </a:r>
            <a:r>
              <a:rPr lang="nl-NL" sz="1200" dirty="0" err="1"/>
              <a:t>vroegbehandeling</a:t>
            </a:r>
            <a:r>
              <a:rPr lang="nl-NL" sz="1200" dirty="0"/>
              <a:t> van </a:t>
            </a:r>
            <a:r>
              <a:rPr lang="nl-NL" sz="1200" dirty="0" err="1"/>
              <a:t>Heliomare</a:t>
            </a:r>
            <a:r>
              <a:rPr lang="nl-NL" sz="1200" dirty="0"/>
              <a:t> gehad en zit op </a:t>
            </a:r>
            <a:r>
              <a:rPr lang="nl-NL" sz="1200" dirty="0" err="1"/>
              <a:t>psz</a:t>
            </a:r>
            <a:r>
              <a:rPr lang="nl-NL" sz="1200" dirty="0"/>
              <a:t>. Basisschool en moeder concludeerden na </a:t>
            </a:r>
            <a:r>
              <a:rPr lang="nl-NL" sz="1200" dirty="0" err="1"/>
              <a:t>mdo</a:t>
            </a:r>
            <a:r>
              <a:rPr lang="nl-NL" sz="1200" dirty="0"/>
              <a:t> dat regulier onderwijs nu nog te hoog gegrepen is. Wat dan wel was nog onduidelijk. Beter langer op </a:t>
            </a:r>
            <a:r>
              <a:rPr lang="nl-NL" sz="1200" dirty="0" err="1"/>
              <a:t>psz</a:t>
            </a:r>
            <a:r>
              <a:rPr lang="nl-NL" sz="1200" dirty="0"/>
              <a:t>. Arrangement op </a:t>
            </a:r>
            <a:r>
              <a:rPr lang="nl-NL" sz="1200" dirty="0" err="1"/>
              <a:t>psz</a:t>
            </a:r>
            <a:r>
              <a:rPr lang="nl-NL" sz="1200" dirty="0"/>
              <a:t> ingezet ter voorbereiding op basisonderwijs. Hierdoor is de ontwikkeling flink vooruit gegaan. Nu wordt gekeken met alle spelers en gemeente wat de beste vervolg stap is.</a:t>
            </a:r>
          </a:p>
        </p:txBody>
      </p:sp>
      <p:sp>
        <p:nvSpPr>
          <p:cNvPr id="16" name="Tekstvak 15"/>
          <p:cNvSpPr txBox="1"/>
          <p:nvPr/>
        </p:nvSpPr>
        <p:spPr>
          <a:xfrm>
            <a:off x="5241032" y="4154091"/>
            <a:ext cx="4283968" cy="1754326"/>
          </a:xfrm>
          <a:prstGeom prst="rect">
            <a:avLst/>
          </a:prstGeom>
          <a:solidFill>
            <a:srgbClr val="FFFF00"/>
          </a:solidFill>
        </p:spPr>
        <p:txBody>
          <a:bodyPr wrap="square" rtlCol="0">
            <a:spAutoFit/>
          </a:bodyPr>
          <a:lstStyle/>
          <a:p>
            <a:r>
              <a:rPr lang="nl-NL" sz="1200" dirty="0"/>
              <a:t>Groepsarrangement voor nieuwkomers met taalontwikkelingsprobleem: 7 kinderen hebben hiervoor een intensief arrangement op de basisschool gekregen. De leerkracht als eigenaar inclusief training on </a:t>
            </a:r>
            <a:r>
              <a:rPr lang="nl-NL" sz="1200" dirty="0" err="1"/>
              <a:t>the</a:t>
            </a:r>
            <a:r>
              <a:rPr lang="nl-NL" sz="1200" dirty="0"/>
              <a:t> job. Resultaat: 3 kinderen hebben dusdanige stappen gemaakt dat ze nu mee kunnen met het reguliere programma van de groep, 3 kinderen goede stappen vooruit krijgen vervolg arrangement en 1 kind is geconstateerd dat er meer aan de hand is en dat de basisschool het passende onderwijs niet kan bieden.</a:t>
            </a:r>
          </a:p>
        </p:txBody>
      </p:sp>
      <p:sp>
        <p:nvSpPr>
          <p:cNvPr id="4" name="Tijdelijke aanduiding voor voettekst 3"/>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6659C65-826D-4D7D-AC93-C9E1B0DDA174}" type="slidenum">
              <a:rPr lang="nl-NL" smtClean="0"/>
              <a:t>15</a:t>
            </a:fld>
            <a:endParaRPr lang="nl-NL"/>
          </a:p>
        </p:txBody>
      </p:sp>
    </p:spTree>
    <p:extLst>
      <p:ext uri="{BB962C8B-B14F-4D97-AF65-F5344CB8AC3E}">
        <p14:creationId xmlns:p14="http://schemas.microsoft.com/office/powerpoint/2010/main" val="2421578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957390" y="4613784"/>
            <a:ext cx="4680520" cy="957826"/>
          </a:xfrm>
          <a:prstGeom prst="rect">
            <a:avLst/>
          </a:prstGeom>
          <a:noFill/>
        </p:spPr>
        <p:txBody>
          <a:bodyPr wrap="square" rtlCol="0">
            <a:spAutoFit/>
          </a:bodyPr>
          <a:lstStyle/>
          <a:p>
            <a:pPr algn="ctr"/>
            <a:r>
              <a:rPr lang="nl-NL" b="1" dirty="0">
                <a:solidFill>
                  <a:schemeClr val="bg1"/>
                </a:solidFill>
              </a:rPr>
              <a:t>2</a:t>
            </a:r>
            <a:r>
              <a:rPr lang="nl-NL" b="1" baseline="30000" dirty="0">
                <a:solidFill>
                  <a:schemeClr val="bg1"/>
                </a:solidFill>
              </a:rPr>
              <a:t>e</a:t>
            </a:r>
            <a:r>
              <a:rPr lang="nl-NL" b="1" dirty="0">
                <a:solidFill>
                  <a:schemeClr val="bg1"/>
                </a:solidFill>
              </a:rPr>
              <a:t> trimesterrapportage</a:t>
            </a:r>
          </a:p>
          <a:p>
            <a:pPr algn="ctr"/>
            <a:r>
              <a:rPr lang="nl-NL" sz="1400" dirty="0">
                <a:solidFill>
                  <a:schemeClr val="bg1"/>
                </a:solidFill>
              </a:rPr>
              <a:t>18 juni 2015 </a:t>
            </a:r>
          </a:p>
          <a:p>
            <a:pPr algn="ctr"/>
            <a:r>
              <a:rPr lang="nl-NL" dirty="0">
                <a:solidFill>
                  <a:schemeClr val="bg1"/>
                </a:solidFill>
              </a:rPr>
              <a:t> </a:t>
            </a:r>
          </a:p>
        </p:txBody>
      </p:sp>
      <p:sp>
        <p:nvSpPr>
          <p:cNvPr id="2" name="Tekstvak 1"/>
          <p:cNvSpPr txBox="1"/>
          <p:nvPr/>
        </p:nvSpPr>
        <p:spPr>
          <a:xfrm>
            <a:off x="391371" y="255195"/>
            <a:ext cx="7272808" cy="417358"/>
          </a:xfrm>
          <a:prstGeom prst="rect">
            <a:avLst/>
          </a:prstGeom>
          <a:noFill/>
        </p:spPr>
        <p:txBody>
          <a:bodyPr wrap="square" rtlCol="0">
            <a:spAutoFit/>
          </a:bodyPr>
          <a:lstStyle/>
          <a:p>
            <a:r>
              <a:rPr lang="nl-NL" dirty="0">
                <a:solidFill>
                  <a:srgbClr val="002060"/>
                </a:solidFill>
              </a:rPr>
              <a:t>Rapportage </a:t>
            </a:r>
            <a:r>
              <a:rPr lang="nl-NL" dirty="0" smtClean="0">
                <a:solidFill>
                  <a:srgbClr val="002060"/>
                </a:solidFill>
              </a:rPr>
              <a:t>3</a:t>
            </a:r>
            <a:r>
              <a:rPr lang="nl-NL" baseline="30000" dirty="0" smtClean="0">
                <a:solidFill>
                  <a:srgbClr val="002060"/>
                </a:solidFill>
              </a:rPr>
              <a:t>e</a:t>
            </a:r>
            <a:r>
              <a:rPr lang="nl-NL" dirty="0" smtClean="0">
                <a:solidFill>
                  <a:srgbClr val="002060"/>
                </a:solidFill>
              </a:rPr>
              <a:t> </a:t>
            </a:r>
            <a:r>
              <a:rPr lang="nl-NL" dirty="0">
                <a:solidFill>
                  <a:srgbClr val="002060"/>
                </a:solidFill>
              </a:rPr>
              <a:t>trimester 2015-2016: </a:t>
            </a:r>
            <a:r>
              <a:rPr lang="nl-NL" dirty="0" smtClean="0">
                <a:solidFill>
                  <a:srgbClr val="002060"/>
                </a:solidFill>
              </a:rPr>
              <a:t>resultaten</a:t>
            </a:r>
            <a:endParaRPr lang="nl-NL" dirty="0">
              <a:solidFill>
                <a:srgbClr val="002060"/>
              </a:solidFill>
            </a:endParaRPr>
          </a:p>
        </p:txBody>
      </p:sp>
      <p:sp>
        <p:nvSpPr>
          <p:cNvPr id="5" name="Tekstvak 4"/>
          <p:cNvSpPr txBox="1"/>
          <p:nvPr/>
        </p:nvSpPr>
        <p:spPr>
          <a:xfrm>
            <a:off x="409591" y="673097"/>
            <a:ext cx="5590106" cy="417358"/>
          </a:xfrm>
          <a:prstGeom prst="rect">
            <a:avLst/>
          </a:prstGeom>
          <a:noFill/>
        </p:spPr>
        <p:txBody>
          <a:bodyPr wrap="square" rtlCol="0">
            <a:spAutoFit/>
          </a:bodyPr>
          <a:lstStyle/>
          <a:p>
            <a:r>
              <a:rPr lang="nl-NL" dirty="0" smtClean="0">
                <a:solidFill>
                  <a:srgbClr val="002060"/>
                </a:solidFill>
              </a:rPr>
              <a:t>V</a:t>
            </a:r>
            <a:r>
              <a:rPr lang="nl-NL" dirty="0">
                <a:solidFill>
                  <a:srgbClr val="002060"/>
                </a:solidFill>
              </a:rPr>
              <a:t>. Werkgebieden: </a:t>
            </a:r>
            <a:r>
              <a:rPr lang="nl-NL" dirty="0" smtClean="0">
                <a:solidFill>
                  <a:srgbClr val="002060"/>
                </a:solidFill>
              </a:rPr>
              <a:t>trimester - </a:t>
            </a:r>
            <a:r>
              <a:rPr lang="nl-NL" dirty="0" smtClean="0">
                <a:solidFill>
                  <a:srgbClr val="002060"/>
                </a:solidFill>
              </a:rPr>
              <a:t>evaluaties</a:t>
            </a:r>
            <a:endParaRPr lang="nl-NL" dirty="0">
              <a:solidFill>
                <a:srgbClr val="002060"/>
              </a:solidFill>
            </a:endParaRPr>
          </a:p>
        </p:txBody>
      </p:sp>
      <p:sp>
        <p:nvSpPr>
          <p:cNvPr id="13" name="Tekstvak 12"/>
          <p:cNvSpPr txBox="1"/>
          <p:nvPr/>
        </p:nvSpPr>
        <p:spPr>
          <a:xfrm>
            <a:off x="416962" y="1047202"/>
            <a:ext cx="6297194" cy="338554"/>
          </a:xfrm>
          <a:prstGeom prst="rect">
            <a:avLst/>
          </a:prstGeom>
          <a:noFill/>
        </p:spPr>
        <p:txBody>
          <a:bodyPr wrap="square" rtlCol="0">
            <a:spAutoFit/>
          </a:bodyPr>
          <a:lstStyle/>
          <a:p>
            <a:r>
              <a:rPr lang="nl-NL" sz="1600" dirty="0"/>
              <a:t>Elk werkgebied analyseert met directeuren en </a:t>
            </a:r>
            <a:r>
              <a:rPr lang="nl-NL" sz="1600" dirty="0" err="1"/>
              <a:t>ib’ers</a:t>
            </a:r>
            <a:r>
              <a:rPr lang="nl-NL" sz="1600" dirty="0"/>
              <a:t>:</a:t>
            </a:r>
          </a:p>
        </p:txBody>
      </p:sp>
      <p:sp>
        <p:nvSpPr>
          <p:cNvPr id="4" name="Tekstvak 3"/>
          <p:cNvSpPr txBox="1"/>
          <p:nvPr/>
        </p:nvSpPr>
        <p:spPr>
          <a:xfrm>
            <a:off x="5009456" y="1064923"/>
            <a:ext cx="4896544" cy="1200329"/>
          </a:xfrm>
          <a:prstGeom prst="rect">
            <a:avLst/>
          </a:prstGeom>
          <a:noFill/>
        </p:spPr>
        <p:txBody>
          <a:bodyPr wrap="square" rtlCol="0">
            <a:spAutoFit/>
          </a:bodyPr>
          <a:lstStyle/>
          <a:p>
            <a:pPr marL="285750" indent="-285750">
              <a:buFont typeface="Wingdings" panose="05000000000000000000" pitchFamily="2" charset="2"/>
              <a:buChar char="§"/>
            </a:pPr>
            <a:r>
              <a:rPr lang="nl-NL" sz="1200" dirty="0"/>
              <a:t>Analyse inhoud arrangementen</a:t>
            </a:r>
          </a:p>
          <a:p>
            <a:pPr marL="285750" indent="-285750">
              <a:buFont typeface="Wingdings" panose="05000000000000000000" pitchFamily="2" charset="2"/>
              <a:buChar char="§"/>
            </a:pPr>
            <a:r>
              <a:rPr lang="nl-NL" sz="1200" dirty="0"/>
              <a:t>Analyse uitputting budget</a:t>
            </a:r>
          </a:p>
          <a:p>
            <a:pPr marL="285750" indent="-285750">
              <a:buFont typeface="Wingdings" panose="05000000000000000000" pitchFamily="2" charset="2"/>
              <a:buChar char="§"/>
            </a:pPr>
            <a:r>
              <a:rPr lang="nl-NL" sz="1200" dirty="0"/>
              <a:t>Analyse vergelijking met andere werkgebieden</a:t>
            </a:r>
          </a:p>
          <a:p>
            <a:pPr marL="285750" indent="-285750">
              <a:buFont typeface="Wingdings" panose="05000000000000000000" pitchFamily="2" charset="2"/>
              <a:buChar char="§"/>
            </a:pPr>
            <a:r>
              <a:rPr lang="nl-NL" sz="1200" dirty="0"/>
              <a:t>Analyse samenwerking</a:t>
            </a:r>
          </a:p>
          <a:p>
            <a:pPr marL="285750" indent="-285750">
              <a:buFont typeface="Wingdings" panose="05000000000000000000" pitchFamily="2" charset="2"/>
              <a:buChar char="§"/>
            </a:pPr>
            <a:r>
              <a:rPr lang="nl-NL" sz="1200" dirty="0"/>
              <a:t>Analyse ondersteuningsbehoeften werkgebied</a:t>
            </a:r>
          </a:p>
          <a:p>
            <a:pPr marL="285750" indent="-285750">
              <a:buFont typeface="Wingdings" panose="05000000000000000000" pitchFamily="2" charset="2"/>
              <a:buChar char="§"/>
            </a:pPr>
            <a:r>
              <a:rPr lang="nl-NL" sz="1200" dirty="0"/>
              <a:t>Bepalen vervolgstappen</a:t>
            </a:r>
          </a:p>
        </p:txBody>
      </p:sp>
      <p:sp>
        <p:nvSpPr>
          <p:cNvPr id="8" name="Tekstvak 7"/>
          <p:cNvSpPr txBox="1"/>
          <p:nvPr/>
        </p:nvSpPr>
        <p:spPr>
          <a:xfrm>
            <a:off x="76908" y="2566005"/>
            <a:ext cx="9865096" cy="6634445"/>
          </a:xfrm>
          <a:prstGeom prst="rect">
            <a:avLst/>
          </a:prstGeom>
          <a:noFill/>
        </p:spPr>
        <p:txBody>
          <a:bodyPr wrap="square" rtlCol="0">
            <a:spAutoFit/>
          </a:bodyPr>
          <a:lstStyle/>
          <a:p>
            <a:r>
              <a:rPr lang="nl-NL" sz="1600" dirty="0"/>
              <a:t>Algemene bevindingen uit rapportages </a:t>
            </a:r>
            <a:r>
              <a:rPr lang="nl-NL" sz="1600" dirty="0" smtClean="0"/>
              <a:t>werkgebieden</a:t>
            </a:r>
            <a:endParaRPr lang="nl-NL" sz="1400" dirty="0"/>
          </a:p>
          <a:p>
            <a:r>
              <a:rPr lang="nl-NL" sz="1200" b="1" i="1" dirty="0"/>
              <a:t>Arrangeren:</a:t>
            </a:r>
          </a:p>
          <a:p>
            <a:pPr marL="285750" indent="-285750">
              <a:buFont typeface="Wingdings" panose="05000000000000000000" pitchFamily="2" charset="2"/>
              <a:buChar char="§"/>
            </a:pPr>
            <a:r>
              <a:rPr lang="nl-NL" sz="1200" dirty="0"/>
              <a:t>Procedure verloopt vlot – flexibeler denken en handelen – veel </a:t>
            </a:r>
            <a:r>
              <a:rPr lang="nl-NL" sz="1200" dirty="0" smtClean="0"/>
              <a:t>handelingsgerichter</a:t>
            </a:r>
          </a:p>
          <a:p>
            <a:pPr marL="285750" indent="-285750">
              <a:buFont typeface="Wingdings" panose="05000000000000000000" pitchFamily="2" charset="2"/>
              <a:buChar char="§"/>
            </a:pPr>
            <a:r>
              <a:rPr lang="nl-NL" sz="1200" dirty="0" smtClean="0"/>
              <a:t>Ouders voelen zich beter betrokken en daardoor betere acceptatie.</a:t>
            </a:r>
            <a:endParaRPr lang="nl-NL" sz="1200" dirty="0"/>
          </a:p>
          <a:p>
            <a:pPr marL="285750" indent="-285750">
              <a:buFont typeface="Wingdings" panose="05000000000000000000" pitchFamily="2" charset="2"/>
              <a:buChar char="§"/>
            </a:pPr>
            <a:r>
              <a:rPr lang="nl-NL" sz="1200" dirty="0"/>
              <a:t>Er zijn scholen die het groeidocument zien als handig en van meerwaarde voor analyse en gezamenlijk plan andere scholen zien het als administratieve </a:t>
            </a:r>
            <a:r>
              <a:rPr lang="nl-NL" sz="1200" dirty="0" smtClean="0"/>
              <a:t>last. Merendeel scholen zien het als  meerwaarde. </a:t>
            </a:r>
            <a:endParaRPr lang="nl-NL" sz="1200" dirty="0"/>
          </a:p>
          <a:p>
            <a:pPr marL="285750" indent="-285750">
              <a:buFont typeface="Wingdings" panose="05000000000000000000" pitchFamily="2" charset="2"/>
              <a:buChar char="§"/>
            </a:pPr>
            <a:r>
              <a:rPr lang="nl-NL" sz="1200" dirty="0" smtClean="0"/>
              <a:t>Dat </a:t>
            </a:r>
            <a:r>
              <a:rPr lang="nl-NL" sz="1200" dirty="0"/>
              <a:t>er geen diagnose meer nodig is wordt gewaardeerd, zo ook maatwerk</a:t>
            </a:r>
            <a:r>
              <a:rPr lang="nl-NL" sz="1200" dirty="0" smtClean="0"/>
              <a:t>.</a:t>
            </a:r>
          </a:p>
          <a:p>
            <a:pPr marL="285750" indent="-285750">
              <a:buFont typeface="Wingdings" panose="05000000000000000000" pitchFamily="2" charset="2"/>
              <a:buChar char="§"/>
            </a:pPr>
            <a:r>
              <a:rPr lang="nl-NL" sz="1200" dirty="0" smtClean="0"/>
              <a:t>Scholen geven aan dat kinderen hierdoor binnen de school kunnen blijven.</a:t>
            </a:r>
          </a:p>
          <a:p>
            <a:pPr marL="285750" indent="-285750">
              <a:buFont typeface="Wingdings" panose="05000000000000000000" pitchFamily="2" charset="2"/>
              <a:buChar char="§"/>
            </a:pPr>
            <a:r>
              <a:rPr lang="nl-NL" sz="1200" dirty="0" smtClean="0"/>
              <a:t>Duur </a:t>
            </a:r>
            <a:r>
              <a:rPr lang="nl-NL" sz="1200" dirty="0"/>
              <a:t>tussen </a:t>
            </a:r>
            <a:r>
              <a:rPr lang="nl-NL" sz="1200" dirty="0" err="1"/>
              <a:t>mdo</a:t>
            </a:r>
            <a:r>
              <a:rPr lang="nl-NL" sz="1200" dirty="0"/>
              <a:t> waar plan is opgesteld en insturen berekening arrangement is wisselend. Varieert van 1 dag tot 2 maanden</a:t>
            </a:r>
          </a:p>
          <a:p>
            <a:pPr marL="285750" indent="-285750">
              <a:buFont typeface="Wingdings" panose="05000000000000000000" pitchFamily="2" charset="2"/>
              <a:buChar char="§"/>
            </a:pPr>
            <a:r>
              <a:rPr lang="nl-NL" sz="1200" dirty="0"/>
              <a:t>Flexibel personeel lastiger door wet werk en zekerheid: werkgebieden maken een databank, behoefte aan </a:t>
            </a:r>
            <a:r>
              <a:rPr lang="nl-NL" sz="1200" dirty="0" err="1"/>
              <a:t>bovenbestuurlijke</a:t>
            </a:r>
            <a:r>
              <a:rPr lang="nl-NL" sz="1200" dirty="0"/>
              <a:t> aanpak flexibel </a:t>
            </a:r>
            <a:r>
              <a:rPr lang="nl-NL" sz="1200" dirty="0" smtClean="0"/>
              <a:t>personeel.</a:t>
            </a:r>
          </a:p>
          <a:p>
            <a:pPr marL="285750" indent="-285750">
              <a:buFont typeface="Wingdings" panose="05000000000000000000" pitchFamily="2" charset="2"/>
              <a:buChar char="§"/>
            </a:pPr>
            <a:r>
              <a:rPr lang="nl-NL" sz="1200" dirty="0" smtClean="0"/>
              <a:t>Scherpere doelen en plan is cruciaal ook voor aansturing ingehuurde bureaus. </a:t>
            </a:r>
            <a:endParaRPr lang="nl-NL" sz="1200" dirty="0"/>
          </a:p>
          <a:p>
            <a:pPr marL="285750" indent="-285750">
              <a:buFont typeface="Wingdings" panose="05000000000000000000" pitchFamily="2" charset="2"/>
              <a:buChar char="§"/>
            </a:pPr>
            <a:r>
              <a:rPr lang="nl-NL" sz="1200" dirty="0"/>
              <a:t>Arrangementen: met verschillende deskundigheid (assistent, pedagoog, orthopedagoog, logopedie, </a:t>
            </a:r>
            <a:r>
              <a:rPr lang="nl-NL" sz="1200" dirty="0" err="1"/>
              <a:t>taaldeskunidige</a:t>
            </a:r>
            <a:r>
              <a:rPr lang="nl-NL" sz="1200" dirty="0"/>
              <a:t>). Er treedt een verbreding op in mogelijkheden. Het kind staat meer centraal in aanpak.</a:t>
            </a:r>
          </a:p>
          <a:p>
            <a:pPr marL="285750" indent="-285750">
              <a:buFont typeface="Wingdings" panose="05000000000000000000" pitchFamily="2" charset="2"/>
              <a:buChar char="§"/>
            </a:pPr>
            <a:r>
              <a:rPr lang="nl-NL" sz="1200" dirty="0"/>
              <a:t>Flexibiliteit en beter in staat om krachten te bundelen wordt als waardevol gezien</a:t>
            </a:r>
            <a:r>
              <a:rPr lang="nl-NL" sz="1200" dirty="0" smtClean="0"/>
              <a:t>.</a:t>
            </a:r>
          </a:p>
          <a:p>
            <a:pPr marL="285750" indent="-285750">
              <a:buFont typeface="Wingdings" panose="05000000000000000000" pitchFamily="2" charset="2"/>
              <a:buChar char="§"/>
            </a:pPr>
            <a:r>
              <a:rPr lang="nl-NL" sz="1200" dirty="0" smtClean="0"/>
              <a:t>Scholen merken dat het belangrijk is dat kritische analyse en duurzaamheid van de arrangementen is. Duurzaamheid vergroten door deze te richten op versterken vaardigheden leerkracht(en).</a:t>
            </a:r>
            <a:endParaRPr lang="nl-NL" sz="1200" dirty="0" smtClean="0"/>
          </a:p>
          <a:p>
            <a:pPr marL="285750" indent="-285750">
              <a:buFont typeface="Wingdings" panose="05000000000000000000" pitchFamily="2" charset="2"/>
              <a:buChar char="§"/>
            </a:pPr>
            <a:r>
              <a:rPr lang="nl-NL" sz="1200" dirty="0" smtClean="0"/>
              <a:t>Toename in de behoefte leggen van accent op preventie en professionalisering. </a:t>
            </a:r>
            <a:endParaRPr lang="nl-NL" sz="1200" dirty="0"/>
          </a:p>
          <a:p>
            <a:pPr marL="285750" indent="-285750">
              <a:buFont typeface="Wingdings" panose="05000000000000000000" pitchFamily="2" charset="2"/>
              <a:buChar char="§"/>
            </a:pPr>
            <a:r>
              <a:rPr lang="nl-NL" sz="1200" dirty="0"/>
              <a:t>Rol IB verandert wordt meer en meer spin in het web op school voor ondersteuning en regisseur voor een goedlopende ondersteuningsstructuur. Sommige </a:t>
            </a:r>
            <a:r>
              <a:rPr lang="nl-NL" sz="1200" dirty="0" err="1"/>
              <a:t>IB’ers</a:t>
            </a:r>
            <a:r>
              <a:rPr lang="nl-NL" sz="1200" dirty="0"/>
              <a:t> geven aan dat ze vastlopen in de beschikbare tijd en dat dit de ontwikkeling en kwaliteit van de ondersteuningsstructuur remt.</a:t>
            </a:r>
          </a:p>
          <a:p>
            <a:pPr marL="285750" indent="-285750">
              <a:buFont typeface="Wingdings" panose="05000000000000000000" pitchFamily="2" charset="2"/>
              <a:buChar char="§"/>
            </a:pPr>
            <a:endParaRPr lang="nl-NL" sz="1600" dirty="0"/>
          </a:p>
          <a:p>
            <a:endParaRPr lang="nl-NL" sz="1600" dirty="0"/>
          </a:p>
          <a:p>
            <a:endParaRPr lang="nl-NL" sz="1600" dirty="0"/>
          </a:p>
          <a:p>
            <a:endParaRPr lang="nl-NL" sz="1600" dirty="0"/>
          </a:p>
          <a:p>
            <a:endParaRPr lang="nl-NL" sz="1600" dirty="0"/>
          </a:p>
          <a:p>
            <a:endParaRPr lang="nl-NL" sz="1600" dirty="0"/>
          </a:p>
          <a:p>
            <a:endParaRPr lang="nl-NL" sz="1600" dirty="0"/>
          </a:p>
          <a:p>
            <a:endParaRPr lang="nl-NL" sz="1600" dirty="0"/>
          </a:p>
          <a:p>
            <a:endParaRPr lang="nl-NL" sz="1600" dirty="0"/>
          </a:p>
          <a:p>
            <a:endParaRPr lang="nl-NL" sz="1400" dirty="0"/>
          </a:p>
          <a:p>
            <a:pPr marL="285750" indent="-285750">
              <a:buFont typeface="Wingdings" panose="05000000000000000000" pitchFamily="2" charset="2"/>
              <a:buChar char="§"/>
            </a:pPr>
            <a:endParaRPr lang="nl-NL" sz="1400" dirty="0"/>
          </a:p>
          <a:p>
            <a:pPr marL="285750" indent="-285750">
              <a:buFont typeface="Wingdings" panose="05000000000000000000" pitchFamily="2" charset="2"/>
              <a:buChar char="§"/>
            </a:pPr>
            <a:endParaRPr lang="nl-NL" dirty="0"/>
          </a:p>
        </p:txBody>
      </p:sp>
      <p:sp>
        <p:nvSpPr>
          <p:cNvPr id="3" name="Tijdelijke aanduiding voor voettekst 2"/>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6659C65-826D-4D7D-AC93-C9E1B0DDA174}" type="slidenum">
              <a:rPr lang="nl-NL" smtClean="0"/>
              <a:t>16</a:t>
            </a:fld>
            <a:endParaRPr lang="nl-NL"/>
          </a:p>
        </p:txBody>
      </p:sp>
    </p:spTree>
    <p:extLst>
      <p:ext uri="{BB962C8B-B14F-4D97-AF65-F5344CB8AC3E}">
        <p14:creationId xmlns:p14="http://schemas.microsoft.com/office/powerpoint/2010/main" val="1359755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957390" y="4613784"/>
            <a:ext cx="4680520" cy="957826"/>
          </a:xfrm>
          <a:prstGeom prst="rect">
            <a:avLst/>
          </a:prstGeom>
          <a:noFill/>
        </p:spPr>
        <p:txBody>
          <a:bodyPr wrap="square" rtlCol="0">
            <a:spAutoFit/>
          </a:bodyPr>
          <a:lstStyle/>
          <a:p>
            <a:pPr algn="ctr"/>
            <a:r>
              <a:rPr lang="nl-NL" b="1" dirty="0">
                <a:solidFill>
                  <a:schemeClr val="bg1"/>
                </a:solidFill>
              </a:rPr>
              <a:t>2</a:t>
            </a:r>
            <a:r>
              <a:rPr lang="nl-NL" b="1" baseline="30000" dirty="0">
                <a:solidFill>
                  <a:schemeClr val="bg1"/>
                </a:solidFill>
              </a:rPr>
              <a:t>e</a:t>
            </a:r>
            <a:r>
              <a:rPr lang="nl-NL" b="1" dirty="0">
                <a:solidFill>
                  <a:schemeClr val="bg1"/>
                </a:solidFill>
              </a:rPr>
              <a:t> trimesterrapportage</a:t>
            </a:r>
          </a:p>
          <a:p>
            <a:pPr algn="ctr"/>
            <a:r>
              <a:rPr lang="nl-NL" sz="1400" dirty="0">
                <a:solidFill>
                  <a:schemeClr val="bg1"/>
                </a:solidFill>
              </a:rPr>
              <a:t>18 juni 2015 </a:t>
            </a:r>
          </a:p>
          <a:p>
            <a:pPr algn="ctr"/>
            <a:r>
              <a:rPr lang="nl-NL" dirty="0">
                <a:solidFill>
                  <a:schemeClr val="bg1"/>
                </a:solidFill>
              </a:rPr>
              <a:t> </a:t>
            </a:r>
          </a:p>
        </p:txBody>
      </p:sp>
      <p:sp>
        <p:nvSpPr>
          <p:cNvPr id="2" name="Tekstvak 1"/>
          <p:cNvSpPr txBox="1"/>
          <p:nvPr/>
        </p:nvSpPr>
        <p:spPr>
          <a:xfrm>
            <a:off x="381000" y="367058"/>
            <a:ext cx="7272808" cy="417358"/>
          </a:xfrm>
          <a:prstGeom prst="rect">
            <a:avLst/>
          </a:prstGeom>
          <a:noFill/>
        </p:spPr>
        <p:txBody>
          <a:bodyPr wrap="square" rtlCol="0">
            <a:spAutoFit/>
          </a:bodyPr>
          <a:lstStyle/>
          <a:p>
            <a:r>
              <a:rPr lang="nl-NL" dirty="0">
                <a:solidFill>
                  <a:srgbClr val="002060"/>
                </a:solidFill>
              </a:rPr>
              <a:t>Rapportage </a:t>
            </a:r>
            <a:r>
              <a:rPr lang="nl-NL" dirty="0" smtClean="0">
                <a:solidFill>
                  <a:srgbClr val="002060"/>
                </a:solidFill>
              </a:rPr>
              <a:t>3</a:t>
            </a:r>
            <a:r>
              <a:rPr lang="nl-NL" baseline="30000" dirty="0" smtClean="0">
                <a:solidFill>
                  <a:srgbClr val="002060"/>
                </a:solidFill>
              </a:rPr>
              <a:t>e</a:t>
            </a:r>
            <a:r>
              <a:rPr lang="nl-NL" dirty="0" smtClean="0">
                <a:solidFill>
                  <a:srgbClr val="002060"/>
                </a:solidFill>
              </a:rPr>
              <a:t> </a:t>
            </a:r>
            <a:r>
              <a:rPr lang="nl-NL" dirty="0">
                <a:solidFill>
                  <a:srgbClr val="002060"/>
                </a:solidFill>
              </a:rPr>
              <a:t>trimester 2015-2016: </a:t>
            </a:r>
            <a:r>
              <a:rPr lang="nl-NL" dirty="0" smtClean="0">
                <a:solidFill>
                  <a:srgbClr val="002060"/>
                </a:solidFill>
              </a:rPr>
              <a:t>resultaten</a:t>
            </a:r>
            <a:endParaRPr lang="nl-NL" dirty="0">
              <a:solidFill>
                <a:srgbClr val="002060"/>
              </a:solidFill>
            </a:endParaRPr>
          </a:p>
        </p:txBody>
      </p:sp>
      <p:sp>
        <p:nvSpPr>
          <p:cNvPr id="5" name="Tekstvak 4"/>
          <p:cNvSpPr txBox="1"/>
          <p:nvPr/>
        </p:nvSpPr>
        <p:spPr>
          <a:xfrm>
            <a:off x="386758" y="847652"/>
            <a:ext cx="4926281" cy="417358"/>
          </a:xfrm>
          <a:prstGeom prst="rect">
            <a:avLst/>
          </a:prstGeom>
          <a:noFill/>
        </p:spPr>
        <p:txBody>
          <a:bodyPr wrap="square" rtlCol="0">
            <a:spAutoFit/>
          </a:bodyPr>
          <a:lstStyle/>
          <a:p>
            <a:r>
              <a:rPr lang="nl-NL" dirty="0">
                <a:solidFill>
                  <a:srgbClr val="002060"/>
                </a:solidFill>
              </a:rPr>
              <a:t>IV. Werkgebieden: trimesterevaluaties </a:t>
            </a:r>
          </a:p>
        </p:txBody>
      </p:sp>
      <p:sp>
        <p:nvSpPr>
          <p:cNvPr id="8" name="Tekstvak 7"/>
          <p:cNvSpPr txBox="1"/>
          <p:nvPr/>
        </p:nvSpPr>
        <p:spPr>
          <a:xfrm>
            <a:off x="381000" y="1515550"/>
            <a:ext cx="8856984" cy="5557227"/>
          </a:xfrm>
          <a:prstGeom prst="rect">
            <a:avLst/>
          </a:prstGeom>
          <a:noFill/>
        </p:spPr>
        <p:txBody>
          <a:bodyPr wrap="square" rtlCol="0">
            <a:spAutoFit/>
          </a:bodyPr>
          <a:lstStyle/>
          <a:p>
            <a:r>
              <a:rPr lang="nl-NL" sz="1400" b="1" i="1" dirty="0" smtClean="0"/>
              <a:t>Samenwerking </a:t>
            </a:r>
            <a:r>
              <a:rPr lang="nl-NL" sz="1400" b="1" i="1" dirty="0"/>
              <a:t>binnen werkgebied:</a:t>
            </a:r>
          </a:p>
          <a:p>
            <a:r>
              <a:rPr lang="nl-NL" sz="1400" i="1" dirty="0"/>
              <a:t>Samenwerking tussen scholen binnen werkgebied ontwikkelt zich. Scholen leren elkaar kennen en ontdekken meerwaarde. In de stadse gebieden komt de samenwerking sneller opgang dan de landelijke gebieden.</a:t>
            </a:r>
          </a:p>
          <a:p>
            <a:r>
              <a:rPr lang="nl-NL" sz="1400" i="1" dirty="0"/>
              <a:t>Werkwijze werkgebieden moeten we vasthouden: meer samenwerking, leren van elkaar en invloed.</a:t>
            </a:r>
          </a:p>
          <a:p>
            <a:r>
              <a:rPr lang="nl-NL" sz="1400" i="1" dirty="0"/>
              <a:t>Bedrag budget wordt binnen gebieden geoormerkt</a:t>
            </a:r>
          </a:p>
          <a:p>
            <a:r>
              <a:rPr lang="nl-NL" sz="1400" i="1" dirty="0"/>
              <a:t>2 gebieden anticiperen op de vraag wat doen we als het budget in het voorjaar op zou zijn.</a:t>
            </a:r>
          </a:p>
          <a:p>
            <a:r>
              <a:rPr lang="nl-NL" sz="1400" i="1" dirty="0"/>
              <a:t>Gezamenlijke verantwoordelijkheid thuisnabij passend onderwijs is aan het ontwikkelen. 1 werkgebied is tegen casus aangelopen en heeft daar een gezamenlijke actie op uitgevoerd. Ander gebied is dit een vanzelfsprekendheid.</a:t>
            </a:r>
          </a:p>
          <a:p>
            <a:r>
              <a:rPr lang="nl-NL" sz="1400" i="1" dirty="0"/>
              <a:t>Behoefte om gezamenlijk de arrangementen te analyseren om van te leren</a:t>
            </a:r>
          </a:p>
          <a:p>
            <a:endParaRPr lang="nl-NL" sz="1400" i="1" dirty="0"/>
          </a:p>
          <a:p>
            <a:endParaRPr lang="nl-NL" sz="1400" i="1" dirty="0" smtClean="0"/>
          </a:p>
          <a:p>
            <a:r>
              <a:rPr lang="nl-NL" sz="1400" b="1" i="1" dirty="0" err="1" smtClean="0"/>
              <a:t>Schooloverstijgende</a:t>
            </a:r>
            <a:r>
              <a:rPr lang="nl-NL" sz="1400" b="1" i="1" dirty="0" smtClean="0"/>
              <a:t> </a:t>
            </a:r>
            <a:r>
              <a:rPr lang="nl-NL" sz="1400" b="1" i="1" dirty="0"/>
              <a:t>arrangementen en innovatie:</a:t>
            </a:r>
          </a:p>
          <a:p>
            <a:pPr marL="285750" indent="-285750">
              <a:buFont typeface="Wingdings" panose="05000000000000000000" pitchFamily="2" charset="2"/>
              <a:buChar char="§"/>
            </a:pPr>
            <a:r>
              <a:rPr lang="nl-NL" sz="1200" dirty="0" smtClean="0"/>
              <a:t>Groepsarrangementen: winst van deze aanpak</a:t>
            </a:r>
            <a:endParaRPr lang="nl-NL" sz="1200" dirty="0"/>
          </a:p>
          <a:p>
            <a:pPr marL="285750" indent="-285750">
              <a:buFont typeface="Wingdings" panose="05000000000000000000" pitchFamily="2" charset="2"/>
              <a:buChar char="§"/>
            </a:pPr>
            <a:r>
              <a:rPr lang="nl-NL" sz="1200" dirty="0"/>
              <a:t>inventariseren ideeën, ontwikkelen plan</a:t>
            </a:r>
          </a:p>
          <a:p>
            <a:pPr marL="285750" indent="-285750">
              <a:buFont typeface="Wingdings" panose="05000000000000000000" pitchFamily="2" charset="2"/>
              <a:buChar char="§"/>
            </a:pPr>
            <a:r>
              <a:rPr lang="nl-NL" sz="1200" dirty="0"/>
              <a:t>2 werkgebieden met 3 projecten</a:t>
            </a:r>
          </a:p>
          <a:p>
            <a:pPr marL="285750" indent="-285750">
              <a:buFont typeface="Wingdings" panose="05000000000000000000" pitchFamily="2" charset="2"/>
              <a:buChar char="§"/>
            </a:pPr>
            <a:r>
              <a:rPr lang="nl-NL" sz="1200" dirty="0" smtClean="0"/>
              <a:t>Initiatieven </a:t>
            </a:r>
            <a:r>
              <a:rPr lang="nl-NL" sz="1200" dirty="0"/>
              <a:t>in </a:t>
            </a:r>
            <a:r>
              <a:rPr lang="nl-NL" sz="1200" dirty="0" smtClean="0"/>
              <a:t>ontwikkeling</a:t>
            </a:r>
          </a:p>
          <a:p>
            <a:pPr marL="285750" indent="-285750">
              <a:buFont typeface="Wingdings" panose="05000000000000000000" pitchFamily="2" charset="2"/>
              <a:buChar char="§"/>
            </a:pPr>
            <a:r>
              <a:rPr lang="nl-NL" sz="1200" dirty="0" smtClean="0"/>
              <a:t>Heerhugowaard Zuid vindt het nog te vroeg voor hun proces.</a:t>
            </a:r>
          </a:p>
          <a:p>
            <a:endParaRPr lang="nl-NL" sz="1200" dirty="0"/>
          </a:p>
          <a:p>
            <a:r>
              <a:rPr lang="nl-NL" sz="1400" i="1" dirty="0" smtClean="0"/>
              <a:t>Algemeen</a:t>
            </a:r>
            <a:r>
              <a:rPr lang="nl-NL" sz="1400" i="1" dirty="0"/>
              <a:t>: </a:t>
            </a:r>
          </a:p>
          <a:p>
            <a:pPr marL="171450" indent="-171450">
              <a:buFont typeface="Wingdings" panose="05000000000000000000" pitchFamily="2" charset="2"/>
              <a:buChar char="§"/>
            </a:pPr>
            <a:r>
              <a:rPr lang="nl-NL" sz="1200" dirty="0"/>
              <a:t>Adoptie nieuwe werkwijze </a:t>
            </a:r>
            <a:r>
              <a:rPr lang="nl-NL" sz="1200" dirty="0" smtClean="0"/>
              <a:t>is goed op gang gekomen. Meerwaarde </a:t>
            </a:r>
            <a:r>
              <a:rPr lang="nl-NL" sz="1200" dirty="0"/>
              <a:t>wordt </a:t>
            </a:r>
            <a:r>
              <a:rPr lang="nl-NL" sz="1200" dirty="0" smtClean="0"/>
              <a:t>door verre weg de meeste scholen ervaren.</a:t>
            </a:r>
          </a:p>
          <a:p>
            <a:pPr marL="171450" indent="-171450">
              <a:buFont typeface="Wingdings" panose="05000000000000000000" pitchFamily="2" charset="2"/>
              <a:buChar char="§"/>
            </a:pPr>
            <a:r>
              <a:rPr lang="nl-NL" sz="1200" dirty="0" smtClean="0"/>
              <a:t>Komend jaar aandacht voor scherper zijn op preventie – professionalisering – </a:t>
            </a:r>
            <a:r>
              <a:rPr lang="nl-NL" sz="1200" dirty="0" smtClean="0"/>
              <a:t>ondersteuningsniveau 2- 3 </a:t>
            </a:r>
            <a:endParaRPr lang="nl-NL" sz="1200" dirty="0"/>
          </a:p>
          <a:p>
            <a:endParaRPr lang="nl-NL" sz="1400" dirty="0"/>
          </a:p>
          <a:p>
            <a:endParaRPr lang="nl-NL" sz="1400" dirty="0"/>
          </a:p>
          <a:p>
            <a:endParaRPr lang="nl-NL" sz="1400" dirty="0"/>
          </a:p>
          <a:p>
            <a:pPr marL="285750" indent="-285750">
              <a:buFont typeface="Wingdings" panose="05000000000000000000" pitchFamily="2" charset="2"/>
              <a:buChar char="§"/>
            </a:pPr>
            <a:endParaRPr lang="nl-NL" sz="1400" dirty="0"/>
          </a:p>
          <a:p>
            <a:pPr marL="285750" indent="-285750">
              <a:buFont typeface="Wingdings" panose="05000000000000000000" pitchFamily="2" charset="2"/>
              <a:buChar char="§"/>
            </a:pPr>
            <a:endParaRPr lang="nl-NL" dirty="0"/>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6659C65-826D-4D7D-AC93-C9E1B0DDA174}" type="slidenum">
              <a:rPr lang="nl-NL" smtClean="0"/>
              <a:t>17</a:t>
            </a:fld>
            <a:endParaRPr lang="nl-NL"/>
          </a:p>
        </p:txBody>
      </p:sp>
    </p:spTree>
    <p:extLst>
      <p:ext uri="{BB962C8B-B14F-4D97-AF65-F5344CB8AC3E}">
        <p14:creationId xmlns:p14="http://schemas.microsoft.com/office/powerpoint/2010/main" val="3751051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957390" y="4613784"/>
            <a:ext cx="4680520" cy="738664"/>
          </a:xfrm>
          <a:prstGeom prst="rect">
            <a:avLst/>
          </a:prstGeom>
          <a:noFill/>
        </p:spPr>
        <p:txBody>
          <a:bodyPr wrap="square" rtlCol="0">
            <a:spAutoFit/>
          </a:bodyPr>
          <a:lstStyle/>
          <a:p>
            <a:pPr algn="ctr"/>
            <a:r>
              <a:rPr lang="nl-NL" sz="1400" b="1" dirty="0">
                <a:solidFill>
                  <a:schemeClr val="bg1"/>
                </a:solidFill>
              </a:rPr>
              <a:t>2</a:t>
            </a:r>
            <a:r>
              <a:rPr lang="nl-NL" sz="1400" b="1" baseline="30000" dirty="0">
                <a:solidFill>
                  <a:schemeClr val="bg1"/>
                </a:solidFill>
              </a:rPr>
              <a:t>e</a:t>
            </a:r>
            <a:r>
              <a:rPr lang="nl-NL" sz="1400" b="1" dirty="0">
                <a:solidFill>
                  <a:schemeClr val="bg1"/>
                </a:solidFill>
              </a:rPr>
              <a:t> trimesterrapportage</a:t>
            </a:r>
          </a:p>
          <a:p>
            <a:pPr algn="ctr"/>
            <a:r>
              <a:rPr lang="nl-NL" sz="1400" dirty="0">
                <a:solidFill>
                  <a:schemeClr val="bg1"/>
                </a:solidFill>
              </a:rPr>
              <a:t>18 juni 2015 </a:t>
            </a:r>
          </a:p>
          <a:p>
            <a:pPr algn="ctr"/>
            <a:r>
              <a:rPr lang="nl-NL" sz="1400" dirty="0">
                <a:solidFill>
                  <a:schemeClr val="bg1"/>
                </a:solidFill>
              </a:rPr>
              <a:t> </a:t>
            </a:r>
          </a:p>
        </p:txBody>
      </p:sp>
      <p:sp>
        <p:nvSpPr>
          <p:cNvPr id="2" name="Tekstvak 1"/>
          <p:cNvSpPr txBox="1"/>
          <p:nvPr/>
        </p:nvSpPr>
        <p:spPr>
          <a:xfrm>
            <a:off x="361993" y="262738"/>
            <a:ext cx="7272808" cy="417358"/>
          </a:xfrm>
          <a:prstGeom prst="rect">
            <a:avLst/>
          </a:prstGeom>
          <a:noFill/>
        </p:spPr>
        <p:txBody>
          <a:bodyPr wrap="square" rtlCol="0">
            <a:spAutoFit/>
          </a:bodyPr>
          <a:lstStyle/>
          <a:p>
            <a:r>
              <a:rPr lang="nl-NL" dirty="0">
                <a:solidFill>
                  <a:srgbClr val="002060"/>
                </a:solidFill>
              </a:rPr>
              <a:t>Rapportage </a:t>
            </a:r>
            <a:r>
              <a:rPr lang="nl-NL" dirty="0" smtClean="0">
                <a:solidFill>
                  <a:srgbClr val="002060"/>
                </a:solidFill>
              </a:rPr>
              <a:t>3</a:t>
            </a:r>
            <a:r>
              <a:rPr lang="nl-NL" baseline="30000" dirty="0" smtClean="0">
                <a:solidFill>
                  <a:srgbClr val="002060"/>
                </a:solidFill>
              </a:rPr>
              <a:t>e</a:t>
            </a:r>
            <a:r>
              <a:rPr lang="nl-NL" dirty="0" smtClean="0">
                <a:solidFill>
                  <a:srgbClr val="002060"/>
                </a:solidFill>
              </a:rPr>
              <a:t> </a:t>
            </a:r>
            <a:r>
              <a:rPr lang="nl-NL" dirty="0">
                <a:solidFill>
                  <a:srgbClr val="002060"/>
                </a:solidFill>
              </a:rPr>
              <a:t>trimester 2015-2016: </a:t>
            </a:r>
            <a:r>
              <a:rPr lang="nl-NL" dirty="0" smtClean="0">
                <a:solidFill>
                  <a:srgbClr val="002060"/>
                </a:solidFill>
              </a:rPr>
              <a:t>resultaten</a:t>
            </a:r>
            <a:endParaRPr lang="nl-NL" dirty="0">
              <a:solidFill>
                <a:srgbClr val="002060"/>
              </a:solidFill>
            </a:endParaRPr>
          </a:p>
        </p:txBody>
      </p:sp>
      <p:sp>
        <p:nvSpPr>
          <p:cNvPr id="5" name="Tekstvak 4"/>
          <p:cNvSpPr txBox="1"/>
          <p:nvPr/>
        </p:nvSpPr>
        <p:spPr>
          <a:xfrm>
            <a:off x="378533" y="599312"/>
            <a:ext cx="4005930" cy="417358"/>
          </a:xfrm>
          <a:prstGeom prst="rect">
            <a:avLst/>
          </a:prstGeom>
          <a:noFill/>
        </p:spPr>
        <p:txBody>
          <a:bodyPr wrap="square" rtlCol="0">
            <a:spAutoFit/>
          </a:bodyPr>
          <a:lstStyle/>
          <a:p>
            <a:r>
              <a:rPr lang="nl-NL" dirty="0">
                <a:solidFill>
                  <a:srgbClr val="002060"/>
                </a:solidFill>
              </a:rPr>
              <a:t>V. thuiszitter</a:t>
            </a:r>
          </a:p>
        </p:txBody>
      </p:sp>
      <p:sp>
        <p:nvSpPr>
          <p:cNvPr id="9" name="Tekstvak 8"/>
          <p:cNvSpPr txBox="1"/>
          <p:nvPr/>
        </p:nvSpPr>
        <p:spPr>
          <a:xfrm>
            <a:off x="5678610" y="413765"/>
            <a:ext cx="3732090" cy="3970318"/>
          </a:xfrm>
          <a:prstGeom prst="rect">
            <a:avLst/>
          </a:prstGeom>
          <a:noFill/>
        </p:spPr>
        <p:txBody>
          <a:bodyPr wrap="square" rtlCol="0">
            <a:spAutoFit/>
          </a:bodyPr>
          <a:lstStyle/>
          <a:p>
            <a:pPr marL="285750" indent="-285750">
              <a:buFont typeface="Wingdings" panose="05000000000000000000" pitchFamily="2" charset="2"/>
              <a:buChar char="§"/>
            </a:pPr>
            <a:r>
              <a:rPr lang="nl-NL" sz="1200" dirty="0"/>
              <a:t>Registratie conform inventarisaties voor inspectie door </a:t>
            </a:r>
            <a:r>
              <a:rPr lang="nl-NL" sz="1200" dirty="0" err="1"/>
              <a:t>swv</a:t>
            </a:r>
            <a:r>
              <a:rPr lang="nl-NL" sz="1200" dirty="0"/>
              <a:t>.</a:t>
            </a:r>
          </a:p>
          <a:p>
            <a:pPr marL="285750" indent="-285750">
              <a:buFont typeface="Wingdings" panose="05000000000000000000" pitchFamily="2" charset="2"/>
              <a:buChar char="§"/>
            </a:pPr>
            <a:r>
              <a:rPr lang="nl-NL" sz="1200" dirty="0"/>
              <a:t>December melding inspectie 1 dreigende thuiszitter: Deze was reeds bekend bij </a:t>
            </a:r>
            <a:r>
              <a:rPr lang="nl-NL" sz="1200" dirty="0" err="1"/>
              <a:t>swv</a:t>
            </a:r>
            <a:r>
              <a:rPr lang="nl-NL" sz="1200" dirty="0"/>
              <a:t>: acties school, bestuur, gemeente en </a:t>
            </a:r>
            <a:r>
              <a:rPr lang="nl-NL" sz="1200" dirty="0" err="1"/>
              <a:t>swv</a:t>
            </a:r>
            <a:r>
              <a:rPr lang="nl-NL" sz="1200" dirty="0"/>
              <a:t> waren al in gang gezet. Resultaat thuiszitten voorkomen. Leerling is naar een andere school gegaan.</a:t>
            </a:r>
          </a:p>
          <a:p>
            <a:pPr marL="285750" indent="-285750">
              <a:buFont typeface="Wingdings" panose="05000000000000000000" pitchFamily="2" charset="2"/>
              <a:buChar char="§"/>
            </a:pPr>
            <a:r>
              <a:rPr lang="nl-NL" sz="1200" dirty="0"/>
              <a:t>Casussen dreigende thuiszitters worden door school, </a:t>
            </a:r>
            <a:r>
              <a:rPr lang="nl-NL" sz="1200" dirty="0" err="1"/>
              <a:t>swv</a:t>
            </a:r>
            <a:r>
              <a:rPr lang="nl-NL" sz="1200" dirty="0"/>
              <a:t> en gemeenten samen met een plan opgepakt.</a:t>
            </a:r>
          </a:p>
          <a:p>
            <a:pPr marL="285750" indent="-285750">
              <a:buFont typeface="Wingdings" panose="05000000000000000000" pitchFamily="2" charset="2"/>
              <a:buChar char="§"/>
            </a:pPr>
            <a:r>
              <a:rPr lang="nl-NL" sz="1200" dirty="0"/>
              <a:t>samenwerking leerplicht werkvloer positief; dreigende thuiszitter, of vrijstelling dan wordt er samengewerkt: we werken met een plan.</a:t>
            </a:r>
          </a:p>
          <a:p>
            <a:pPr marL="285750" indent="-285750">
              <a:buFont typeface="Wingdings" panose="05000000000000000000" pitchFamily="2" charset="2"/>
              <a:buChar char="§"/>
            </a:pPr>
            <a:r>
              <a:rPr lang="nl-NL" sz="1200" dirty="0"/>
              <a:t>Thuiszitter januari HHW-N: Ll. naar instroom groep VSO</a:t>
            </a:r>
            <a:r>
              <a:rPr lang="nl-NL" sz="1200" dirty="0" smtClean="0"/>
              <a:t>.</a:t>
            </a:r>
          </a:p>
          <a:p>
            <a:pPr marL="285750" indent="-285750">
              <a:buFont typeface="Wingdings" panose="05000000000000000000" pitchFamily="2" charset="2"/>
              <a:buChar char="§"/>
            </a:pPr>
            <a:r>
              <a:rPr lang="nl-NL" sz="1200" dirty="0" smtClean="0"/>
              <a:t>Thuiszitter &gt; 4 is niet dezelfde </a:t>
            </a:r>
            <a:r>
              <a:rPr lang="nl-NL" sz="1200" dirty="0" err="1" smtClean="0"/>
              <a:t>ll</a:t>
            </a:r>
            <a:r>
              <a:rPr lang="nl-NL" sz="1200" dirty="0" smtClean="0"/>
              <a:t> of in dezelfde gemeente</a:t>
            </a:r>
            <a:endParaRPr lang="nl-NL" sz="1200" dirty="0"/>
          </a:p>
          <a:p>
            <a:pPr marL="285750" indent="-285750">
              <a:buFont typeface="Wingdings" panose="05000000000000000000" pitchFamily="2" charset="2"/>
              <a:buChar char="§"/>
            </a:pPr>
            <a:r>
              <a:rPr lang="nl-NL" sz="1200" dirty="0"/>
              <a:t>Gezamenlijk beleid in ontwikkeling door netwerkgroep thuiszitters, gestart begin 2016, zie memo thuiszitters</a:t>
            </a:r>
            <a:r>
              <a:rPr lang="nl-NL" sz="1200" dirty="0" smtClean="0"/>
              <a:t>. Deze netwerkgroep organiseert op 9 november inspiratiemiddag leerrecht regio N-K: </a:t>
            </a:r>
            <a:r>
              <a:rPr lang="nl-NL" sz="1200" dirty="0" smtClean="0"/>
              <a:t>https</a:t>
            </a:r>
            <a:r>
              <a:rPr lang="nl-NL" sz="1200" dirty="0"/>
              <a:t>://www.ppo-nk.nl/thoughts/359 </a:t>
            </a:r>
            <a:r>
              <a:rPr lang="nl-NL" sz="1200" dirty="0" smtClean="0"/>
              <a:t> </a:t>
            </a:r>
            <a:r>
              <a:rPr lang="nl-NL" sz="1200" dirty="0" smtClean="0"/>
              <a:t>  </a:t>
            </a:r>
            <a:endParaRPr lang="nl-NL" sz="1200" dirty="0"/>
          </a:p>
        </p:txBody>
      </p:sp>
      <p:sp>
        <p:nvSpPr>
          <p:cNvPr id="4" name="Tekstvak 3"/>
          <p:cNvSpPr txBox="1"/>
          <p:nvPr/>
        </p:nvSpPr>
        <p:spPr>
          <a:xfrm>
            <a:off x="5468963" y="4664896"/>
            <a:ext cx="4114272" cy="1600438"/>
          </a:xfrm>
          <a:prstGeom prst="rect">
            <a:avLst/>
          </a:prstGeom>
          <a:solidFill>
            <a:srgbClr val="FFFF00"/>
          </a:solidFill>
        </p:spPr>
        <p:txBody>
          <a:bodyPr wrap="square" rtlCol="0">
            <a:spAutoFit/>
          </a:bodyPr>
          <a:lstStyle/>
          <a:p>
            <a:r>
              <a:rPr lang="nl-NL" sz="1400" dirty="0"/>
              <a:t>Zorgen dat kinderen leren vraagt flexibiliteit en inspanning van alle partijen.</a:t>
            </a:r>
          </a:p>
          <a:p>
            <a:r>
              <a:rPr lang="nl-NL" sz="1400" dirty="0"/>
              <a:t>J. zat ziek thuis. Kon niet hele dagen naar school. Samen is gezocht naar een passend plan. J. gaat nu ‘s </a:t>
            </a:r>
            <a:r>
              <a:rPr lang="nl-NL" sz="1400" dirty="0" err="1"/>
              <a:t>ochtends</a:t>
            </a:r>
            <a:r>
              <a:rPr lang="nl-NL" sz="1400" dirty="0"/>
              <a:t> naar school. Krijgt huiswerk mee en heeft een tijdelijke ontheffing. Stap voor stap wordt toegewerkt naar hele dagen.</a:t>
            </a:r>
          </a:p>
        </p:txBody>
      </p:sp>
      <p:graphicFrame>
        <p:nvGraphicFramePr>
          <p:cNvPr id="12" name="Grafiek 11"/>
          <p:cNvGraphicFramePr/>
          <p:nvPr>
            <p:extLst>
              <p:ext uri="{D42A27DB-BD31-4B8C-83A1-F6EECF244321}">
                <p14:modId xmlns:p14="http://schemas.microsoft.com/office/powerpoint/2010/main" val="3226281091"/>
              </p:ext>
            </p:extLst>
          </p:nvPr>
        </p:nvGraphicFramePr>
        <p:xfrm>
          <a:off x="128464" y="972893"/>
          <a:ext cx="5626439" cy="3549771"/>
        </p:xfrm>
        <a:graphic>
          <a:graphicData uri="http://schemas.openxmlformats.org/drawingml/2006/chart">
            <c:chart xmlns:c="http://schemas.openxmlformats.org/drawingml/2006/chart" xmlns:r="http://schemas.openxmlformats.org/officeDocument/2006/relationships" r:id="rId2"/>
          </a:graphicData>
        </a:graphic>
      </p:graphicFrame>
      <p:sp>
        <p:nvSpPr>
          <p:cNvPr id="14" name="Tekstvak 13"/>
          <p:cNvSpPr txBox="1"/>
          <p:nvPr/>
        </p:nvSpPr>
        <p:spPr>
          <a:xfrm>
            <a:off x="361993" y="4728053"/>
            <a:ext cx="3960440" cy="1754326"/>
          </a:xfrm>
          <a:prstGeom prst="rect">
            <a:avLst/>
          </a:prstGeom>
          <a:noFill/>
        </p:spPr>
        <p:txBody>
          <a:bodyPr wrap="square" rtlCol="0">
            <a:spAutoFit/>
          </a:bodyPr>
          <a:lstStyle/>
          <a:p>
            <a:pPr marL="285750" indent="-285750">
              <a:buFont typeface="Wingdings" panose="05000000000000000000" pitchFamily="2" charset="2"/>
              <a:buChar char="§"/>
            </a:pPr>
            <a:r>
              <a:rPr lang="nl-NL" sz="1200" dirty="0"/>
              <a:t>November 2015: geen opgave ontvangen van Heerhugowaard</a:t>
            </a:r>
          </a:p>
          <a:p>
            <a:pPr marL="285750" indent="-285750">
              <a:buFont typeface="Wingdings" panose="05000000000000000000" pitchFamily="2" charset="2"/>
              <a:buChar char="§"/>
            </a:pPr>
            <a:r>
              <a:rPr lang="nl-NL" sz="1200" dirty="0"/>
              <a:t>Maart 2016: geen opgave ontvangen van </a:t>
            </a:r>
            <a:r>
              <a:rPr lang="nl-NL" sz="1200" dirty="0" err="1" smtClean="0"/>
              <a:t>Langendijk</a:t>
            </a:r>
            <a:endParaRPr lang="nl-NL" sz="1200" dirty="0" smtClean="0"/>
          </a:p>
          <a:p>
            <a:pPr marL="285750" indent="-285750">
              <a:buFont typeface="Wingdings" panose="05000000000000000000" pitchFamily="2" charset="2"/>
              <a:buChar char="§"/>
            </a:pPr>
            <a:r>
              <a:rPr lang="nl-NL" sz="1200" dirty="0" smtClean="0"/>
              <a:t>Gemeenten zijn nog niet proactief in het aanleveren van gegevens. In mei gegevens van 2 gemeenten kunnen verwerken</a:t>
            </a:r>
          </a:p>
          <a:p>
            <a:pPr marL="285750" indent="-285750">
              <a:buFont typeface="Wingdings" panose="05000000000000000000" pitchFamily="2" charset="2"/>
              <a:buChar char="§"/>
            </a:pPr>
            <a:r>
              <a:rPr lang="nl-NL" sz="1200" dirty="0" smtClean="0"/>
              <a:t>Juli 2016: rapportage van alle 5 de gemeenten gedaan in september.</a:t>
            </a:r>
          </a:p>
          <a:p>
            <a:pPr marL="285750" indent="-285750">
              <a:buFont typeface="Wingdings" panose="05000000000000000000" pitchFamily="2" charset="2"/>
              <a:buChar char="§"/>
            </a:pPr>
            <a:endParaRPr lang="nl-NL" sz="1200" dirty="0"/>
          </a:p>
        </p:txBody>
      </p:sp>
      <p:sp>
        <p:nvSpPr>
          <p:cNvPr id="3" name="Tekstvak 2"/>
          <p:cNvSpPr txBox="1"/>
          <p:nvPr/>
        </p:nvSpPr>
        <p:spPr>
          <a:xfrm>
            <a:off x="1856657" y="5589240"/>
            <a:ext cx="184731" cy="417358"/>
          </a:xfrm>
          <a:prstGeom prst="rect">
            <a:avLst/>
          </a:prstGeom>
          <a:noFill/>
        </p:spPr>
        <p:txBody>
          <a:bodyPr wrap="none" rtlCol="0">
            <a:spAutoFit/>
          </a:bodyPr>
          <a:lstStyle/>
          <a:p>
            <a:endParaRPr lang="nl-NL" dirty="0"/>
          </a:p>
        </p:txBody>
      </p:sp>
      <p:sp>
        <p:nvSpPr>
          <p:cNvPr id="6" name="Tijdelijke aanduiding voor voettekst 5"/>
          <p:cNvSpPr>
            <a:spLocks noGrp="1"/>
          </p:cNvSpPr>
          <p:nvPr>
            <p:ph type="ftr" sz="quarter" idx="11"/>
          </p:nvPr>
        </p:nvSpPr>
        <p:spPr/>
        <p:txBody>
          <a:bodyPr/>
          <a:lstStyle/>
          <a:p>
            <a:endParaRPr lang="nl-NL"/>
          </a:p>
        </p:txBody>
      </p:sp>
      <p:sp>
        <p:nvSpPr>
          <p:cNvPr id="8" name="Tijdelijke aanduiding voor dianummer 7"/>
          <p:cNvSpPr>
            <a:spLocks noGrp="1"/>
          </p:cNvSpPr>
          <p:nvPr>
            <p:ph type="sldNum" sz="quarter" idx="12"/>
          </p:nvPr>
        </p:nvSpPr>
        <p:spPr/>
        <p:txBody>
          <a:bodyPr/>
          <a:lstStyle/>
          <a:p>
            <a:fld id="{B6659C65-826D-4D7D-AC93-C9E1B0DDA174}" type="slidenum">
              <a:rPr lang="nl-NL" smtClean="0"/>
              <a:t>18</a:t>
            </a:fld>
            <a:endParaRPr lang="nl-NL"/>
          </a:p>
        </p:txBody>
      </p:sp>
    </p:spTree>
    <p:extLst>
      <p:ext uri="{BB962C8B-B14F-4D97-AF65-F5344CB8AC3E}">
        <p14:creationId xmlns:p14="http://schemas.microsoft.com/office/powerpoint/2010/main" val="956817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573" y="4911699"/>
            <a:ext cx="301783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vak 6"/>
          <p:cNvSpPr txBox="1"/>
          <p:nvPr/>
        </p:nvSpPr>
        <p:spPr>
          <a:xfrm>
            <a:off x="645573" y="188640"/>
            <a:ext cx="7475779" cy="417358"/>
          </a:xfrm>
          <a:prstGeom prst="rect">
            <a:avLst/>
          </a:prstGeom>
          <a:solidFill>
            <a:schemeClr val="bg1"/>
          </a:solidFill>
        </p:spPr>
        <p:txBody>
          <a:bodyPr wrap="square" rtlCol="0">
            <a:spAutoFit/>
          </a:bodyPr>
          <a:lstStyle/>
          <a:p>
            <a:r>
              <a:rPr lang="nl-NL" dirty="0">
                <a:solidFill>
                  <a:srgbClr val="002060"/>
                </a:solidFill>
              </a:rPr>
              <a:t>Rapportage 3</a:t>
            </a:r>
            <a:r>
              <a:rPr lang="nl-NL" baseline="30000" dirty="0">
                <a:solidFill>
                  <a:srgbClr val="002060"/>
                </a:solidFill>
              </a:rPr>
              <a:t>e</a:t>
            </a:r>
            <a:r>
              <a:rPr lang="nl-NL" dirty="0">
                <a:solidFill>
                  <a:srgbClr val="002060"/>
                </a:solidFill>
              </a:rPr>
              <a:t> trimester </a:t>
            </a:r>
            <a:r>
              <a:rPr lang="nl-NL" dirty="0" smtClean="0">
                <a:solidFill>
                  <a:srgbClr val="002060"/>
                </a:solidFill>
              </a:rPr>
              <a:t>2015-2016 conclusies resultaten</a:t>
            </a:r>
            <a:endParaRPr lang="nl-NL" dirty="0">
              <a:solidFill>
                <a:srgbClr val="002060"/>
              </a:solidFill>
            </a:endParaRPr>
          </a:p>
        </p:txBody>
      </p:sp>
      <p:sp>
        <p:nvSpPr>
          <p:cNvPr id="4" name="Tijdelijke aanduiding voor dianummer 3"/>
          <p:cNvSpPr>
            <a:spLocks noGrp="1"/>
          </p:cNvSpPr>
          <p:nvPr>
            <p:ph type="sldNum" sz="quarter" idx="12"/>
          </p:nvPr>
        </p:nvSpPr>
        <p:spPr/>
        <p:txBody>
          <a:bodyPr/>
          <a:lstStyle/>
          <a:p>
            <a:fld id="{B6659C65-826D-4D7D-AC93-C9E1B0DDA174}" type="slidenum">
              <a:rPr lang="nl-NL" smtClean="0"/>
              <a:t>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2" name="Tekstvak 1"/>
          <p:cNvSpPr txBox="1"/>
          <p:nvPr/>
        </p:nvSpPr>
        <p:spPr>
          <a:xfrm>
            <a:off x="627896" y="605998"/>
            <a:ext cx="8339875" cy="7478970"/>
          </a:xfrm>
          <a:prstGeom prst="rect">
            <a:avLst/>
          </a:prstGeom>
          <a:noFill/>
        </p:spPr>
        <p:txBody>
          <a:bodyPr wrap="square" rtlCol="0">
            <a:spAutoFit/>
          </a:bodyPr>
          <a:lstStyle/>
          <a:p>
            <a:pPr marL="171450" indent="-171450">
              <a:buFont typeface="Wingdings" panose="05000000000000000000" pitchFamily="2" charset="2"/>
              <a:buChar char="§"/>
            </a:pPr>
            <a:r>
              <a:rPr lang="nl-NL" sz="1200" dirty="0" smtClean="0"/>
              <a:t>SO heeft ook ondersteuning nodig in het bieden van passend onderwijs. Het gaat hier om zeer complexe situaties met veel thuis problematiek</a:t>
            </a:r>
          </a:p>
          <a:p>
            <a:pPr marL="171450" indent="-171450">
              <a:buFont typeface="Wingdings" panose="05000000000000000000" pitchFamily="2" charset="2"/>
              <a:buChar char="§"/>
            </a:pPr>
            <a:r>
              <a:rPr lang="nl-NL" sz="1200" dirty="0"/>
              <a:t>Bij het speciaal onderwijs is </a:t>
            </a:r>
            <a:r>
              <a:rPr lang="nl-NL" sz="1200" dirty="0" smtClean="0"/>
              <a:t>een </a:t>
            </a:r>
            <a:r>
              <a:rPr lang="nl-NL" sz="1200" dirty="0"/>
              <a:t>verschuiving </a:t>
            </a:r>
            <a:r>
              <a:rPr lang="nl-NL" sz="1200" dirty="0" smtClean="0"/>
              <a:t> in ondersteuningscategorie zichtbaar; daling in </a:t>
            </a:r>
            <a:r>
              <a:rPr lang="nl-NL" sz="1200" dirty="0"/>
              <a:t>de ondersteuningscategorie hoog (3) </a:t>
            </a:r>
            <a:r>
              <a:rPr lang="nl-NL" sz="1200" dirty="0" smtClean="0"/>
              <a:t>en stijging van </a:t>
            </a:r>
            <a:r>
              <a:rPr lang="nl-NL" sz="1200" dirty="0"/>
              <a:t>de categorie midden (</a:t>
            </a:r>
            <a:r>
              <a:rPr lang="nl-NL" sz="1200" dirty="0" smtClean="0"/>
              <a:t>2). Het totaal aan kosten neemt hierdoor toe. In de begroting van 16-17 is op deze toename geanticipeerd. </a:t>
            </a:r>
          </a:p>
          <a:p>
            <a:pPr marL="171450" indent="-171450">
              <a:buFont typeface="Wingdings" panose="05000000000000000000" pitchFamily="2" charset="2"/>
              <a:buChar char="§"/>
            </a:pPr>
            <a:r>
              <a:rPr lang="nl-NL" sz="1200" dirty="0" smtClean="0"/>
              <a:t>Vraag die t.a.v. S(B)O ontstaan is: Welk onderwijs-zorg biedt een S(B)O in de basisondersteuning en wat is dan extra? Wat zijn de mogelijkheden? Wat is onderwijs en wat is zorg? </a:t>
            </a:r>
          </a:p>
          <a:p>
            <a:pPr marL="171450" indent="-171450">
              <a:buFont typeface="Wingdings" panose="05000000000000000000" pitchFamily="2" charset="2"/>
              <a:buChar char="§"/>
            </a:pPr>
            <a:r>
              <a:rPr lang="nl-NL" sz="1200" dirty="0" smtClean="0"/>
              <a:t>Toename TLV afgifte veroorzaakt door omzettingen van oude indicaties naar TLV</a:t>
            </a:r>
          </a:p>
          <a:p>
            <a:pPr marL="171450" indent="-171450">
              <a:buFont typeface="Wingdings" panose="05000000000000000000" pitchFamily="2" charset="2"/>
              <a:buChar char="§"/>
            </a:pPr>
            <a:r>
              <a:rPr lang="nl-NL" sz="1200" dirty="0" smtClean="0"/>
              <a:t>Werken met budgetten per werkgebied heeft samenwerking tussen scholen in werkgebied op gang gebracht. Er is geen run ontstaan op geld - HGA is leidend. Zichtbaar is: van 0 naar 99 groepsarrangementen, toename in professionele dialoog, toename bewustwording thuisnabij = werkgebied samen oplossen, toename besef gezamenlijke analyse arrangementen levert wat op, toename besef waarde preventie en professionalisering binnen arrangementen. Belangrijk om het algehele niveau van ondersteuningscapaciteit op scholen op werkgebied niveau te vergroten, voorzichtig begin met innovatie. 1 werkgebied heeft meer tijd nodig voor adoptie van nieuwe werkwijze, maar omslag is zichtbaar.</a:t>
            </a:r>
          </a:p>
          <a:p>
            <a:pPr marL="171450" indent="-171450">
              <a:buFont typeface="Wingdings" panose="05000000000000000000" pitchFamily="2" charset="2"/>
              <a:buChar char="§"/>
            </a:pPr>
            <a:r>
              <a:rPr lang="nl-NL" sz="1200" dirty="0" smtClean="0"/>
              <a:t>Extra ondersteuning op scholen: scholen worden voor meer kinderen ondersteunt dan met de rugzakjes</a:t>
            </a:r>
          </a:p>
          <a:p>
            <a:pPr marL="171450" indent="-171450">
              <a:buFont typeface="Wingdings" panose="05000000000000000000" pitchFamily="2" charset="2"/>
              <a:buChar char="§"/>
            </a:pPr>
            <a:r>
              <a:rPr lang="nl-NL" sz="1200" dirty="0" smtClean="0"/>
              <a:t>Professionals en ouders blij dat slagboomdiagnostiek weg is, maar de denkwijze is nog niet weg ,wel neemt de creativiteit en maatwerk toe</a:t>
            </a:r>
          </a:p>
          <a:p>
            <a:pPr marL="171450" indent="-171450">
              <a:buFont typeface="Wingdings" panose="05000000000000000000" pitchFamily="2" charset="2"/>
              <a:buChar char="§"/>
            </a:pPr>
            <a:r>
              <a:rPr lang="nl-NL" sz="1200" dirty="0" smtClean="0"/>
              <a:t>Vooral in Heerhugowaard Noord maar ook in Alkmaar Noord is de ondersteuningsbehoefte groter. Het lijkt erop alsof dit komt door de </a:t>
            </a:r>
            <a:r>
              <a:rPr lang="nl-NL" sz="1200" dirty="0" err="1" smtClean="0"/>
              <a:t>sociaal-economische</a:t>
            </a:r>
            <a:r>
              <a:rPr lang="nl-NL" sz="1200" dirty="0" smtClean="0"/>
              <a:t> omstandigheden van gezinnen. Belangrijk extra onderzoek om een </a:t>
            </a:r>
            <a:r>
              <a:rPr lang="nl-NL" sz="1200" dirty="0" err="1" smtClean="0"/>
              <a:t>evidence</a:t>
            </a:r>
            <a:r>
              <a:rPr lang="nl-NL" sz="1200" dirty="0" smtClean="0"/>
              <a:t> </a:t>
            </a:r>
            <a:r>
              <a:rPr lang="nl-NL" sz="1200" dirty="0" err="1" smtClean="0"/>
              <a:t>informed</a:t>
            </a:r>
            <a:r>
              <a:rPr lang="nl-NL" sz="1200" dirty="0" smtClean="0"/>
              <a:t> </a:t>
            </a:r>
            <a:r>
              <a:rPr lang="nl-NL" sz="1200" dirty="0"/>
              <a:t> integrale </a:t>
            </a:r>
            <a:r>
              <a:rPr lang="nl-NL" sz="1200" dirty="0" smtClean="0"/>
              <a:t>aanpak  te ontwikkelen samen met zorg. Hiervoor extra investering nodig</a:t>
            </a:r>
          </a:p>
          <a:p>
            <a:pPr marL="171450" indent="-171450">
              <a:buFont typeface="Wingdings" panose="05000000000000000000" pitchFamily="2" charset="2"/>
              <a:buChar char="§"/>
            </a:pPr>
            <a:r>
              <a:rPr lang="nl-NL" sz="1200" dirty="0" smtClean="0"/>
              <a:t>Bewustwording dat kwaliteit basis- en lichte ondersteuning belangrijk is voor de ondersteuningsvragen en dat de grens niet strak te leggen is. Toegenomen aandacht hiervoor is cruciaal! Verder uitbouwen – nieuwe SOP zal daarbij helpen.</a:t>
            </a:r>
          </a:p>
          <a:p>
            <a:pPr marL="171450" indent="-171450">
              <a:buFont typeface="Wingdings" panose="05000000000000000000" pitchFamily="2" charset="2"/>
              <a:buChar char="§"/>
            </a:pPr>
            <a:r>
              <a:rPr lang="nl-NL" sz="1200" dirty="0" smtClean="0"/>
              <a:t>Alle scholen werken handelingsgericht maar de kwaliteit van de invulling is divers: belang kwaliteit ondersteuningsstructuur wordt onderschat – </a:t>
            </a:r>
            <a:r>
              <a:rPr lang="nl-NL" sz="1200" dirty="0" err="1" smtClean="0"/>
              <a:t>ib’ers</a:t>
            </a:r>
            <a:r>
              <a:rPr lang="nl-NL" sz="1200" dirty="0" smtClean="0"/>
              <a:t> worstelen met tijd; Groeidocument wordt nog te vaak gebruikt als een invulinstrument. </a:t>
            </a:r>
          </a:p>
          <a:p>
            <a:pPr marL="171450" indent="-171450">
              <a:buFont typeface="Wingdings" panose="05000000000000000000" pitchFamily="2" charset="2"/>
              <a:buChar char="§"/>
            </a:pPr>
            <a:r>
              <a:rPr lang="nl-NL" sz="1200" dirty="0" smtClean="0"/>
              <a:t>Ouders zijn nu gesprekspartner binnen </a:t>
            </a:r>
            <a:r>
              <a:rPr lang="nl-NL" sz="1200" dirty="0" err="1" smtClean="0"/>
              <a:t>mdo’s</a:t>
            </a:r>
            <a:r>
              <a:rPr lang="nl-NL" sz="1200" dirty="0" smtClean="0"/>
              <a:t>. Maar aandacht voor hun betrokkenheid als partner blijft belangrijk. Communicatie en verwachtingen uitspreken is nog een ontwikkelpunt.</a:t>
            </a:r>
          </a:p>
          <a:p>
            <a:pPr marL="171450" indent="-171450">
              <a:buFont typeface="Wingdings" panose="05000000000000000000" pitchFamily="2" charset="2"/>
              <a:buChar char="§"/>
            </a:pPr>
            <a:r>
              <a:rPr lang="nl-NL" sz="1200" dirty="0" smtClean="0"/>
              <a:t>Samenwerking AB goed. Positieve ervaringen van scholen – AB-</a:t>
            </a:r>
            <a:r>
              <a:rPr lang="nl-NL" sz="1200" dirty="0" err="1" smtClean="0"/>
              <a:t>ers</a:t>
            </a:r>
            <a:r>
              <a:rPr lang="nl-NL" sz="1200" dirty="0" smtClean="0"/>
              <a:t> – consulenten. Evaluaties op inzet op school vinden beter plaats. Gegevens aanlevering AB verbeteren. Na volledige implementatie </a:t>
            </a:r>
            <a:r>
              <a:rPr lang="nl-NL" sz="1200" dirty="0" err="1" smtClean="0"/>
              <a:t>TOPdossier</a:t>
            </a:r>
            <a:r>
              <a:rPr lang="nl-NL" sz="1200" dirty="0" smtClean="0"/>
              <a:t> zal de administratieve last wegvallen.</a:t>
            </a:r>
          </a:p>
          <a:p>
            <a:pPr marL="171450" indent="-171450">
              <a:buFont typeface="Wingdings" panose="05000000000000000000" pitchFamily="2" charset="2"/>
              <a:buChar char="§"/>
            </a:pPr>
            <a:r>
              <a:rPr lang="nl-NL" sz="1200" dirty="0" smtClean="0"/>
              <a:t>Onderwijszorg arrangementen verder uitbouwen! Voor kwetsbare kinderen moet passend onderwijs – passende opvoeding – passende zorg een elkaar versterkend geheel zijn.</a:t>
            </a:r>
          </a:p>
          <a:p>
            <a:pPr marL="171450" indent="-171450">
              <a:buFont typeface="Wingdings" panose="05000000000000000000" pitchFamily="2" charset="2"/>
              <a:buChar char="§"/>
            </a:pPr>
            <a:r>
              <a:rPr lang="nl-NL" sz="1200" dirty="0" smtClean="0"/>
              <a:t>Samenwerking onderwijs – jeugd – leerplicht op domein thuiszitters is actief opgepakt. Netwerkgroep thuiszitters is ingericht en maakt actief werk van haar opdracht. Op de werkvloer schakelen consulent – jeugdhulp en leerplicht elkaar beter bij. Vrijstellingen verdient aandacht. Jeugdarts die de vrijstellingen afgeeft is nauw betrokken.</a:t>
            </a:r>
          </a:p>
          <a:p>
            <a:endParaRPr lang="nl-NL" sz="1200" dirty="0" smtClean="0"/>
          </a:p>
          <a:p>
            <a:pPr marL="171450" indent="-171450">
              <a:buFont typeface="Wingdings" panose="05000000000000000000" pitchFamily="2" charset="2"/>
              <a:buChar char="§"/>
            </a:pPr>
            <a:endParaRPr lang="nl-NL" sz="1200" dirty="0" smtClean="0"/>
          </a:p>
          <a:p>
            <a:pPr marL="171450" indent="-171450">
              <a:buFont typeface="Wingdings" panose="05000000000000000000" pitchFamily="2" charset="2"/>
              <a:buChar char="§"/>
            </a:pPr>
            <a:endParaRPr lang="nl-NL" sz="1200" dirty="0" smtClean="0"/>
          </a:p>
          <a:p>
            <a:pPr marL="171450" indent="-171450">
              <a:buFont typeface="Wingdings" panose="05000000000000000000" pitchFamily="2" charset="2"/>
              <a:buChar char="§"/>
            </a:pPr>
            <a:endParaRPr lang="nl-NL" sz="1200" dirty="0" smtClean="0"/>
          </a:p>
          <a:p>
            <a:pPr marL="171450" indent="-171450">
              <a:buFont typeface="Wingdings" panose="05000000000000000000" pitchFamily="2" charset="2"/>
              <a:buChar char="§"/>
            </a:pPr>
            <a:endParaRPr lang="nl-NL" sz="1200" dirty="0"/>
          </a:p>
          <a:p>
            <a:pPr marL="171450" indent="-171450">
              <a:buFont typeface="Wingdings" panose="05000000000000000000" pitchFamily="2" charset="2"/>
              <a:buChar char="§"/>
            </a:pPr>
            <a:endParaRPr lang="nl-NL" sz="1200" dirty="0" smtClean="0"/>
          </a:p>
          <a:p>
            <a:pPr marL="171450" indent="-171450">
              <a:buFont typeface="Wingdings" panose="05000000000000000000" pitchFamily="2" charset="2"/>
              <a:buChar char="§"/>
            </a:pPr>
            <a:endParaRPr lang="nl-NL" sz="1200" dirty="0"/>
          </a:p>
        </p:txBody>
      </p:sp>
    </p:spTree>
    <p:extLst>
      <p:ext uri="{BB962C8B-B14F-4D97-AF65-F5344CB8AC3E}">
        <p14:creationId xmlns:p14="http://schemas.microsoft.com/office/powerpoint/2010/main" val="99733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632520" y="1412776"/>
            <a:ext cx="8712968" cy="4587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600" b="1" dirty="0"/>
          </a:p>
          <a:p>
            <a:endParaRPr lang="nl-NL" sz="1600" b="1" dirty="0"/>
          </a:p>
          <a:p>
            <a:endParaRPr lang="nl-NL" sz="1600" b="1" dirty="0"/>
          </a:p>
          <a:p>
            <a:endParaRPr lang="nl-NL" sz="1600" b="1" dirty="0"/>
          </a:p>
          <a:p>
            <a:r>
              <a:rPr lang="nl-NL" sz="1600" b="1" dirty="0"/>
              <a:t>Kwaliteitsaspect 1 – Resultaten</a:t>
            </a:r>
          </a:p>
          <a:p>
            <a:endParaRPr lang="nl-NL" sz="1600" b="1" dirty="0"/>
          </a:p>
          <a:p>
            <a:endParaRPr lang="nl-NL" sz="1600" b="1" dirty="0"/>
          </a:p>
          <a:p>
            <a:r>
              <a:rPr lang="nl-NL" sz="1600" b="1" dirty="0"/>
              <a:t>Het Samenwerkingsverband voert de aan haar opgedragen taken uit en realiseert een samenhangend geheel van ondersteuningsvoorzieningen binnen en tussen de scholen, zodanig dat alle leerlingen die extra ondersteuning behoeven een zo passend mogelijke plaats in het onderwijs krijgen. </a:t>
            </a:r>
          </a:p>
          <a:p>
            <a:endParaRPr lang="nl-NL" sz="1600" b="1" dirty="0"/>
          </a:p>
          <a:p>
            <a:endParaRPr lang="nl-NL" sz="1600" b="1" dirty="0"/>
          </a:p>
          <a:p>
            <a:endParaRPr lang="nl-NL" sz="1600" b="1" dirty="0"/>
          </a:p>
          <a:p>
            <a:endParaRPr lang="nl-NL" sz="1600" b="1" dirty="0"/>
          </a:p>
          <a:p>
            <a:endParaRPr lang="nl-NL" sz="16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573" y="4911699"/>
            <a:ext cx="301783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vak 6"/>
          <p:cNvSpPr txBox="1"/>
          <p:nvPr/>
        </p:nvSpPr>
        <p:spPr>
          <a:xfrm>
            <a:off x="632520" y="817618"/>
            <a:ext cx="5832648" cy="417358"/>
          </a:xfrm>
          <a:prstGeom prst="rect">
            <a:avLst/>
          </a:prstGeom>
          <a:solidFill>
            <a:schemeClr val="bg1"/>
          </a:solidFill>
        </p:spPr>
        <p:txBody>
          <a:bodyPr wrap="square" rtlCol="0">
            <a:spAutoFit/>
          </a:bodyPr>
          <a:lstStyle/>
          <a:p>
            <a:r>
              <a:rPr lang="nl-NL" dirty="0">
                <a:solidFill>
                  <a:srgbClr val="002060"/>
                </a:solidFill>
              </a:rPr>
              <a:t>Rapportage 3</a:t>
            </a:r>
            <a:r>
              <a:rPr lang="nl-NL" baseline="30000" dirty="0">
                <a:solidFill>
                  <a:srgbClr val="002060"/>
                </a:solidFill>
              </a:rPr>
              <a:t>e</a:t>
            </a:r>
            <a:r>
              <a:rPr lang="nl-NL" dirty="0">
                <a:solidFill>
                  <a:srgbClr val="002060"/>
                </a:solidFill>
              </a:rPr>
              <a:t> trimester 2015-2016</a:t>
            </a:r>
          </a:p>
        </p:txBody>
      </p:sp>
      <p:sp>
        <p:nvSpPr>
          <p:cNvPr id="4" name="Tijdelijke aanduiding voor dianummer 3"/>
          <p:cNvSpPr>
            <a:spLocks noGrp="1"/>
          </p:cNvSpPr>
          <p:nvPr>
            <p:ph type="sldNum" sz="quarter" idx="12"/>
          </p:nvPr>
        </p:nvSpPr>
        <p:spPr/>
        <p:txBody>
          <a:bodyPr/>
          <a:lstStyle/>
          <a:p>
            <a:fld id="{B6659C65-826D-4D7D-AC93-C9E1B0DDA174}" type="slidenum">
              <a:rPr lang="nl-NL" smtClean="0"/>
              <a:t>2</a:t>
            </a:fld>
            <a:endParaRPr lang="nl-NL"/>
          </a:p>
        </p:txBody>
      </p:sp>
      <p:sp>
        <p:nvSpPr>
          <p:cNvPr id="5" name="Tijdelijke aanduiding voor voettekst 4"/>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3718903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381000" y="1412776"/>
            <a:ext cx="9144000" cy="462254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632520" y="1412776"/>
            <a:ext cx="8712968" cy="4587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600" b="1" dirty="0"/>
          </a:p>
          <a:p>
            <a:endParaRPr lang="nl-NL" sz="1600" b="1" dirty="0"/>
          </a:p>
          <a:p>
            <a:endParaRPr lang="nl-NL" sz="1600" b="1" dirty="0"/>
          </a:p>
          <a:p>
            <a:endParaRPr lang="nl-NL" sz="1600" b="1" dirty="0"/>
          </a:p>
          <a:p>
            <a:r>
              <a:rPr lang="nl-NL" sz="1600" b="1" dirty="0"/>
              <a:t>Kwaliteitsaspect 2 – Management en organisatie</a:t>
            </a:r>
          </a:p>
          <a:p>
            <a:endParaRPr lang="nl-NL" sz="1600" b="1" dirty="0"/>
          </a:p>
          <a:p>
            <a:endParaRPr lang="nl-NL" sz="1600" b="1" dirty="0"/>
          </a:p>
          <a:p>
            <a:r>
              <a:rPr lang="nl-NL" sz="1600" b="1" dirty="0"/>
              <a:t>Het Samenwerkingsverband weet zijn missie en doelstellingen binnen het kader van de Wet passend onderwijs te realiseren door een slagvaardige aansturingen effectieve interne communicatie en een doelmatige, inzichtelijke organisatie.</a:t>
            </a:r>
          </a:p>
          <a:p>
            <a:endParaRPr lang="nl-NL" sz="1600" b="1" dirty="0"/>
          </a:p>
          <a:p>
            <a:endParaRPr lang="nl-NL" sz="1600" b="1" dirty="0"/>
          </a:p>
          <a:p>
            <a:endParaRPr lang="nl-NL" sz="1600" b="1" dirty="0"/>
          </a:p>
          <a:p>
            <a:endParaRPr lang="nl-NL" sz="16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573" y="4911699"/>
            <a:ext cx="301783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vak 6"/>
          <p:cNvSpPr txBox="1"/>
          <p:nvPr/>
        </p:nvSpPr>
        <p:spPr>
          <a:xfrm>
            <a:off x="560512" y="988074"/>
            <a:ext cx="4536504" cy="417358"/>
          </a:xfrm>
          <a:prstGeom prst="rect">
            <a:avLst/>
          </a:prstGeom>
          <a:solidFill>
            <a:schemeClr val="bg1"/>
          </a:solidFill>
        </p:spPr>
        <p:txBody>
          <a:bodyPr wrap="square" rtlCol="0">
            <a:spAutoFit/>
          </a:bodyPr>
          <a:lstStyle/>
          <a:p>
            <a:r>
              <a:rPr lang="nl-NL" dirty="0">
                <a:solidFill>
                  <a:srgbClr val="002060"/>
                </a:solidFill>
              </a:rPr>
              <a:t>Rapportage </a:t>
            </a:r>
            <a:r>
              <a:rPr lang="nl-NL" dirty="0" smtClean="0">
                <a:solidFill>
                  <a:srgbClr val="002060"/>
                </a:solidFill>
              </a:rPr>
              <a:t>3</a:t>
            </a:r>
            <a:r>
              <a:rPr lang="nl-NL" baseline="30000" dirty="0" smtClean="0">
                <a:solidFill>
                  <a:srgbClr val="002060"/>
                </a:solidFill>
              </a:rPr>
              <a:t>e</a:t>
            </a:r>
            <a:r>
              <a:rPr lang="nl-NL" dirty="0" smtClean="0">
                <a:solidFill>
                  <a:srgbClr val="002060"/>
                </a:solidFill>
              </a:rPr>
              <a:t> </a:t>
            </a:r>
            <a:r>
              <a:rPr lang="nl-NL" dirty="0">
                <a:solidFill>
                  <a:srgbClr val="002060"/>
                </a:solidFill>
              </a:rPr>
              <a:t>trimester 2015-2016</a:t>
            </a:r>
          </a:p>
        </p:txBody>
      </p:sp>
      <p:sp>
        <p:nvSpPr>
          <p:cNvPr id="3" name="Tijdelijke aanduiding voor dianummer 2"/>
          <p:cNvSpPr>
            <a:spLocks noGrp="1"/>
          </p:cNvSpPr>
          <p:nvPr>
            <p:ph type="sldNum" sz="quarter" idx="12"/>
          </p:nvPr>
        </p:nvSpPr>
        <p:spPr/>
        <p:txBody>
          <a:bodyPr/>
          <a:lstStyle/>
          <a:p>
            <a:fld id="{B6659C65-826D-4D7D-AC93-C9E1B0DDA174}" type="slidenum">
              <a:rPr lang="nl-NL" smtClean="0"/>
              <a:t>20</a:t>
            </a:fld>
            <a:endParaRPr lang="nl-NL"/>
          </a:p>
        </p:txBody>
      </p:sp>
      <p:sp>
        <p:nvSpPr>
          <p:cNvPr id="4" name="Tijdelijke aanduiding voor voettekst 3"/>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33123192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a:p>
        </p:txBody>
      </p:sp>
      <p:pic>
        <p:nvPicPr>
          <p:cNvPr id="4" name="Afbeelding 3" descr="PPO-NK presentatie bestuur_3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57250"/>
            <a:ext cx="9144000" cy="5143500"/>
          </a:xfrm>
          <a:prstGeom prst="rect">
            <a:avLst/>
          </a:prstGeom>
        </p:spPr>
      </p:pic>
      <p:sp>
        <p:nvSpPr>
          <p:cNvPr id="5" name="Tekstvak 4"/>
          <p:cNvSpPr txBox="1"/>
          <p:nvPr/>
        </p:nvSpPr>
        <p:spPr>
          <a:xfrm>
            <a:off x="381000" y="486058"/>
            <a:ext cx="4572000" cy="417358"/>
          </a:xfrm>
          <a:prstGeom prst="rect">
            <a:avLst/>
          </a:prstGeom>
          <a:solidFill>
            <a:schemeClr val="bg1"/>
          </a:solidFill>
        </p:spPr>
        <p:txBody>
          <a:bodyPr wrap="square" rtlCol="0">
            <a:spAutoFit/>
          </a:bodyPr>
          <a:lstStyle/>
          <a:p>
            <a:r>
              <a:rPr lang="nl-NL" dirty="0">
                <a:solidFill>
                  <a:srgbClr val="002060"/>
                </a:solidFill>
              </a:rPr>
              <a:t>Rapportage </a:t>
            </a:r>
            <a:r>
              <a:rPr lang="nl-NL" dirty="0" smtClean="0">
                <a:solidFill>
                  <a:srgbClr val="002060"/>
                </a:solidFill>
              </a:rPr>
              <a:t>3</a:t>
            </a:r>
            <a:r>
              <a:rPr lang="nl-NL" baseline="30000" dirty="0" smtClean="0">
                <a:solidFill>
                  <a:srgbClr val="002060"/>
                </a:solidFill>
              </a:rPr>
              <a:t>e</a:t>
            </a:r>
            <a:r>
              <a:rPr lang="nl-NL" dirty="0" smtClean="0">
                <a:solidFill>
                  <a:srgbClr val="002060"/>
                </a:solidFill>
              </a:rPr>
              <a:t> </a:t>
            </a:r>
            <a:r>
              <a:rPr lang="nl-NL" dirty="0">
                <a:solidFill>
                  <a:srgbClr val="002060"/>
                </a:solidFill>
              </a:rPr>
              <a:t>trimester 2015-2016</a:t>
            </a:r>
          </a:p>
        </p:txBody>
      </p:sp>
      <p:sp>
        <p:nvSpPr>
          <p:cNvPr id="7" name="Tijdelijke aanduiding voor dianummer 6"/>
          <p:cNvSpPr>
            <a:spLocks noGrp="1"/>
          </p:cNvSpPr>
          <p:nvPr>
            <p:ph type="sldNum" sz="quarter" idx="12"/>
          </p:nvPr>
        </p:nvSpPr>
        <p:spPr/>
        <p:txBody>
          <a:bodyPr/>
          <a:lstStyle/>
          <a:p>
            <a:fld id="{B6659C65-826D-4D7D-AC93-C9E1B0DDA174}" type="slidenum">
              <a:rPr lang="nl-NL" smtClean="0"/>
              <a:t>21</a:t>
            </a:fld>
            <a:endParaRPr lang="nl-NL"/>
          </a:p>
        </p:txBody>
      </p:sp>
      <p:sp>
        <p:nvSpPr>
          <p:cNvPr id="8" name="Tijdelijke aanduiding voor voettekst 7"/>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2676939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957390" y="4613784"/>
            <a:ext cx="4680520" cy="738664"/>
          </a:xfrm>
          <a:prstGeom prst="rect">
            <a:avLst/>
          </a:prstGeom>
          <a:noFill/>
        </p:spPr>
        <p:txBody>
          <a:bodyPr wrap="square" rtlCol="0">
            <a:spAutoFit/>
          </a:bodyPr>
          <a:lstStyle/>
          <a:p>
            <a:pPr algn="ctr"/>
            <a:r>
              <a:rPr lang="nl-NL" sz="1400" b="1" dirty="0">
                <a:solidFill>
                  <a:schemeClr val="bg1"/>
                </a:solidFill>
              </a:rPr>
              <a:t>2</a:t>
            </a:r>
            <a:r>
              <a:rPr lang="nl-NL" sz="1400" b="1" baseline="30000" dirty="0">
                <a:solidFill>
                  <a:schemeClr val="bg1"/>
                </a:solidFill>
              </a:rPr>
              <a:t>e</a:t>
            </a:r>
            <a:r>
              <a:rPr lang="nl-NL" sz="1400" b="1" dirty="0">
                <a:solidFill>
                  <a:schemeClr val="bg1"/>
                </a:solidFill>
              </a:rPr>
              <a:t> trimesterrapportage</a:t>
            </a:r>
          </a:p>
          <a:p>
            <a:pPr algn="ctr"/>
            <a:r>
              <a:rPr lang="nl-NL" sz="1400" dirty="0">
                <a:solidFill>
                  <a:schemeClr val="bg1"/>
                </a:solidFill>
              </a:rPr>
              <a:t>18 juni 2015 </a:t>
            </a:r>
          </a:p>
          <a:p>
            <a:pPr algn="ctr"/>
            <a:r>
              <a:rPr lang="nl-NL" sz="1400" dirty="0">
                <a:solidFill>
                  <a:schemeClr val="bg1"/>
                </a:solidFill>
              </a:rPr>
              <a:t> </a:t>
            </a:r>
          </a:p>
        </p:txBody>
      </p:sp>
      <p:sp>
        <p:nvSpPr>
          <p:cNvPr id="2" name="Tekstvak 1"/>
          <p:cNvSpPr txBox="1"/>
          <p:nvPr/>
        </p:nvSpPr>
        <p:spPr>
          <a:xfrm>
            <a:off x="381000" y="281593"/>
            <a:ext cx="7272808" cy="417358"/>
          </a:xfrm>
          <a:prstGeom prst="rect">
            <a:avLst/>
          </a:prstGeom>
          <a:noFill/>
        </p:spPr>
        <p:txBody>
          <a:bodyPr wrap="square" rtlCol="0">
            <a:spAutoFit/>
          </a:bodyPr>
          <a:lstStyle/>
          <a:p>
            <a:r>
              <a:rPr lang="nl-NL" dirty="0">
                <a:solidFill>
                  <a:srgbClr val="002060"/>
                </a:solidFill>
              </a:rPr>
              <a:t>Rapportage </a:t>
            </a:r>
            <a:r>
              <a:rPr lang="nl-NL" dirty="0" smtClean="0">
                <a:solidFill>
                  <a:srgbClr val="002060"/>
                </a:solidFill>
              </a:rPr>
              <a:t>3</a:t>
            </a:r>
            <a:r>
              <a:rPr lang="nl-NL" baseline="30000" dirty="0" smtClean="0">
                <a:solidFill>
                  <a:srgbClr val="002060"/>
                </a:solidFill>
              </a:rPr>
              <a:t>e</a:t>
            </a:r>
            <a:r>
              <a:rPr lang="nl-NL" dirty="0" smtClean="0">
                <a:solidFill>
                  <a:srgbClr val="002060"/>
                </a:solidFill>
              </a:rPr>
              <a:t> </a:t>
            </a:r>
            <a:r>
              <a:rPr lang="nl-NL" dirty="0">
                <a:solidFill>
                  <a:srgbClr val="002060"/>
                </a:solidFill>
              </a:rPr>
              <a:t>trimester 2015-2016:management en organisatie</a:t>
            </a:r>
          </a:p>
        </p:txBody>
      </p:sp>
      <p:sp>
        <p:nvSpPr>
          <p:cNvPr id="3" name="Tekstvak 2"/>
          <p:cNvSpPr txBox="1"/>
          <p:nvPr/>
        </p:nvSpPr>
        <p:spPr>
          <a:xfrm>
            <a:off x="1856657" y="5589240"/>
            <a:ext cx="184731" cy="417358"/>
          </a:xfrm>
          <a:prstGeom prst="rect">
            <a:avLst/>
          </a:prstGeom>
          <a:noFill/>
        </p:spPr>
        <p:txBody>
          <a:bodyPr wrap="none" rtlCol="0">
            <a:spAutoFit/>
          </a:bodyPr>
          <a:lstStyle/>
          <a:p>
            <a:endParaRPr lang="nl-NL" dirty="0"/>
          </a:p>
        </p:txBody>
      </p:sp>
      <p:sp>
        <p:nvSpPr>
          <p:cNvPr id="6" name="Tekstvak 5"/>
          <p:cNvSpPr txBox="1"/>
          <p:nvPr/>
        </p:nvSpPr>
        <p:spPr>
          <a:xfrm>
            <a:off x="381000" y="699930"/>
            <a:ext cx="9144000" cy="3046988"/>
          </a:xfrm>
          <a:prstGeom prst="rect">
            <a:avLst/>
          </a:prstGeom>
          <a:noFill/>
        </p:spPr>
        <p:txBody>
          <a:bodyPr wrap="square" rtlCol="0">
            <a:spAutoFit/>
          </a:bodyPr>
          <a:lstStyle/>
          <a:p>
            <a:r>
              <a:rPr lang="nl-NL" sz="1200" u="sng" dirty="0"/>
              <a:t>Onderwijsondersteuning en arrangeerproces:</a:t>
            </a:r>
          </a:p>
          <a:p>
            <a:pPr marL="285750" indent="-285750">
              <a:buFont typeface="Wingdings" panose="05000000000000000000" pitchFamily="2" charset="2"/>
              <a:buChar char="§"/>
            </a:pPr>
            <a:r>
              <a:rPr lang="nl-NL" sz="1200" dirty="0" err="1"/>
              <a:t>Herziene</a:t>
            </a:r>
            <a:r>
              <a:rPr lang="nl-NL" sz="1200" dirty="0"/>
              <a:t> groeidocument </a:t>
            </a:r>
            <a:r>
              <a:rPr lang="nl-NL" sz="1200" dirty="0" smtClean="0"/>
              <a:t>(inclusief ontwikkelingsperspectief </a:t>
            </a:r>
            <a:r>
              <a:rPr lang="nl-NL" sz="1200" dirty="0"/>
              <a:t>plan) met handleiding geïmplementeerd en consulenten en </a:t>
            </a:r>
            <a:r>
              <a:rPr lang="nl-NL" sz="1200" dirty="0" err="1"/>
              <a:t>ib’ers</a:t>
            </a:r>
            <a:r>
              <a:rPr lang="nl-NL" sz="1200" dirty="0"/>
              <a:t> geschoold</a:t>
            </a:r>
          </a:p>
          <a:p>
            <a:pPr marL="285750" indent="-285750">
              <a:buFont typeface="Wingdings" panose="05000000000000000000" pitchFamily="2" charset="2"/>
              <a:buChar char="§"/>
            </a:pPr>
            <a:r>
              <a:rPr lang="nl-NL" sz="1200" dirty="0"/>
              <a:t>Netwerkgroep digitalisering </a:t>
            </a:r>
            <a:r>
              <a:rPr lang="nl-NL" sz="1200" dirty="0" smtClean="0"/>
              <a:t>groeidocument: input geleverd voor ontwikkeling en feedback. </a:t>
            </a:r>
            <a:r>
              <a:rPr lang="nl-NL" sz="1200" dirty="0"/>
              <a:t>TOP dossier implementatie start nieuwe schooljaar.</a:t>
            </a:r>
          </a:p>
          <a:p>
            <a:pPr marL="285750" indent="-285750">
              <a:buFont typeface="Wingdings" panose="05000000000000000000" pitchFamily="2" charset="2"/>
              <a:buChar char="§"/>
            </a:pPr>
            <a:r>
              <a:rPr lang="nl-NL" sz="1200" dirty="0"/>
              <a:t>Beschrijving werkprocessen voor extra ondersteuning op school – op voorziening, toeleiding en terugleiden geïmplementeerd en goedgekeurd door inspectie.</a:t>
            </a:r>
          </a:p>
          <a:p>
            <a:pPr marL="285750" indent="-285750">
              <a:buFont typeface="Wingdings" panose="05000000000000000000" pitchFamily="2" charset="2"/>
              <a:buChar char="§"/>
            </a:pPr>
            <a:r>
              <a:rPr lang="nl-NL" sz="1200" dirty="0"/>
              <a:t>Werkwijze en budget werkgebieden geïmplementeerd en geborgd in meerjarenbegroting en memo. Werkgroep werkgebieden monitort en bepaalt parameters budget verdeling.</a:t>
            </a:r>
          </a:p>
          <a:p>
            <a:pPr marL="285750" indent="-285750">
              <a:buFont typeface="Wingdings" panose="05000000000000000000" pitchFamily="2" charset="2"/>
              <a:buChar char="§"/>
            </a:pPr>
            <a:r>
              <a:rPr lang="nl-NL" sz="1200" dirty="0"/>
              <a:t>Toewijzingscommissie op volle sterkte met 3 deskundigen: 1 jeugdarts, 1 orthopedagoog met kennis </a:t>
            </a:r>
            <a:r>
              <a:rPr lang="nl-NL" sz="1200" dirty="0" err="1"/>
              <a:t>bao</a:t>
            </a:r>
            <a:r>
              <a:rPr lang="nl-NL" sz="1200" dirty="0"/>
              <a:t> en </a:t>
            </a:r>
            <a:r>
              <a:rPr lang="nl-NL" sz="1200" dirty="0" err="1"/>
              <a:t>sbo</a:t>
            </a:r>
            <a:r>
              <a:rPr lang="nl-NL" sz="1200" dirty="0"/>
              <a:t>, 1 orthopedagoog met kennis SO. Toewijzingscommissie komt 1x per 2 weken bij elkaar. Consulenten sluiten aan bij casus waar ze bij betrokken zijn.</a:t>
            </a:r>
          </a:p>
          <a:p>
            <a:pPr marL="285750" indent="-285750">
              <a:buFont typeface="Wingdings" panose="05000000000000000000" pitchFamily="2" charset="2"/>
              <a:buChar char="§"/>
            </a:pPr>
            <a:r>
              <a:rPr lang="nl-NL" sz="1200" dirty="0"/>
              <a:t>Omzettingen CFI-indicaties naar </a:t>
            </a:r>
            <a:r>
              <a:rPr lang="nl-NL" sz="1200" dirty="0" err="1"/>
              <a:t>TLV’s</a:t>
            </a:r>
            <a:r>
              <a:rPr lang="nl-NL" sz="1200" dirty="0"/>
              <a:t> </a:t>
            </a:r>
            <a:r>
              <a:rPr lang="nl-NL" sz="1200" dirty="0" smtClean="0"/>
              <a:t>afgerond. Procedure </a:t>
            </a:r>
            <a:r>
              <a:rPr lang="nl-NL" sz="1200" dirty="0"/>
              <a:t>conform appendix.</a:t>
            </a:r>
          </a:p>
          <a:p>
            <a:pPr marL="285750" indent="-285750">
              <a:buFont typeface="Wingdings" panose="05000000000000000000" pitchFamily="2" charset="2"/>
              <a:buChar char="§"/>
            </a:pPr>
            <a:r>
              <a:rPr lang="nl-NL" sz="1200" dirty="0"/>
              <a:t>Extra bijeenkomst van 1 dag gehad </a:t>
            </a:r>
            <a:r>
              <a:rPr lang="nl-NL" sz="1200" dirty="0" err="1"/>
              <a:t>ivm</a:t>
            </a:r>
            <a:r>
              <a:rPr lang="nl-NL" sz="1200" dirty="0"/>
              <a:t> met omzettingen CFI naar TLV door categorie wijziging op verzoek van SO. SO aanwezig geweest bij eerste helft voor toelichting. </a:t>
            </a:r>
          </a:p>
          <a:p>
            <a:pPr marL="285750" indent="-285750">
              <a:buFont typeface="Wingdings" panose="05000000000000000000" pitchFamily="2" charset="2"/>
              <a:buChar char="§"/>
            </a:pPr>
            <a:r>
              <a:rPr lang="nl-NL" sz="1200" dirty="0"/>
              <a:t>Klachtenprocedure is beschreven en vastgesteld</a:t>
            </a:r>
          </a:p>
          <a:p>
            <a:pPr marL="285750" indent="-285750">
              <a:buFont typeface="Wingdings" panose="05000000000000000000" pitchFamily="2" charset="2"/>
              <a:buChar char="§"/>
            </a:pPr>
            <a:endParaRPr lang="nl-NL" sz="1200" dirty="0"/>
          </a:p>
          <a:p>
            <a:pPr marL="285750" indent="-285750">
              <a:buFont typeface="Wingdings" panose="05000000000000000000" pitchFamily="2" charset="2"/>
              <a:buChar char="§"/>
            </a:pPr>
            <a:endParaRPr lang="nl-NL" sz="1200" dirty="0"/>
          </a:p>
        </p:txBody>
      </p:sp>
      <p:sp>
        <p:nvSpPr>
          <p:cNvPr id="10" name="Tekstvak 9"/>
          <p:cNvSpPr txBox="1"/>
          <p:nvPr/>
        </p:nvSpPr>
        <p:spPr>
          <a:xfrm>
            <a:off x="381000" y="3356992"/>
            <a:ext cx="9144000" cy="3046988"/>
          </a:xfrm>
          <a:prstGeom prst="rect">
            <a:avLst/>
          </a:prstGeom>
          <a:noFill/>
        </p:spPr>
        <p:txBody>
          <a:bodyPr wrap="square" rtlCol="0">
            <a:spAutoFit/>
          </a:bodyPr>
          <a:lstStyle/>
          <a:p>
            <a:r>
              <a:rPr lang="nl-NL" sz="1200" u="sng" dirty="0"/>
              <a:t>Team </a:t>
            </a:r>
            <a:r>
              <a:rPr lang="nl-NL" sz="1200" u="sng" dirty="0" err="1"/>
              <a:t>swv</a:t>
            </a:r>
            <a:r>
              <a:rPr lang="nl-NL" sz="1200" u="sng" dirty="0"/>
              <a:t>:</a:t>
            </a:r>
          </a:p>
          <a:p>
            <a:pPr marL="171450" indent="-171450">
              <a:buFont typeface="Wingdings" panose="05000000000000000000" pitchFamily="2" charset="2"/>
              <a:buChar char="§"/>
            </a:pPr>
            <a:r>
              <a:rPr lang="nl-NL" sz="1200" dirty="0"/>
              <a:t>Functiehuis en functieomschrijvingen zijn beschreven en </a:t>
            </a:r>
            <a:r>
              <a:rPr lang="nl-NL" sz="1200" dirty="0" err="1"/>
              <a:t>Fuwasys</a:t>
            </a:r>
            <a:r>
              <a:rPr lang="nl-NL" sz="1200" dirty="0"/>
              <a:t> gewaardeerd. Team is betrokken geweest met omschrijving eigen functies. </a:t>
            </a:r>
          </a:p>
          <a:p>
            <a:pPr marL="171450" indent="-171450">
              <a:buFont typeface="Wingdings" panose="05000000000000000000" pitchFamily="2" charset="2"/>
              <a:buChar char="§"/>
            </a:pPr>
            <a:r>
              <a:rPr lang="nl-NL" sz="1200" dirty="0"/>
              <a:t>Scholing voeren </a:t>
            </a:r>
            <a:r>
              <a:rPr lang="nl-NL" sz="1200" dirty="0" err="1"/>
              <a:t>mdo’s</a:t>
            </a:r>
            <a:r>
              <a:rPr lang="nl-NL" sz="1200" dirty="0"/>
              <a:t>, gebruik groeidocument als hulpmiddel, voeren </a:t>
            </a:r>
            <a:r>
              <a:rPr lang="nl-NL" sz="1200" dirty="0" err="1"/>
              <a:t>meso</a:t>
            </a:r>
            <a:r>
              <a:rPr lang="nl-NL" sz="1200" dirty="0"/>
              <a:t>-gesprekken en trimsterrapportages in werkgebieden. Scholing bestond uit teambijeenkomsten en individuele begeleiding op basis van eigen leervraag.</a:t>
            </a:r>
          </a:p>
          <a:p>
            <a:pPr marL="171450" indent="-171450">
              <a:buFont typeface="Wingdings" panose="05000000000000000000" pitchFamily="2" charset="2"/>
              <a:buChar char="§"/>
            </a:pPr>
            <a:r>
              <a:rPr lang="nl-NL" sz="1200" dirty="0"/>
              <a:t>Vorig schooljaar functioneringsgesprek en beoordelingsgesprekken gevoerd dit schooljaar functioneringsgesprek. Elke consulent houdt een eigen “groeidocument” bij.</a:t>
            </a:r>
          </a:p>
          <a:p>
            <a:pPr marL="171450" indent="-171450">
              <a:buFont typeface="Wingdings" panose="05000000000000000000" pitchFamily="2" charset="2"/>
              <a:buChar char="§"/>
            </a:pPr>
            <a:r>
              <a:rPr lang="nl-NL" sz="1200" dirty="0"/>
              <a:t>1 langdurig ziek naar verwachting tot 1-1-2017. </a:t>
            </a:r>
            <a:r>
              <a:rPr lang="nl-NL" sz="1200" dirty="0" smtClean="0"/>
              <a:t>Tot zomervakantie op therapeutische basis gewerkt </a:t>
            </a:r>
            <a:endParaRPr lang="nl-NL" sz="1200" dirty="0"/>
          </a:p>
          <a:p>
            <a:pPr marL="171450" indent="-171450">
              <a:buFont typeface="Wingdings" panose="05000000000000000000" pitchFamily="2" charset="2"/>
              <a:buChar char="§"/>
            </a:pPr>
            <a:r>
              <a:rPr lang="nl-NL" sz="1200" dirty="0"/>
              <a:t>Nieuwe management assistente per 12 april in dienst </a:t>
            </a:r>
            <a:r>
              <a:rPr lang="nl-NL" sz="1200" dirty="0" err="1"/>
              <a:t>nav</a:t>
            </a:r>
            <a:r>
              <a:rPr lang="nl-NL" sz="1200" dirty="0"/>
              <a:t> afscheid vorige </a:t>
            </a:r>
            <a:r>
              <a:rPr lang="nl-NL" sz="1200" dirty="0" err="1"/>
              <a:t>ivm</a:t>
            </a:r>
            <a:r>
              <a:rPr lang="nl-NL" sz="1200" dirty="0"/>
              <a:t> nieuwe werkkring.</a:t>
            </a:r>
          </a:p>
          <a:p>
            <a:pPr marL="171450" indent="-171450">
              <a:buFont typeface="Wingdings" panose="05000000000000000000" pitchFamily="2" charset="2"/>
              <a:buChar char="§"/>
            </a:pPr>
            <a:r>
              <a:rPr lang="nl-NL" sz="1200" dirty="0"/>
              <a:t>1 vacature per 1-8-2016 consulente </a:t>
            </a:r>
            <a:r>
              <a:rPr lang="nl-NL" sz="1200" dirty="0" smtClean="0"/>
              <a:t>Alkmaar-Oost deze is ingevuld via sollicitatieprocedure. </a:t>
            </a:r>
            <a:endParaRPr lang="nl-NL" sz="1200" dirty="0"/>
          </a:p>
          <a:p>
            <a:pPr marL="171450" indent="-171450">
              <a:buFont typeface="Wingdings" panose="05000000000000000000" pitchFamily="2" charset="2"/>
              <a:buChar char="§"/>
            </a:pPr>
            <a:r>
              <a:rPr lang="nl-NL" sz="1200" dirty="0" smtClean="0"/>
              <a:t>PMR-gevormd </a:t>
            </a:r>
            <a:r>
              <a:rPr lang="nl-NL" sz="1200" dirty="0"/>
              <a:t>bestaande uit 3 teamleden.</a:t>
            </a:r>
          </a:p>
          <a:p>
            <a:pPr marL="171450" indent="-171450">
              <a:buFont typeface="Wingdings" panose="05000000000000000000" pitchFamily="2" charset="2"/>
              <a:buChar char="§"/>
            </a:pPr>
            <a:r>
              <a:rPr lang="nl-NL" sz="1200" dirty="0"/>
              <a:t>SBO en SO hebben behoefte aan eigen consulente net als basisscholen. Hier is in voorzien.</a:t>
            </a:r>
          </a:p>
          <a:p>
            <a:pPr marL="171450" indent="-171450">
              <a:buFont typeface="Wingdings" panose="05000000000000000000" pitchFamily="2" charset="2"/>
              <a:buChar char="§"/>
            </a:pPr>
            <a:r>
              <a:rPr lang="nl-NL" sz="1200" dirty="0"/>
              <a:t>Team verzet veel werk: organisatie in opbouw en behoefte aan ondersteuning scholen. Belangrijk om span of control in de gaten te houden. Komend jaar zijn er geen veranderingen te verwachten in werkwijze, werkwijzen niet meer zo nieuw voor consulenten en scholen. Verder zal naar verwachting administratie voor groot gedeelte wegvallen door TOP-dossier</a:t>
            </a:r>
            <a:r>
              <a:rPr lang="nl-NL" sz="1200" dirty="0" smtClean="0"/>
              <a:t>. Volledige winst is pas dan te behalen na volledige implementatie.</a:t>
            </a:r>
            <a:endParaRPr lang="nl-NL" sz="1200" dirty="0"/>
          </a:p>
          <a:p>
            <a:pPr marL="171450" indent="-171450">
              <a:buFont typeface="Wingdings" panose="05000000000000000000" pitchFamily="2" charset="2"/>
              <a:buChar char="§"/>
            </a:pPr>
            <a:endParaRPr lang="nl-NL" sz="1200" dirty="0"/>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6659C65-826D-4D7D-AC93-C9E1B0DDA174}" type="slidenum">
              <a:rPr lang="nl-NL" smtClean="0"/>
              <a:t>22</a:t>
            </a:fld>
            <a:endParaRPr lang="nl-NL"/>
          </a:p>
        </p:txBody>
      </p:sp>
    </p:spTree>
    <p:extLst>
      <p:ext uri="{BB962C8B-B14F-4D97-AF65-F5344CB8AC3E}">
        <p14:creationId xmlns:p14="http://schemas.microsoft.com/office/powerpoint/2010/main" val="567450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957390" y="4613784"/>
            <a:ext cx="4680520" cy="738664"/>
          </a:xfrm>
          <a:prstGeom prst="rect">
            <a:avLst/>
          </a:prstGeom>
          <a:noFill/>
        </p:spPr>
        <p:txBody>
          <a:bodyPr wrap="square" rtlCol="0">
            <a:spAutoFit/>
          </a:bodyPr>
          <a:lstStyle/>
          <a:p>
            <a:pPr algn="ctr"/>
            <a:r>
              <a:rPr lang="nl-NL" sz="1400" b="1" dirty="0">
                <a:solidFill>
                  <a:schemeClr val="bg1"/>
                </a:solidFill>
              </a:rPr>
              <a:t>2</a:t>
            </a:r>
            <a:r>
              <a:rPr lang="nl-NL" sz="1400" b="1" baseline="30000" dirty="0">
                <a:solidFill>
                  <a:schemeClr val="bg1"/>
                </a:solidFill>
              </a:rPr>
              <a:t>e</a:t>
            </a:r>
            <a:r>
              <a:rPr lang="nl-NL" sz="1400" b="1" dirty="0">
                <a:solidFill>
                  <a:schemeClr val="bg1"/>
                </a:solidFill>
              </a:rPr>
              <a:t> trimesterrapportage</a:t>
            </a:r>
          </a:p>
          <a:p>
            <a:pPr algn="ctr"/>
            <a:r>
              <a:rPr lang="nl-NL" sz="1400" dirty="0">
                <a:solidFill>
                  <a:schemeClr val="bg1"/>
                </a:solidFill>
              </a:rPr>
              <a:t>18 juni 2015 </a:t>
            </a:r>
          </a:p>
          <a:p>
            <a:pPr algn="ctr"/>
            <a:r>
              <a:rPr lang="nl-NL" sz="1400" dirty="0">
                <a:solidFill>
                  <a:schemeClr val="bg1"/>
                </a:solidFill>
              </a:rPr>
              <a:t> </a:t>
            </a:r>
          </a:p>
        </p:txBody>
      </p:sp>
      <p:sp>
        <p:nvSpPr>
          <p:cNvPr id="2" name="Tekstvak 1"/>
          <p:cNvSpPr txBox="1"/>
          <p:nvPr/>
        </p:nvSpPr>
        <p:spPr>
          <a:xfrm>
            <a:off x="385130" y="358840"/>
            <a:ext cx="7272808" cy="417358"/>
          </a:xfrm>
          <a:prstGeom prst="rect">
            <a:avLst/>
          </a:prstGeom>
          <a:noFill/>
        </p:spPr>
        <p:txBody>
          <a:bodyPr wrap="square" rtlCol="0">
            <a:spAutoFit/>
          </a:bodyPr>
          <a:lstStyle/>
          <a:p>
            <a:r>
              <a:rPr lang="nl-NL" dirty="0">
                <a:solidFill>
                  <a:srgbClr val="002060"/>
                </a:solidFill>
              </a:rPr>
              <a:t>Rapportage </a:t>
            </a:r>
            <a:r>
              <a:rPr lang="nl-NL" dirty="0" smtClean="0">
                <a:solidFill>
                  <a:srgbClr val="002060"/>
                </a:solidFill>
              </a:rPr>
              <a:t>3</a:t>
            </a:r>
            <a:r>
              <a:rPr lang="nl-NL" baseline="30000" dirty="0" smtClean="0">
                <a:solidFill>
                  <a:srgbClr val="002060"/>
                </a:solidFill>
              </a:rPr>
              <a:t>e</a:t>
            </a:r>
            <a:r>
              <a:rPr lang="nl-NL" dirty="0" smtClean="0">
                <a:solidFill>
                  <a:srgbClr val="002060"/>
                </a:solidFill>
              </a:rPr>
              <a:t> </a:t>
            </a:r>
            <a:r>
              <a:rPr lang="nl-NL" dirty="0">
                <a:solidFill>
                  <a:srgbClr val="002060"/>
                </a:solidFill>
              </a:rPr>
              <a:t>trimester 2015-2016:management en organisatie</a:t>
            </a:r>
          </a:p>
        </p:txBody>
      </p:sp>
      <p:sp>
        <p:nvSpPr>
          <p:cNvPr id="3" name="Tekstvak 2"/>
          <p:cNvSpPr txBox="1"/>
          <p:nvPr/>
        </p:nvSpPr>
        <p:spPr>
          <a:xfrm>
            <a:off x="1856657" y="5589240"/>
            <a:ext cx="184731" cy="417358"/>
          </a:xfrm>
          <a:prstGeom prst="rect">
            <a:avLst/>
          </a:prstGeom>
          <a:noFill/>
        </p:spPr>
        <p:txBody>
          <a:bodyPr wrap="none" rtlCol="0">
            <a:spAutoFit/>
          </a:bodyPr>
          <a:lstStyle/>
          <a:p>
            <a:endParaRPr lang="nl-NL" dirty="0"/>
          </a:p>
        </p:txBody>
      </p:sp>
      <p:sp>
        <p:nvSpPr>
          <p:cNvPr id="4" name="Tekstvak 3"/>
          <p:cNvSpPr txBox="1"/>
          <p:nvPr/>
        </p:nvSpPr>
        <p:spPr>
          <a:xfrm>
            <a:off x="409400" y="1051342"/>
            <a:ext cx="9115600" cy="5478423"/>
          </a:xfrm>
          <a:prstGeom prst="rect">
            <a:avLst/>
          </a:prstGeom>
          <a:noFill/>
        </p:spPr>
        <p:txBody>
          <a:bodyPr wrap="square" rtlCol="0">
            <a:spAutoFit/>
          </a:bodyPr>
          <a:lstStyle/>
          <a:p>
            <a:r>
              <a:rPr lang="nl-NL" sz="1400" b="1" dirty="0"/>
              <a:t>Samenwerking</a:t>
            </a:r>
          </a:p>
          <a:p>
            <a:r>
              <a:rPr lang="nl-NL" sz="1200" u="sng" dirty="0"/>
              <a:t>Ambulante begeleiding </a:t>
            </a:r>
            <a:r>
              <a:rPr lang="nl-NL" sz="1200" u="sng" dirty="0" err="1"/>
              <a:t>Gedragpunt</a:t>
            </a:r>
            <a:r>
              <a:rPr lang="nl-NL" sz="1200" u="sng" dirty="0"/>
              <a:t> en </a:t>
            </a:r>
            <a:r>
              <a:rPr lang="nl-NL" sz="1200" u="sng" dirty="0" err="1"/>
              <a:t>Heliomare</a:t>
            </a:r>
            <a:r>
              <a:rPr lang="nl-NL" sz="1200" dirty="0"/>
              <a:t>:</a:t>
            </a:r>
          </a:p>
          <a:p>
            <a:pPr marL="171450" indent="-171450">
              <a:buFont typeface="Wingdings" panose="05000000000000000000" pitchFamily="2" charset="2"/>
              <a:buChar char="§"/>
            </a:pPr>
            <a:r>
              <a:rPr lang="nl-NL" sz="1200" dirty="0"/>
              <a:t>Inleenafspraken zijn met beide organisaties geëvalueerd op kwantiteit en kwaliteit op periodieke basis; in april zijn afspraken gemaakt voor volgend schooljaar. </a:t>
            </a:r>
            <a:r>
              <a:rPr lang="nl-NL" sz="1200" dirty="0" err="1"/>
              <a:t>Heliomare</a:t>
            </a:r>
            <a:r>
              <a:rPr lang="nl-NL" sz="1200" dirty="0"/>
              <a:t>: 0,8 fte in dienst nemen en 2 fte AB via inleenafspraken. </a:t>
            </a:r>
            <a:r>
              <a:rPr lang="nl-NL" sz="1200" dirty="0" err="1"/>
              <a:t>Gedragpunt</a:t>
            </a:r>
            <a:r>
              <a:rPr lang="nl-NL" sz="1200" dirty="0"/>
              <a:t>: volgend schooljaar 6 fte en schooljaar 2016-2017 4 fte (indien blijkt dat er meer nodig is kunnen er altijd ruimere afspraken gemaakt worden) en verrekening op basis van werkelijke inzet.</a:t>
            </a:r>
          </a:p>
          <a:p>
            <a:pPr marL="171450" indent="-171450">
              <a:buFont typeface="Wingdings" panose="05000000000000000000" pitchFamily="2" charset="2"/>
              <a:buChar char="§"/>
            </a:pPr>
            <a:r>
              <a:rPr lang="nl-NL" sz="1200" dirty="0"/>
              <a:t>Ambulante begeleiders werken samen </a:t>
            </a:r>
            <a:r>
              <a:rPr lang="nl-NL" sz="1200" dirty="0" smtClean="0"/>
              <a:t>met consulenten </a:t>
            </a:r>
            <a:r>
              <a:rPr lang="nl-NL" sz="1200" dirty="0" err="1" smtClean="0"/>
              <a:t>ppo</a:t>
            </a:r>
            <a:r>
              <a:rPr lang="nl-NL" sz="1200" dirty="0" smtClean="0"/>
              <a:t> vanuit </a:t>
            </a:r>
            <a:r>
              <a:rPr lang="nl-NL" sz="1200" dirty="0"/>
              <a:t>zelf geformuleerde gouden cirkel. Kennis en kunde worden gedeeld en er wordt goed samengewerkt. AB wordt ingezet op basis van benodigde deskundigheid. 4x per jaar gezamenlijk overleg en 1x per maand gezamenlijke lunch. </a:t>
            </a:r>
            <a:r>
              <a:rPr lang="nl-NL" sz="1200" dirty="0" smtClean="0"/>
              <a:t>AB-</a:t>
            </a:r>
            <a:r>
              <a:rPr lang="nl-NL" sz="1200" dirty="0" err="1" smtClean="0"/>
              <a:t>ers</a:t>
            </a:r>
            <a:r>
              <a:rPr lang="nl-NL" sz="1200" dirty="0" smtClean="0"/>
              <a:t> voelen zich betrokken en erkend.</a:t>
            </a:r>
            <a:endParaRPr lang="nl-NL" sz="1200" dirty="0"/>
          </a:p>
          <a:p>
            <a:pPr marL="171450" indent="-171450">
              <a:buFont typeface="Wingdings" panose="05000000000000000000" pitchFamily="2" charset="2"/>
              <a:buChar char="§"/>
            </a:pPr>
            <a:r>
              <a:rPr lang="nl-NL" sz="1200" dirty="0"/>
              <a:t>Eerst werd overleg voorgezeten door directeur. Nu bepalen consulenten en AB-</a:t>
            </a:r>
            <a:r>
              <a:rPr lang="nl-NL" sz="1200" dirty="0" err="1"/>
              <a:t>ers</a:t>
            </a:r>
            <a:r>
              <a:rPr lang="nl-NL" sz="1200" dirty="0"/>
              <a:t> samen de agenda en wordt op basis van onderwerp de voorzitter bepaald.</a:t>
            </a:r>
          </a:p>
          <a:p>
            <a:r>
              <a:rPr lang="nl-NL" sz="1200" u="sng" dirty="0"/>
              <a:t>Ambulante begeleiding cluster 2:</a:t>
            </a:r>
          </a:p>
          <a:p>
            <a:r>
              <a:rPr lang="nl-NL" sz="1200" dirty="0"/>
              <a:t>Na overleg bestuurder Viertaal nemen ambulant begeleiders deel aan overleggen consulenten en AB-</a:t>
            </a:r>
            <a:r>
              <a:rPr lang="nl-NL" sz="1200" dirty="0" err="1"/>
              <a:t>ers</a:t>
            </a:r>
            <a:r>
              <a:rPr lang="nl-NL" sz="1200" dirty="0"/>
              <a:t> </a:t>
            </a:r>
            <a:r>
              <a:rPr lang="nl-NL" sz="1200" dirty="0" err="1"/>
              <a:t>Gedragpunt</a:t>
            </a:r>
            <a:r>
              <a:rPr lang="nl-NL" sz="1200" dirty="0"/>
              <a:t> en </a:t>
            </a:r>
            <a:r>
              <a:rPr lang="nl-NL" sz="1200" dirty="0" err="1"/>
              <a:t>Heliomare</a:t>
            </a:r>
            <a:r>
              <a:rPr lang="nl-NL" sz="1200" dirty="0"/>
              <a:t>. Dit heeft er toe bijgedragen dat de bewustwording van taalontwikkelingsstoornissen en kortere lijntjes t.b.v. casusbespreking. Door indicatie werkwijze cluster 2 is inzet AB beperkt, maar weten consulenten beter welke deskundigheid ze kunnen inzetten bij </a:t>
            </a:r>
            <a:r>
              <a:rPr lang="nl-NL" sz="1200" dirty="0" smtClean="0"/>
              <a:t>arrangement wanneer een kind niet door de slagboomdiagnostiek cluster 2 komt. Door alle partijen wordt de status aparte van cluster 2 als een nadeel ervaren.</a:t>
            </a:r>
            <a:endParaRPr lang="nl-NL" sz="1200" dirty="0"/>
          </a:p>
          <a:p>
            <a:r>
              <a:rPr lang="nl-NL" sz="1200" u="sng" dirty="0"/>
              <a:t>Gemeente</a:t>
            </a:r>
          </a:p>
          <a:p>
            <a:pPr marL="171450" indent="-171450">
              <a:buFont typeface="Wingdings" panose="05000000000000000000" pitchFamily="2" charset="2"/>
              <a:buChar char="§"/>
            </a:pPr>
            <a:r>
              <a:rPr lang="nl-NL" sz="1200" dirty="0"/>
              <a:t>Met wethouders en beleidsmedewerkers wordt intensief samengewerkt in signaleren lacunes, ontwikkelen gezamenlijk beleid en OOGO wordt gevoerd ter vaststelling van gezamenlijk beleid. PPO-NK en SWV V(S)O trekken hierin samen op. Transformatieagenda voor volgend jaar is </a:t>
            </a:r>
            <a:r>
              <a:rPr lang="nl-NL" sz="1200" dirty="0" smtClean="0"/>
              <a:t>opgesteld en wordt besproken in OOGO september. Ook wordt de overlegstructuur transparanter en efficiënter gemaakt.</a:t>
            </a:r>
            <a:endParaRPr lang="nl-NL" sz="1200" dirty="0"/>
          </a:p>
          <a:p>
            <a:pPr marL="171450" indent="-171450">
              <a:buFont typeface="Wingdings" panose="05000000000000000000" pitchFamily="2" charset="2"/>
              <a:buChar char="§"/>
            </a:pPr>
            <a:r>
              <a:rPr lang="nl-NL" sz="1200" dirty="0"/>
              <a:t>Consulenten, jeugdhulp, leerplicht en leerlingenvervoer overleggen 2x per jaar. Zij werken </a:t>
            </a:r>
            <a:r>
              <a:rPr lang="nl-NL" sz="1200" dirty="0" smtClean="0"/>
              <a:t>samen met consulenten </a:t>
            </a:r>
            <a:r>
              <a:rPr lang="nl-NL" sz="1200" dirty="0" err="1" smtClean="0"/>
              <a:t>ppo</a:t>
            </a:r>
            <a:r>
              <a:rPr lang="nl-NL" sz="1200" dirty="0" smtClean="0"/>
              <a:t> vanuit </a:t>
            </a:r>
            <a:r>
              <a:rPr lang="nl-NL" sz="1200" dirty="0"/>
              <a:t>een eigen geformuleerde gouden cirkel. Agenda wordt gezamenlijk bepaald </a:t>
            </a:r>
            <a:r>
              <a:rPr lang="nl-NL" sz="1200" dirty="0" smtClean="0"/>
              <a:t>. Voorzitterschap is door directeur overgedragen aan consulent voorzieningen. Samenwerking </a:t>
            </a:r>
            <a:r>
              <a:rPr lang="nl-NL" sz="1200" dirty="0"/>
              <a:t>en het elkaar bijschakelen is ontwikkeld door deze ontmoetingen. Streven is één virtueel loket en we regelen het zo veel mogelijk aan de voorkant.</a:t>
            </a:r>
          </a:p>
          <a:p>
            <a:pPr marL="171450" indent="-171450">
              <a:buFont typeface="Wingdings" panose="05000000000000000000" pitchFamily="2" charset="2"/>
              <a:buChar char="§"/>
            </a:pPr>
            <a:r>
              <a:rPr lang="nl-NL" sz="1200" dirty="0"/>
              <a:t>CJG sluit aan bij werkgebieden. Dit jaar is Alkmaar gestart met gezamenlijk voeren </a:t>
            </a:r>
            <a:r>
              <a:rPr lang="nl-NL" sz="1200" dirty="0" err="1"/>
              <a:t>meso</a:t>
            </a:r>
            <a:r>
              <a:rPr lang="nl-NL" sz="1200" dirty="0"/>
              <a:t>-overleg op scholen door consulent en CJG.</a:t>
            </a:r>
          </a:p>
          <a:p>
            <a:pPr marL="171450" indent="-171450">
              <a:buFont typeface="Wingdings" panose="05000000000000000000" pitchFamily="2" charset="2"/>
              <a:buChar char="§"/>
            </a:pPr>
            <a:r>
              <a:rPr lang="nl-NL" sz="1200" dirty="0"/>
              <a:t>Leerplicht levert informatie aan voor inventarisatie thuiszitters en neemt deel aan netwerkgroep thuiszitters</a:t>
            </a:r>
            <a:r>
              <a:rPr lang="nl-NL" sz="1200" dirty="0" smtClean="0"/>
              <a:t>. De informatieverstrekking verloopt nog niet vanzelf; herinneringen zijn nodig.</a:t>
            </a:r>
            <a:endParaRPr lang="nl-NL" sz="1200" dirty="0"/>
          </a:p>
          <a:p>
            <a:pPr marL="171450" indent="-171450">
              <a:buFont typeface="Wingdings" panose="05000000000000000000" pitchFamily="2" charset="2"/>
              <a:buChar char="§"/>
            </a:pPr>
            <a:r>
              <a:rPr lang="nl-NL" sz="1200" dirty="0"/>
              <a:t>Dag van de leerplicht is in Alkmaar gezamenlijk georganiseerd: erg informatief, uitkomsten worden gebruikt voor ontwikkeling beleid.</a:t>
            </a:r>
          </a:p>
          <a:p>
            <a:pPr marL="171450" indent="-171450">
              <a:buFont typeface="Wingdings" panose="05000000000000000000" pitchFamily="2" charset="2"/>
              <a:buChar char="§"/>
            </a:pPr>
            <a:endParaRPr lang="nl-NL" sz="1200" dirty="0"/>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6659C65-826D-4D7D-AC93-C9E1B0DDA174}" type="slidenum">
              <a:rPr lang="nl-NL" smtClean="0"/>
              <a:t>23</a:t>
            </a:fld>
            <a:endParaRPr lang="nl-NL"/>
          </a:p>
        </p:txBody>
      </p:sp>
    </p:spTree>
    <p:extLst>
      <p:ext uri="{BB962C8B-B14F-4D97-AF65-F5344CB8AC3E}">
        <p14:creationId xmlns:p14="http://schemas.microsoft.com/office/powerpoint/2010/main" val="38194133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957390" y="4613784"/>
            <a:ext cx="4680520" cy="738664"/>
          </a:xfrm>
          <a:prstGeom prst="rect">
            <a:avLst/>
          </a:prstGeom>
          <a:noFill/>
        </p:spPr>
        <p:txBody>
          <a:bodyPr wrap="square" rtlCol="0">
            <a:spAutoFit/>
          </a:bodyPr>
          <a:lstStyle/>
          <a:p>
            <a:pPr algn="ctr"/>
            <a:r>
              <a:rPr lang="nl-NL" sz="1400" b="1" dirty="0">
                <a:solidFill>
                  <a:schemeClr val="bg1"/>
                </a:solidFill>
              </a:rPr>
              <a:t>2</a:t>
            </a:r>
            <a:r>
              <a:rPr lang="nl-NL" sz="1400" b="1" baseline="30000" dirty="0">
                <a:solidFill>
                  <a:schemeClr val="bg1"/>
                </a:solidFill>
              </a:rPr>
              <a:t>e</a:t>
            </a:r>
            <a:r>
              <a:rPr lang="nl-NL" sz="1400" b="1" dirty="0">
                <a:solidFill>
                  <a:schemeClr val="bg1"/>
                </a:solidFill>
              </a:rPr>
              <a:t> trimesterrapportage</a:t>
            </a:r>
          </a:p>
          <a:p>
            <a:pPr algn="ctr"/>
            <a:r>
              <a:rPr lang="nl-NL" sz="1400" dirty="0">
                <a:solidFill>
                  <a:schemeClr val="bg1"/>
                </a:solidFill>
              </a:rPr>
              <a:t>18 juni 2015 </a:t>
            </a:r>
          </a:p>
          <a:p>
            <a:pPr algn="ctr"/>
            <a:r>
              <a:rPr lang="nl-NL" sz="1400" dirty="0">
                <a:solidFill>
                  <a:schemeClr val="bg1"/>
                </a:solidFill>
              </a:rPr>
              <a:t> </a:t>
            </a:r>
          </a:p>
        </p:txBody>
      </p:sp>
      <p:sp>
        <p:nvSpPr>
          <p:cNvPr id="2" name="Tekstvak 1"/>
          <p:cNvSpPr txBox="1"/>
          <p:nvPr/>
        </p:nvSpPr>
        <p:spPr>
          <a:xfrm>
            <a:off x="560512" y="311905"/>
            <a:ext cx="7272808" cy="417358"/>
          </a:xfrm>
          <a:prstGeom prst="rect">
            <a:avLst/>
          </a:prstGeom>
          <a:noFill/>
        </p:spPr>
        <p:txBody>
          <a:bodyPr wrap="square" rtlCol="0">
            <a:spAutoFit/>
          </a:bodyPr>
          <a:lstStyle/>
          <a:p>
            <a:r>
              <a:rPr lang="nl-NL" dirty="0">
                <a:solidFill>
                  <a:srgbClr val="002060"/>
                </a:solidFill>
              </a:rPr>
              <a:t>Rapportage </a:t>
            </a:r>
            <a:r>
              <a:rPr lang="nl-NL" dirty="0" smtClean="0">
                <a:solidFill>
                  <a:srgbClr val="002060"/>
                </a:solidFill>
              </a:rPr>
              <a:t>3</a:t>
            </a:r>
            <a:r>
              <a:rPr lang="nl-NL" baseline="30000" dirty="0" smtClean="0">
                <a:solidFill>
                  <a:srgbClr val="002060"/>
                </a:solidFill>
              </a:rPr>
              <a:t>e</a:t>
            </a:r>
            <a:r>
              <a:rPr lang="nl-NL" dirty="0" smtClean="0">
                <a:solidFill>
                  <a:srgbClr val="002060"/>
                </a:solidFill>
              </a:rPr>
              <a:t> </a:t>
            </a:r>
            <a:r>
              <a:rPr lang="nl-NL" dirty="0">
                <a:solidFill>
                  <a:srgbClr val="002060"/>
                </a:solidFill>
              </a:rPr>
              <a:t>trimester 2015-2016:management en organisatie</a:t>
            </a:r>
          </a:p>
        </p:txBody>
      </p:sp>
      <p:sp>
        <p:nvSpPr>
          <p:cNvPr id="3" name="Tekstvak 2"/>
          <p:cNvSpPr txBox="1"/>
          <p:nvPr/>
        </p:nvSpPr>
        <p:spPr>
          <a:xfrm>
            <a:off x="1856657" y="5589240"/>
            <a:ext cx="184731" cy="417358"/>
          </a:xfrm>
          <a:prstGeom prst="rect">
            <a:avLst/>
          </a:prstGeom>
          <a:noFill/>
        </p:spPr>
        <p:txBody>
          <a:bodyPr wrap="none" rtlCol="0">
            <a:spAutoFit/>
          </a:bodyPr>
          <a:lstStyle/>
          <a:p>
            <a:endParaRPr lang="nl-NL" dirty="0"/>
          </a:p>
        </p:txBody>
      </p:sp>
      <p:sp>
        <p:nvSpPr>
          <p:cNvPr id="5" name="Tekstvak 4"/>
          <p:cNvSpPr txBox="1"/>
          <p:nvPr/>
        </p:nvSpPr>
        <p:spPr>
          <a:xfrm>
            <a:off x="334755" y="915085"/>
            <a:ext cx="9157387" cy="1569660"/>
          </a:xfrm>
          <a:prstGeom prst="rect">
            <a:avLst/>
          </a:prstGeom>
          <a:noFill/>
        </p:spPr>
        <p:txBody>
          <a:bodyPr wrap="square" rtlCol="0">
            <a:spAutoFit/>
          </a:bodyPr>
          <a:lstStyle/>
          <a:p>
            <a:pPr marL="171450" indent="-171450">
              <a:buFont typeface="Wingdings" panose="05000000000000000000" pitchFamily="2" charset="2"/>
              <a:buChar char="§"/>
            </a:pPr>
            <a:r>
              <a:rPr lang="nl-NL" sz="1200" dirty="0" err="1"/>
              <a:t>Leerlingvervoer</a:t>
            </a:r>
            <a:r>
              <a:rPr lang="nl-NL" sz="1200" dirty="0"/>
              <a:t> Heerhugowaard met SO, </a:t>
            </a:r>
            <a:r>
              <a:rPr lang="nl-NL" sz="1200" dirty="0" err="1"/>
              <a:t>swv</a:t>
            </a:r>
            <a:r>
              <a:rPr lang="nl-NL" sz="1200" dirty="0"/>
              <a:t> en gemeente gezamenlijk beleid ontwikkeld en vastgelegd in memo. Doel samen regelen we het aan de voorkant. </a:t>
            </a:r>
            <a:r>
              <a:rPr lang="nl-NL" sz="1200" dirty="0" err="1"/>
              <a:t>Leerlingvervoer</a:t>
            </a:r>
            <a:r>
              <a:rPr lang="nl-NL" sz="1200" dirty="0"/>
              <a:t> kan soms de druppel zijn waardoor een gezin de mantelzorg niet meer trekt. Ook is afgesproken dat gewerkt wordt aan zelfredzaamheid. In groeidocument wordt dit vastgelegd. Memo wordt besproken met andere gemeenten: kunnen we gezamenlijk beleid maken</a:t>
            </a:r>
            <a:r>
              <a:rPr lang="nl-NL" sz="1200" dirty="0" smtClean="0"/>
              <a:t>. Samenwerking en begrip voor ieders positie is flink verbetert hierdoor.</a:t>
            </a:r>
            <a:endParaRPr lang="nl-NL" sz="1200" dirty="0"/>
          </a:p>
          <a:p>
            <a:pPr marL="171450" indent="-171450">
              <a:buFont typeface="Wingdings" panose="05000000000000000000" pitchFamily="2" charset="2"/>
              <a:buChar char="§"/>
            </a:pPr>
            <a:r>
              <a:rPr lang="nl-NL" sz="1200" dirty="0"/>
              <a:t>Voor de inkoop worden beiden </a:t>
            </a:r>
            <a:r>
              <a:rPr lang="nl-NL" sz="1200" dirty="0" err="1"/>
              <a:t>swv’s</a:t>
            </a:r>
            <a:r>
              <a:rPr lang="nl-NL" sz="1200" dirty="0"/>
              <a:t> in </a:t>
            </a:r>
            <a:r>
              <a:rPr lang="nl-NL" sz="1200" dirty="0" err="1"/>
              <a:t>pdsa</a:t>
            </a:r>
            <a:r>
              <a:rPr lang="nl-NL" sz="1200" dirty="0"/>
              <a:t>-cyclus meegenomen en hebben we invloed op de eisen die gesteld worden. Ook participeren we in </a:t>
            </a:r>
            <a:r>
              <a:rPr lang="nl-NL" sz="1200" dirty="0" err="1"/>
              <a:t>afstemmingsoverleggen</a:t>
            </a:r>
            <a:r>
              <a:rPr lang="nl-NL" sz="1200" dirty="0"/>
              <a:t> over samenwerkingsafspraken met onderwijs.</a:t>
            </a:r>
          </a:p>
          <a:p>
            <a:pPr marL="171450" indent="-171450">
              <a:buFont typeface="Wingdings" panose="05000000000000000000" pitchFamily="2" charset="2"/>
              <a:buChar char="§"/>
            </a:pPr>
            <a:r>
              <a:rPr lang="nl-NL" sz="1200" dirty="0"/>
              <a:t>Ernstig Enkelvoudige Dyslexie (EED): bij beleidsmedewerkers schoolbesturen is geïnventariseerd waar behoefte is aan verbetering behandeling en samenwerking. Wordt vervolgd.</a:t>
            </a:r>
          </a:p>
        </p:txBody>
      </p:sp>
      <p:sp>
        <p:nvSpPr>
          <p:cNvPr id="6" name="Tekstvak 5"/>
          <p:cNvSpPr txBox="1"/>
          <p:nvPr/>
        </p:nvSpPr>
        <p:spPr>
          <a:xfrm>
            <a:off x="409401" y="2910428"/>
            <a:ext cx="9008096" cy="2492990"/>
          </a:xfrm>
          <a:prstGeom prst="rect">
            <a:avLst/>
          </a:prstGeom>
          <a:noFill/>
        </p:spPr>
        <p:txBody>
          <a:bodyPr wrap="square" rtlCol="0">
            <a:spAutoFit/>
          </a:bodyPr>
          <a:lstStyle/>
          <a:p>
            <a:r>
              <a:rPr lang="nl-NL" sz="1200" u="sng" dirty="0"/>
              <a:t>Onderwijszorgarrangementen</a:t>
            </a:r>
          </a:p>
          <a:p>
            <a:pPr marL="285750" indent="-285750">
              <a:buFont typeface="Wingdings" panose="05000000000000000000" pitchFamily="2" charset="2"/>
              <a:buChar char="§"/>
            </a:pPr>
            <a:r>
              <a:rPr lang="nl-NL" sz="1200" dirty="0"/>
              <a:t>Onderwijs, ketenpartners, gemeenten en </a:t>
            </a:r>
            <a:r>
              <a:rPr lang="nl-NL" sz="1200" dirty="0" err="1"/>
              <a:t>swv</a:t>
            </a:r>
            <a:r>
              <a:rPr lang="nl-NL" sz="1200" dirty="0"/>
              <a:t> trekken samen op in de ontwikkeling</a:t>
            </a:r>
          </a:p>
          <a:p>
            <a:pPr marL="285750" indent="-285750">
              <a:buFont typeface="Wingdings" panose="05000000000000000000" pitchFamily="2" charset="2"/>
              <a:buChar char="§"/>
            </a:pPr>
            <a:r>
              <a:rPr lang="nl-NL" sz="1200" dirty="0"/>
              <a:t>Ernstige Meervoudige Beperking (EMB) is ontwikkeld en werkwijze wordt gevolgd: ontwikkelpunt: 1 kind 1plan voor onderwijs en zorg en de transparante en juiste toepassing van de zorgwetten.</a:t>
            </a:r>
          </a:p>
          <a:p>
            <a:pPr marL="285750" indent="-285750">
              <a:buFont typeface="Wingdings" panose="05000000000000000000" pitchFamily="2" charset="2"/>
              <a:buChar char="§"/>
            </a:pPr>
            <a:r>
              <a:rPr lang="nl-NL" sz="1200" dirty="0"/>
              <a:t>Netwerkgroep onderwijszorg cluster 3: doel helderheid en afstemming onderwijs en zorg voor cluster 3; leden netwerkgroep: </a:t>
            </a:r>
            <a:r>
              <a:rPr lang="nl-NL" sz="1200" dirty="0" err="1"/>
              <a:t>swv’s</a:t>
            </a:r>
            <a:r>
              <a:rPr lang="nl-NL" sz="1200" dirty="0"/>
              <a:t> regio Noord Holland-Noord, gemeenten NK, SO cluster 3, deskundigen toewijzingscommissie, onderwijs(zorg)consulent, inspectie, OCW, PO-raad. </a:t>
            </a:r>
          </a:p>
          <a:p>
            <a:pPr marL="285750" indent="-285750">
              <a:buFont typeface="Wingdings" panose="05000000000000000000" pitchFamily="2" charset="2"/>
              <a:buChar char="§"/>
            </a:pPr>
            <a:r>
              <a:rPr lang="nl-NL" sz="1200" dirty="0"/>
              <a:t>Netwerkgroep nieuwkomers: na inventarisatie en mandaat uitwerking samenwerking vanuit visie voor NK. Zie memo nieuwkomers</a:t>
            </a:r>
          </a:p>
          <a:p>
            <a:pPr marL="285750" indent="-285750">
              <a:buFont typeface="Wingdings" panose="05000000000000000000" pitchFamily="2" charset="2"/>
              <a:buChar char="§"/>
            </a:pPr>
            <a:r>
              <a:rPr lang="nl-NL" sz="1200" dirty="0"/>
              <a:t>Netwerkgroep thuiszitters: doel ontwikkeling gezamenlijk beleid, zie memo thuiszitters. 2 bijeenkomsten gehad, dag leerplicht georganiseerd.</a:t>
            </a:r>
          </a:p>
          <a:p>
            <a:pPr marL="285750" indent="-285750">
              <a:buFont typeface="Wingdings" panose="05000000000000000000" pitchFamily="2" charset="2"/>
              <a:buChar char="§"/>
            </a:pPr>
            <a:r>
              <a:rPr lang="nl-NL" sz="1200" dirty="0"/>
              <a:t>Onderwijszorggroep voor 3-7 jarigen in Heerhugowaard en Alkmaar met S(B)O, </a:t>
            </a:r>
            <a:r>
              <a:rPr lang="nl-NL" sz="1200" dirty="0" err="1"/>
              <a:t>Parlan</a:t>
            </a:r>
            <a:r>
              <a:rPr lang="nl-NL" sz="1200" dirty="0"/>
              <a:t> en gemeenten: Doel ontwikkeling gezamenlijke aanpak vanuit onderwijs- ondersteuningsbehoeften met begeleiding voor ouders</a:t>
            </a:r>
            <a:r>
              <a:rPr lang="nl-NL" sz="1200" dirty="0" smtClean="0"/>
              <a:t>.</a:t>
            </a:r>
          </a:p>
          <a:p>
            <a:endParaRPr lang="nl-NL" sz="1200" dirty="0"/>
          </a:p>
        </p:txBody>
      </p:sp>
      <p:sp>
        <p:nvSpPr>
          <p:cNvPr id="4" name="Tijdelijke aanduiding voor voettekst 3"/>
          <p:cNvSpPr>
            <a:spLocks noGrp="1"/>
          </p:cNvSpPr>
          <p:nvPr>
            <p:ph type="ftr" sz="quarter" idx="11"/>
          </p:nvPr>
        </p:nvSpPr>
        <p:spPr/>
        <p:txBody>
          <a:bodyPr/>
          <a:lstStyle/>
          <a:p>
            <a:endParaRPr lang="nl-NL"/>
          </a:p>
        </p:txBody>
      </p:sp>
      <p:sp>
        <p:nvSpPr>
          <p:cNvPr id="8" name="Tijdelijke aanduiding voor dianummer 7"/>
          <p:cNvSpPr>
            <a:spLocks noGrp="1"/>
          </p:cNvSpPr>
          <p:nvPr>
            <p:ph type="sldNum" sz="quarter" idx="12"/>
          </p:nvPr>
        </p:nvSpPr>
        <p:spPr/>
        <p:txBody>
          <a:bodyPr/>
          <a:lstStyle/>
          <a:p>
            <a:fld id="{B6659C65-826D-4D7D-AC93-C9E1B0DDA174}" type="slidenum">
              <a:rPr lang="nl-NL" smtClean="0"/>
              <a:t>24</a:t>
            </a:fld>
            <a:endParaRPr lang="nl-NL"/>
          </a:p>
        </p:txBody>
      </p:sp>
    </p:spTree>
    <p:extLst>
      <p:ext uri="{BB962C8B-B14F-4D97-AF65-F5344CB8AC3E}">
        <p14:creationId xmlns:p14="http://schemas.microsoft.com/office/powerpoint/2010/main" val="10442732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00579" y="220715"/>
            <a:ext cx="7272808" cy="417358"/>
          </a:xfrm>
          <a:prstGeom prst="rect">
            <a:avLst/>
          </a:prstGeom>
          <a:noFill/>
        </p:spPr>
        <p:txBody>
          <a:bodyPr wrap="square" rtlCol="0">
            <a:spAutoFit/>
          </a:bodyPr>
          <a:lstStyle/>
          <a:p>
            <a:r>
              <a:rPr lang="nl-NL" dirty="0">
                <a:solidFill>
                  <a:srgbClr val="002060"/>
                </a:solidFill>
              </a:rPr>
              <a:t>Rapportage </a:t>
            </a:r>
            <a:r>
              <a:rPr lang="nl-NL" dirty="0" smtClean="0">
                <a:solidFill>
                  <a:srgbClr val="002060"/>
                </a:solidFill>
              </a:rPr>
              <a:t>3</a:t>
            </a:r>
            <a:r>
              <a:rPr lang="nl-NL" baseline="30000" dirty="0" smtClean="0">
                <a:solidFill>
                  <a:srgbClr val="002060"/>
                </a:solidFill>
              </a:rPr>
              <a:t>e</a:t>
            </a:r>
            <a:r>
              <a:rPr lang="nl-NL" dirty="0" smtClean="0">
                <a:solidFill>
                  <a:srgbClr val="002060"/>
                </a:solidFill>
              </a:rPr>
              <a:t> </a:t>
            </a:r>
            <a:r>
              <a:rPr lang="nl-NL" dirty="0">
                <a:solidFill>
                  <a:srgbClr val="002060"/>
                </a:solidFill>
              </a:rPr>
              <a:t>trimester 2015-2016:management en </a:t>
            </a:r>
            <a:r>
              <a:rPr lang="nl-NL" dirty="0" smtClean="0">
                <a:solidFill>
                  <a:srgbClr val="002060"/>
                </a:solidFill>
              </a:rPr>
              <a:t>organisatie </a:t>
            </a:r>
            <a:endParaRPr lang="nl-NL" dirty="0">
              <a:solidFill>
                <a:srgbClr val="002060"/>
              </a:solidFill>
            </a:endParaRPr>
          </a:p>
        </p:txBody>
      </p:sp>
      <p:sp>
        <p:nvSpPr>
          <p:cNvPr id="3" name="Tekstvak 2"/>
          <p:cNvSpPr txBox="1"/>
          <p:nvPr/>
        </p:nvSpPr>
        <p:spPr>
          <a:xfrm>
            <a:off x="1856657" y="5589240"/>
            <a:ext cx="184731" cy="417358"/>
          </a:xfrm>
          <a:prstGeom prst="rect">
            <a:avLst/>
          </a:prstGeom>
          <a:noFill/>
        </p:spPr>
        <p:txBody>
          <a:bodyPr wrap="none" rtlCol="0">
            <a:spAutoFit/>
          </a:bodyPr>
          <a:lstStyle/>
          <a:p>
            <a:endParaRPr lang="nl-NL" dirty="0"/>
          </a:p>
        </p:txBody>
      </p:sp>
      <p:sp>
        <p:nvSpPr>
          <p:cNvPr id="4" name="Tekstvak 3"/>
          <p:cNvSpPr txBox="1"/>
          <p:nvPr/>
        </p:nvSpPr>
        <p:spPr>
          <a:xfrm>
            <a:off x="380596" y="913108"/>
            <a:ext cx="8856984" cy="1600438"/>
          </a:xfrm>
          <a:prstGeom prst="rect">
            <a:avLst/>
          </a:prstGeom>
          <a:noFill/>
        </p:spPr>
        <p:txBody>
          <a:bodyPr wrap="square" rtlCol="0">
            <a:spAutoFit/>
          </a:bodyPr>
          <a:lstStyle/>
          <a:p>
            <a:r>
              <a:rPr lang="nl-NL" sz="1200" u="sng" dirty="0"/>
              <a:t>Virtueel expertise cluster</a:t>
            </a:r>
          </a:p>
          <a:p>
            <a:pPr marL="285750" indent="-285750">
              <a:buFont typeface="Wingdings" panose="05000000000000000000" pitchFamily="2" charset="2"/>
              <a:buChar char="§"/>
            </a:pPr>
            <a:r>
              <a:rPr lang="nl-NL" sz="1200" dirty="0"/>
              <a:t>3x per jaar komen </a:t>
            </a:r>
            <a:r>
              <a:rPr lang="nl-NL" sz="1200" dirty="0" err="1"/>
              <a:t>sbo</a:t>
            </a:r>
            <a:r>
              <a:rPr lang="nl-NL" sz="1200" dirty="0"/>
              <a:t> en </a:t>
            </a:r>
            <a:r>
              <a:rPr lang="nl-NL" sz="1200" dirty="0" err="1"/>
              <a:t>so</a:t>
            </a:r>
            <a:r>
              <a:rPr lang="nl-NL" sz="1200" dirty="0"/>
              <a:t> scholen en </a:t>
            </a:r>
            <a:r>
              <a:rPr lang="nl-NL" sz="1200" dirty="0" err="1"/>
              <a:t>Parlan</a:t>
            </a:r>
            <a:r>
              <a:rPr lang="nl-NL" sz="1200" dirty="0"/>
              <a:t> bij elkaar. Gouden cirkel is opgesteld.</a:t>
            </a:r>
          </a:p>
          <a:p>
            <a:pPr marL="285750" indent="-285750">
              <a:buFont typeface="Wingdings" panose="05000000000000000000" pitchFamily="2" charset="2"/>
              <a:buChar char="§"/>
            </a:pPr>
            <a:r>
              <a:rPr lang="nl-NL" sz="1200" dirty="0"/>
              <a:t>Samenwerking komt opgang nadat gevoeligheden zijn uitgesproken.</a:t>
            </a:r>
          </a:p>
          <a:p>
            <a:pPr marL="285750" indent="-285750">
              <a:buFont typeface="Wingdings" panose="05000000000000000000" pitchFamily="2" charset="2"/>
              <a:buChar char="§"/>
            </a:pPr>
            <a:r>
              <a:rPr lang="nl-NL" sz="1200" dirty="0"/>
              <a:t>Ondernemerschap wordt gewaardeerd wanneer dat open en in overleg gebeurd vanuit het belang van een dekkend netwerk.</a:t>
            </a:r>
          </a:p>
          <a:p>
            <a:pPr marL="285750" indent="-285750">
              <a:buFont typeface="Wingdings" panose="05000000000000000000" pitchFamily="2" charset="2"/>
              <a:buChar char="§"/>
            </a:pPr>
            <a:r>
              <a:rPr lang="nl-NL" sz="1200" dirty="0"/>
              <a:t>Trimesterrapportages worden besproken en op gereflecteerd. Leveren input voor verbetering of innovatie.</a:t>
            </a:r>
          </a:p>
          <a:p>
            <a:pPr marL="285750" indent="-285750">
              <a:buFont typeface="Wingdings" panose="05000000000000000000" pitchFamily="2" charset="2"/>
              <a:buChar char="§"/>
            </a:pPr>
            <a:r>
              <a:rPr lang="nl-NL" sz="1200" dirty="0"/>
              <a:t>Kijken op elkaars scholen is in gang gezet en wordt als verrijkend ervaren.</a:t>
            </a:r>
          </a:p>
          <a:p>
            <a:pPr marL="285750" indent="-285750">
              <a:buFont typeface="Wingdings" panose="05000000000000000000" pitchFamily="2" charset="2"/>
              <a:buChar char="§"/>
            </a:pPr>
            <a:r>
              <a:rPr lang="nl-NL" sz="1200" dirty="0"/>
              <a:t>Samenwerking komt voorzichtig op gang</a:t>
            </a:r>
          </a:p>
          <a:p>
            <a:pPr marL="285750" indent="-285750">
              <a:buFont typeface="Wingdings" panose="05000000000000000000" pitchFamily="2" charset="2"/>
              <a:buChar char="§"/>
            </a:pPr>
            <a:r>
              <a:rPr lang="nl-NL" sz="1200" dirty="0" err="1"/>
              <a:t>Swv</a:t>
            </a:r>
            <a:r>
              <a:rPr lang="nl-NL" sz="1200" dirty="0"/>
              <a:t> is betrokken bij huisvesting S(B)O Heerhugowaard en Alkmaar</a:t>
            </a:r>
          </a:p>
        </p:txBody>
      </p:sp>
      <p:sp>
        <p:nvSpPr>
          <p:cNvPr id="8" name="Tekstvak 7"/>
          <p:cNvSpPr txBox="1"/>
          <p:nvPr/>
        </p:nvSpPr>
        <p:spPr>
          <a:xfrm>
            <a:off x="389045" y="2627439"/>
            <a:ext cx="8964488" cy="1600438"/>
          </a:xfrm>
          <a:prstGeom prst="rect">
            <a:avLst/>
          </a:prstGeom>
          <a:noFill/>
        </p:spPr>
        <p:txBody>
          <a:bodyPr wrap="square" rtlCol="0">
            <a:spAutoFit/>
          </a:bodyPr>
          <a:lstStyle/>
          <a:p>
            <a:r>
              <a:rPr lang="nl-NL" sz="1200" u="sng" dirty="0"/>
              <a:t>Doorgaande lijn</a:t>
            </a:r>
          </a:p>
          <a:p>
            <a:pPr marL="285750" indent="-285750">
              <a:buFont typeface="Wingdings" panose="05000000000000000000" pitchFamily="2" charset="2"/>
              <a:buChar char="§"/>
            </a:pPr>
            <a:r>
              <a:rPr lang="nl-NL" sz="1200" dirty="0"/>
              <a:t>POVO procedure is goed uitgewerkt. Extra ondersteuning nodig: groeidocument PO is enige document, </a:t>
            </a:r>
            <a:r>
              <a:rPr lang="nl-NL" sz="1200" dirty="0" err="1"/>
              <a:t>mdo</a:t>
            </a:r>
            <a:r>
              <a:rPr lang="nl-NL" sz="1200" dirty="0"/>
              <a:t> wordt gevoerd, consulenten </a:t>
            </a:r>
            <a:r>
              <a:rPr lang="nl-NL" sz="1200" dirty="0" err="1"/>
              <a:t>ppo</a:t>
            </a:r>
            <a:r>
              <a:rPr lang="nl-NL" sz="1200" dirty="0"/>
              <a:t> en VO werken samen. Testen en toetsen wordt alleen gedaan als het noodzakelijk is.</a:t>
            </a:r>
          </a:p>
          <a:p>
            <a:pPr marL="285750" indent="-285750">
              <a:buFont typeface="Wingdings" panose="05000000000000000000" pitchFamily="2" charset="2"/>
              <a:buChar char="§"/>
            </a:pPr>
            <a:r>
              <a:rPr lang="nl-NL" sz="1200" dirty="0"/>
              <a:t>Doorgaande lijn 10-14 aanpak voor kwetsbare jeugdigen is in ontwikkeling en wordt </a:t>
            </a:r>
            <a:r>
              <a:rPr lang="nl-NL" sz="1200" dirty="0" smtClean="0"/>
              <a:t>schooljaar 2016-2017 </a:t>
            </a:r>
            <a:r>
              <a:rPr lang="nl-NL" sz="1200" dirty="0" err="1" smtClean="0"/>
              <a:t>evidenced</a:t>
            </a:r>
            <a:r>
              <a:rPr lang="nl-NL" sz="1200" dirty="0" smtClean="0"/>
              <a:t> </a:t>
            </a:r>
            <a:r>
              <a:rPr lang="nl-NL" sz="1200" dirty="0" err="1"/>
              <a:t>informed</a:t>
            </a:r>
            <a:r>
              <a:rPr lang="nl-NL" sz="1200" dirty="0"/>
              <a:t> ontwikkeld. Leerkrachten groep 7-8 en docenten klas 1-2 worden betrokken</a:t>
            </a:r>
          </a:p>
          <a:p>
            <a:pPr marL="285750" indent="-285750">
              <a:buFont typeface="Wingdings" panose="05000000000000000000" pitchFamily="2" charset="2"/>
              <a:buChar char="§"/>
            </a:pPr>
            <a:r>
              <a:rPr lang="nl-NL" sz="1200" dirty="0"/>
              <a:t>Voorschoolse opvang voor kinderen met extra onderwijsbehoeften: initiatief groep heeft gezamenlijk een bijeenkomst georganiseerd voor alle </a:t>
            </a:r>
            <a:r>
              <a:rPr lang="nl-NL" sz="1200" dirty="0" err="1"/>
              <a:t>psz</a:t>
            </a:r>
            <a:r>
              <a:rPr lang="nl-NL" sz="1200" dirty="0"/>
              <a:t> in NK, gemeenten en consulenten. Noodzaak voor samenwerking uitgesproken. Wordt vervolgd. Consulent </a:t>
            </a:r>
            <a:r>
              <a:rPr lang="nl-NL" sz="1200" dirty="0" err="1"/>
              <a:t>ppo</a:t>
            </a:r>
            <a:r>
              <a:rPr lang="nl-NL" sz="1200" dirty="0"/>
              <a:t> is projectleider.</a:t>
            </a:r>
          </a:p>
        </p:txBody>
      </p:sp>
      <p:sp>
        <p:nvSpPr>
          <p:cNvPr id="9" name="Tekstvak 8"/>
          <p:cNvSpPr txBox="1"/>
          <p:nvPr/>
        </p:nvSpPr>
        <p:spPr>
          <a:xfrm>
            <a:off x="416496" y="4341771"/>
            <a:ext cx="9001000" cy="1754326"/>
          </a:xfrm>
          <a:prstGeom prst="rect">
            <a:avLst/>
          </a:prstGeom>
          <a:noFill/>
        </p:spPr>
        <p:txBody>
          <a:bodyPr wrap="square" rtlCol="0">
            <a:spAutoFit/>
          </a:bodyPr>
          <a:lstStyle/>
          <a:p>
            <a:r>
              <a:rPr lang="nl-NL" sz="1200" u="sng" dirty="0"/>
              <a:t>Dekkend netwerk</a:t>
            </a:r>
          </a:p>
          <a:p>
            <a:r>
              <a:rPr lang="nl-NL" sz="1200" dirty="0"/>
              <a:t>Zoals de inspectie in december constateerde is het netwerk al aardig ingevlochten en zijn we door onze werkwijze alert op witte vlekken en deze pakken we op.</a:t>
            </a:r>
          </a:p>
          <a:p>
            <a:r>
              <a:rPr lang="nl-NL" sz="1200" dirty="0"/>
              <a:t>De 3D matrix van clusters van ondersteuningsbehoeften is in ontwikkeling. Voor de extra ondersteuning op school en op voorziening wordt deze toegepast. Zie onderdeel resultaten. Het geeft ons inzicht in de ondersteuningsvragen van scholen.</a:t>
            </a:r>
          </a:p>
          <a:p>
            <a:r>
              <a:rPr lang="nl-NL" sz="1200" dirty="0"/>
              <a:t>Ook zijn de clusters geëvalueerd en worden ze aangepast en verwerkt in het TOP dossier.</a:t>
            </a:r>
          </a:p>
          <a:p>
            <a:r>
              <a:rPr lang="nl-NL" sz="1200" dirty="0"/>
              <a:t>De vervolg stappen samen met de beleidsmedewerkers zijn ook gezet, om ze te op te nemen in de </a:t>
            </a:r>
            <a:r>
              <a:rPr lang="nl-NL" sz="1200" dirty="0" err="1"/>
              <a:t>schoolondersteuningsprofielen</a:t>
            </a:r>
            <a:r>
              <a:rPr lang="nl-NL" sz="1200" dirty="0"/>
              <a:t> van de scholen. Hierdoor worden de profielen vergelijkbaar en krijgen we inzicht in de mogelijkheden van scholen</a:t>
            </a:r>
            <a:r>
              <a:rPr lang="nl-NL" sz="1200" dirty="0" smtClean="0"/>
              <a:t>. Scholing directeuren SOP is in december 2016; mei 2018 hebben alle scholen van N-K een SOP conform format PPO-NK.</a:t>
            </a:r>
            <a:endParaRPr lang="nl-NL" sz="1200" dirty="0"/>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6659C65-826D-4D7D-AC93-C9E1B0DDA174}" type="slidenum">
              <a:rPr lang="nl-NL" smtClean="0"/>
              <a:t>25</a:t>
            </a:fld>
            <a:endParaRPr lang="nl-NL"/>
          </a:p>
        </p:txBody>
      </p:sp>
    </p:spTree>
    <p:extLst>
      <p:ext uri="{BB962C8B-B14F-4D97-AF65-F5344CB8AC3E}">
        <p14:creationId xmlns:p14="http://schemas.microsoft.com/office/powerpoint/2010/main" val="779714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957390" y="4613784"/>
            <a:ext cx="4680520" cy="738664"/>
          </a:xfrm>
          <a:prstGeom prst="rect">
            <a:avLst/>
          </a:prstGeom>
          <a:noFill/>
        </p:spPr>
        <p:txBody>
          <a:bodyPr wrap="square" rtlCol="0">
            <a:spAutoFit/>
          </a:bodyPr>
          <a:lstStyle/>
          <a:p>
            <a:pPr algn="ctr"/>
            <a:r>
              <a:rPr lang="nl-NL" sz="1400" b="1" dirty="0">
                <a:solidFill>
                  <a:schemeClr val="bg1"/>
                </a:solidFill>
              </a:rPr>
              <a:t>2</a:t>
            </a:r>
            <a:r>
              <a:rPr lang="nl-NL" sz="1400" b="1" baseline="30000" dirty="0">
                <a:solidFill>
                  <a:schemeClr val="bg1"/>
                </a:solidFill>
              </a:rPr>
              <a:t>e</a:t>
            </a:r>
            <a:r>
              <a:rPr lang="nl-NL" sz="1400" b="1" dirty="0">
                <a:solidFill>
                  <a:schemeClr val="bg1"/>
                </a:solidFill>
              </a:rPr>
              <a:t> trimesterrapportage</a:t>
            </a:r>
          </a:p>
          <a:p>
            <a:pPr algn="ctr"/>
            <a:r>
              <a:rPr lang="nl-NL" sz="1400" dirty="0">
                <a:solidFill>
                  <a:schemeClr val="bg1"/>
                </a:solidFill>
              </a:rPr>
              <a:t>18 juni 2015 </a:t>
            </a:r>
          </a:p>
          <a:p>
            <a:pPr algn="ctr"/>
            <a:r>
              <a:rPr lang="nl-NL" sz="1400" dirty="0">
                <a:solidFill>
                  <a:schemeClr val="bg1"/>
                </a:solidFill>
              </a:rPr>
              <a:t> </a:t>
            </a:r>
          </a:p>
        </p:txBody>
      </p:sp>
      <p:sp>
        <p:nvSpPr>
          <p:cNvPr id="2" name="Tekstvak 1"/>
          <p:cNvSpPr txBox="1"/>
          <p:nvPr/>
        </p:nvSpPr>
        <p:spPr>
          <a:xfrm>
            <a:off x="488504" y="318442"/>
            <a:ext cx="7272808" cy="417358"/>
          </a:xfrm>
          <a:prstGeom prst="rect">
            <a:avLst/>
          </a:prstGeom>
          <a:noFill/>
        </p:spPr>
        <p:txBody>
          <a:bodyPr wrap="square" rtlCol="0">
            <a:spAutoFit/>
          </a:bodyPr>
          <a:lstStyle/>
          <a:p>
            <a:r>
              <a:rPr lang="nl-NL" dirty="0">
                <a:solidFill>
                  <a:srgbClr val="002060"/>
                </a:solidFill>
              </a:rPr>
              <a:t>Rapportage </a:t>
            </a:r>
            <a:r>
              <a:rPr lang="nl-NL" dirty="0" smtClean="0">
                <a:solidFill>
                  <a:srgbClr val="002060"/>
                </a:solidFill>
              </a:rPr>
              <a:t>3</a:t>
            </a:r>
            <a:r>
              <a:rPr lang="nl-NL" baseline="30000" dirty="0" smtClean="0">
                <a:solidFill>
                  <a:srgbClr val="002060"/>
                </a:solidFill>
              </a:rPr>
              <a:t>e</a:t>
            </a:r>
            <a:r>
              <a:rPr lang="nl-NL" dirty="0" smtClean="0">
                <a:solidFill>
                  <a:srgbClr val="002060"/>
                </a:solidFill>
              </a:rPr>
              <a:t> </a:t>
            </a:r>
            <a:r>
              <a:rPr lang="nl-NL" dirty="0">
                <a:solidFill>
                  <a:srgbClr val="002060"/>
                </a:solidFill>
              </a:rPr>
              <a:t>trimester 2015-2016:management en organisatie</a:t>
            </a:r>
          </a:p>
        </p:txBody>
      </p:sp>
      <p:sp>
        <p:nvSpPr>
          <p:cNvPr id="3" name="Tekstvak 2"/>
          <p:cNvSpPr txBox="1"/>
          <p:nvPr/>
        </p:nvSpPr>
        <p:spPr>
          <a:xfrm>
            <a:off x="1856657" y="5589240"/>
            <a:ext cx="184731" cy="417358"/>
          </a:xfrm>
          <a:prstGeom prst="rect">
            <a:avLst/>
          </a:prstGeom>
          <a:noFill/>
        </p:spPr>
        <p:txBody>
          <a:bodyPr wrap="none" rtlCol="0">
            <a:spAutoFit/>
          </a:bodyPr>
          <a:lstStyle/>
          <a:p>
            <a:endParaRPr lang="nl-NL" dirty="0"/>
          </a:p>
        </p:txBody>
      </p:sp>
      <p:sp>
        <p:nvSpPr>
          <p:cNvPr id="4" name="Tekstvak 3"/>
          <p:cNvSpPr txBox="1"/>
          <p:nvPr/>
        </p:nvSpPr>
        <p:spPr>
          <a:xfrm>
            <a:off x="488504" y="1196752"/>
            <a:ext cx="8928992" cy="3600986"/>
          </a:xfrm>
          <a:prstGeom prst="rect">
            <a:avLst/>
          </a:prstGeom>
          <a:noFill/>
        </p:spPr>
        <p:txBody>
          <a:bodyPr wrap="square" rtlCol="0">
            <a:spAutoFit/>
          </a:bodyPr>
          <a:lstStyle/>
          <a:p>
            <a:r>
              <a:rPr lang="nl-NL" sz="1200" u="sng" dirty="0"/>
              <a:t>Besturenoverleg en </a:t>
            </a:r>
            <a:r>
              <a:rPr lang="nl-NL" sz="1200" u="sng" dirty="0" err="1"/>
              <a:t>Governance</a:t>
            </a:r>
            <a:endParaRPr lang="nl-NL" sz="1200" u="sng" dirty="0"/>
          </a:p>
          <a:p>
            <a:r>
              <a:rPr lang="nl-NL" sz="1200" dirty="0" smtClean="0"/>
              <a:t>2015-2016 is </a:t>
            </a:r>
            <a:r>
              <a:rPr lang="nl-NL" sz="1200" dirty="0"/>
              <a:t>het besturenoverleg </a:t>
            </a:r>
            <a:r>
              <a:rPr lang="nl-NL" sz="1200" dirty="0" smtClean="0"/>
              <a:t>7x </a:t>
            </a:r>
            <a:r>
              <a:rPr lang="nl-NL" sz="1200" dirty="0"/>
              <a:t>bij elkaar gekomen. Daarnaast is er een inhoudelijke bijeenkomst geweest in januari. Daarbij is ook </a:t>
            </a:r>
            <a:r>
              <a:rPr lang="nl-NL" sz="1200" dirty="0" err="1"/>
              <a:t>governance</a:t>
            </a:r>
            <a:r>
              <a:rPr lang="nl-NL" sz="1200" dirty="0"/>
              <a:t> gespreksonderwerp. Hiervoor heeft het besturenoverleg een werkgroep in het leven geroepen. In de werkgroep zitten 3 schoolbestuurders en de directeur. De werkgroep wordt begeleid door Dick </a:t>
            </a:r>
            <a:r>
              <a:rPr lang="nl-NL" sz="1200" dirty="0" smtClean="0"/>
              <a:t>Rasenberg </a:t>
            </a:r>
            <a:r>
              <a:rPr lang="nl-NL" sz="1200" dirty="0"/>
              <a:t>van de PO-raad en Marco Stoute als adviseur van OOG. Naast een model zijn gedrag en rolneming belangrijk. Met de werkgroep maakt het besturenoverleg stappen naar scheiding tussen bestuur en toezicht. Het bestuur wil dit met draagvlak uitwerken en heeft als ambitie om dit in april 2017 uitgewerkt te hebben. </a:t>
            </a:r>
            <a:r>
              <a:rPr lang="nl-NL" sz="1200" dirty="0" smtClean="0"/>
              <a:t>Na </a:t>
            </a:r>
            <a:r>
              <a:rPr lang="nl-NL" sz="1200" dirty="0"/>
              <a:t>de zomervakantie zal de werkgroep </a:t>
            </a:r>
            <a:r>
              <a:rPr lang="nl-NL" sz="1200" dirty="0" err="1"/>
              <a:t>governance</a:t>
            </a:r>
            <a:r>
              <a:rPr lang="nl-NL" sz="1200" dirty="0"/>
              <a:t> een breed mandaat volgens de policy </a:t>
            </a:r>
            <a:r>
              <a:rPr lang="nl-NL" sz="1200" dirty="0" err="1"/>
              <a:t>governance</a:t>
            </a:r>
            <a:r>
              <a:rPr lang="nl-NL" sz="1200" dirty="0"/>
              <a:t> voor de directeur als zijnde directeur-bestuurder opstellen met een passend </a:t>
            </a:r>
            <a:r>
              <a:rPr lang="nl-NL" sz="1200" dirty="0" err="1"/>
              <a:t>toezichtskader</a:t>
            </a:r>
            <a:r>
              <a:rPr lang="nl-NL" sz="1200" dirty="0"/>
              <a:t>.</a:t>
            </a:r>
          </a:p>
          <a:p>
            <a:endParaRPr lang="nl-NL" sz="1200" dirty="0"/>
          </a:p>
          <a:p>
            <a:r>
              <a:rPr lang="nl-NL" sz="1200" u="sng" dirty="0"/>
              <a:t>Communicatie</a:t>
            </a:r>
          </a:p>
          <a:p>
            <a:r>
              <a:rPr lang="nl-NL" sz="1200" dirty="0"/>
              <a:t>Het communicatieplan is met draagvlak ontwikkeld onder leiding van de netwerkgroep communicatie met vertegenwoordiging van team </a:t>
            </a:r>
            <a:r>
              <a:rPr lang="nl-NL" sz="1200" dirty="0" err="1"/>
              <a:t>swv</a:t>
            </a:r>
            <a:r>
              <a:rPr lang="nl-NL" sz="1200" dirty="0"/>
              <a:t>, ouders </a:t>
            </a:r>
            <a:r>
              <a:rPr lang="nl-NL" sz="1200" dirty="0" err="1"/>
              <a:t>opr</a:t>
            </a:r>
            <a:r>
              <a:rPr lang="nl-NL" sz="1200" dirty="0"/>
              <a:t>, schoolbesturen o.l.v. communicatieadviseur. Communicatie is cruciaal met de veelheid aan participanten die met passend onderwijs te maken hebben. Het is vanuit visie uitgewerkt en het is een integraal plan waarin ICT extern en intern in is meegenomen. Op dit moment wordt het communicatieplan uitgerold. Nieuwe website gaat 1 mei in de lucht. De digitale  werkplaats PPO daarin wordt door de consulenten al in gewerkt en zal organisch uitbreiden met andere </a:t>
            </a:r>
            <a:r>
              <a:rPr lang="nl-NL" sz="1200" dirty="0" smtClean="0"/>
              <a:t>participanten.</a:t>
            </a:r>
          </a:p>
          <a:p>
            <a:r>
              <a:rPr lang="nl-NL" sz="1200" dirty="0" smtClean="0"/>
              <a:t>Schooljaar 2016-2017 worden netwerkgroepen ingericht daarvoor worden de professionals uitgenodigd. Doel is werkgebieden en netwerkgroepen hebben een eigen werkplaats binnen de community zodat samen werken </a:t>
            </a:r>
            <a:r>
              <a:rPr lang="nl-NL" sz="1200" dirty="0" err="1" smtClean="0"/>
              <a:t>blended</a:t>
            </a:r>
            <a:r>
              <a:rPr lang="nl-NL" sz="1200" dirty="0" smtClean="0"/>
              <a:t> kan plaatsvinden.</a:t>
            </a:r>
          </a:p>
          <a:p>
            <a:endParaRPr lang="nl-NL" sz="1200" dirty="0"/>
          </a:p>
          <a:p>
            <a:endParaRPr lang="nl-NL" sz="1200" dirty="0"/>
          </a:p>
        </p:txBody>
      </p:sp>
      <p:sp>
        <p:nvSpPr>
          <p:cNvPr id="8" name="Tekstvak 7"/>
          <p:cNvSpPr txBox="1"/>
          <p:nvPr/>
        </p:nvSpPr>
        <p:spPr>
          <a:xfrm>
            <a:off x="493476" y="4473860"/>
            <a:ext cx="8820472" cy="1569660"/>
          </a:xfrm>
          <a:prstGeom prst="rect">
            <a:avLst/>
          </a:prstGeom>
          <a:noFill/>
        </p:spPr>
        <p:txBody>
          <a:bodyPr wrap="square" rtlCol="0">
            <a:spAutoFit/>
          </a:bodyPr>
          <a:lstStyle/>
          <a:p>
            <a:r>
              <a:rPr lang="nl-NL" sz="1200" u="sng" dirty="0" err="1"/>
              <a:t>Opr</a:t>
            </a:r>
            <a:endParaRPr lang="nl-NL" sz="1200" u="sng" dirty="0"/>
          </a:p>
          <a:p>
            <a:r>
              <a:rPr lang="nl-NL" sz="1200" dirty="0"/>
              <a:t>Afstemming van </a:t>
            </a:r>
            <a:r>
              <a:rPr lang="nl-NL" sz="1200" dirty="0" err="1"/>
              <a:t>opr</a:t>
            </a:r>
            <a:r>
              <a:rPr lang="nl-NL" sz="1200" dirty="0"/>
              <a:t> vergaderingen op onderwerpen besturenoverleg verloopt goed. De </a:t>
            </a:r>
            <a:r>
              <a:rPr lang="nl-NL" sz="1200" dirty="0" err="1"/>
              <a:t>opr</a:t>
            </a:r>
            <a:r>
              <a:rPr lang="nl-NL" sz="1200" dirty="0"/>
              <a:t> heeft zijn vergaderschema afgestemd op de jaarplanning van het besturenoverleg.</a:t>
            </a:r>
          </a:p>
          <a:p>
            <a:r>
              <a:rPr lang="nl-NL" sz="1200" dirty="0"/>
              <a:t>4-5x per jaar komt de </a:t>
            </a:r>
            <a:r>
              <a:rPr lang="nl-NL" sz="1200" dirty="0" err="1"/>
              <a:t>opr</a:t>
            </a:r>
            <a:r>
              <a:rPr lang="nl-NL" sz="1200" dirty="0"/>
              <a:t> bijeen. 2 weken voor de vergadering komt het dagelijks bestuur van de </a:t>
            </a:r>
            <a:r>
              <a:rPr lang="nl-NL" sz="1200" dirty="0" err="1"/>
              <a:t>opr</a:t>
            </a:r>
            <a:r>
              <a:rPr lang="nl-NL" sz="1200" dirty="0"/>
              <a:t> bijeen voor bepaling van de agenda en lopende zaken</a:t>
            </a:r>
            <a:r>
              <a:rPr lang="nl-NL" sz="1200" dirty="0" smtClean="0"/>
              <a:t>. De </a:t>
            </a:r>
            <a:r>
              <a:rPr lang="nl-NL" sz="1200" dirty="0" err="1" smtClean="0"/>
              <a:t>opr</a:t>
            </a:r>
            <a:r>
              <a:rPr lang="nl-NL" sz="1200" dirty="0" smtClean="0"/>
              <a:t>-overleggen zijn geschakeld aan de agenda van het besturenoverleg.</a:t>
            </a:r>
            <a:endParaRPr lang="nl-NL" sz="1200" dirty="0"/>
          </a:p>
          <a:p>
            <a:r>
              <a:rPr lang="nl-NL" sz="1200" dirty="0"/>
              <a:t>De directeur is aanwezig bij voorbesprekingen en vergaderingen </a:t>
            </a:r>
            <a:r>
              <a:rPr lang="nl-NL" sz="1200" dirty="0" err="1"/>
              <a:t>opr</a:t>
            </a:r>
            <a:r>
              <a:rPr lang="nl-NL" sz="1200" dirty="0"/>
              <a:t>. De </a:t>
            </a:r>
            <a:r>
              <a:rPr lang="nl-NL" sz="1200" dirty="0" err="1"/>
              <a:t>opr</a:t>
            </a:r>
            <a:r>
              <a:rPr lang="nl-NL" sz="1200" dirty="0"/>
              <a:t> geeft gevraagd en ongevraagd advies en maakt gebruik van haar rechten en plichten. Eind van het jaar zal een flinke wisseling plaatsvinden omdat de kinderen van de oudergeleding naar het voortgezet onderwijs gaan. </a:t>
            </a:r>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6659C65-826D-4D7D-AC93-C9E1B0DDA174}" type="slidenum">
              <a:rPr lang="nl-NL" smtClean="0"/>
              <a:t>26</a:t>
            </a:fld>
            <a:endParaRPr lang="nl-NL"/>
          </a:p>
        </p:txBody>
      </p:sp>
    </p:spTree>
    <p:extLst>
      <p:ext uri="{BB962C8B-B14F-4D97-AF65-F5344CB8AC3E}">
        <p14:creationId xmlns:p14="http://schemas.microsoft.com/office/powerpoint/2010/main" val="19093480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957390" y="4613784"/>
            <a:ext cx="4680520" cy="957826"/>
          </a:xfrm>
          <a:prstGeom prst="rect">
            <a:avLst/>
          </a:prstGeom>
          <a:noFill/>
        </p:spPr>
        <p:txBody>
          <a:bodyPr wrap="square" rtlCol="0">
            <a:spAutoFit/>
          </a:bodyPr>
          <a:lstStyle/>
          <a:p>
            <a:pPr algn="ctr"/>
            <a:r>
              <a:rPr lang="nl-NL" b="1" dirty="0">
                <a:solidFill>
                  <a:schemeClr val="bg1"/>
                </a:solidFill>
              </a:rPr>
              <a:t>2</a:t>
            </a:r>
            <a:r>
              <a:rPr lang="nl-NL" b="1" baseline="30000" dirty="0">
                <a:solidFill>
                  <a:schemeClr val="bg1"/>
                </a:solidFill>
              </a:rPr>
              <a:t>e</a:t>
            </a:r>
            <a:r>
              <a:rPr lang="nl-NL" b="1" dirty="0">
                <a:solidFill>
                  <a:schemeClr val="bg1"/>
                </a:solidFill>
              </a:rPr>
              <a:t> trimesterrapportage</a:t>
            </a:r>
          </a:p>
          <a:p>
            <a:pPr algn="ctr"/>
            <a:r>
              <a:rPr lang="nl-NL" sz="1400" dirty="0">
                <a:solidFill>
                  <a:schemeClr val="bg1"/>
                </a:solidFill>
              </a:rPr>
              <a:t>18 juni 2015 </a:t>
            </a:r>
          </a:p>
          <a:p>
            <a:pPr algn="ctr"/>
            <a:r>
              <a:rPr lang="nl-NL" dirty="0">
                <a:solidFill>
                  <a:schemeClr val="bg1"/>
                </a:solidFill>
              </a:rPr>
              <a:t> </a:t>
            </a:r>
          </a:p>
        </p:txBody>
      </p:sp>
      <p:sp>
        <p:nvSpPr>
          <p:cNvPr id="2" name="Tekstvak 1"/>
          <p:cNvSpPr txBox="1"/>
          <p:nvPr/>
        </p:nvSpPr>
        <p:spPr>
          <a:xfrm>
            <a:off x="272480" y="215871"/>
            <a:ext cx="9906000" cy="417358"/>
          </a:xfrm>
          <a:prstGeom prst="rect">
            <a:avLst/>
          </a:prstGeom>
          <a:noFill/>
        </p:spPr>
        <p:txBody>
          <a:bodyPr wrap="square" rtlCol="0">
            <a:spAutoFit/>
          </a:bodyPr>
          <a:lstStyle/>
          <a:p>
            <a:r>
              <a:rPr lang="nl-NL" dirty="0">
                <a:solidFill>
                  <a:srgbClr val="002060"/>
                </a:solidFill>
              </a:rPr>
              <a:t>Rapportage </a:t>
            </a:r>
            <a:r>
              <a:rPr lang="nl-NL" dirty="0" smtClean="0">
                <a:solidFill>
                  <a:srgbClr val="002060"/>
                </a:solidFill>
              </a:rPr>
              <a:t>3</a:t>
            </a:r>
            <a:r>
              <a:rPr lang="nl-NL" baseline="30000" dirty="0" smtClean="0">
                <a:solidFill>
                  <a:srgbClr val="002060"/>
                </a:solidFill>
              </a:rPr>
              <a:t>e</a:t>
            </a:r>
            <a:r>
              <a:rPr lang="nl-NL" dirty="0" smtClean="0">
                <a:solidFill>
                  <a:srgbClr val="002060"/>
                </a:solidFill>
              </a:rPr>
              <a:t> </a:t>
            </a:r>
            <a:r>
              <a:rPr lang="nl-NL" dirty="0">
                <a:solidFill>
                  <a:srgbClr val="002060"/>
                </a:solidFill>
              </a:rPr>
              <a:t>trimester 2015-2016: management en </a:t>
            </a:r>
            <a:r>
              <a:rPr lang="nl-NL" dirty="0" smtClean="0">
                <a:solidFill>
                  <a:srgbClr val="002060"/>
                </a:solidFill>
              </a:rPr>
              <a:t>organisatie: exploitatie</a:t>
            </a:r>
            <a:endParaRPr lang="nl-NL" dirty="0">
              <a:solidFill>
                <a:srgbClr val="002060"/>
              </a:solidFill>
            </a:endParaRPr>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6659C65-826D-4D7D-AC93-C9E1B0DDA174}" type="slidenum">
              <a:rPr lang="nl-NL" smtClean="0"/>
              <a:t>27</a:t>
            </a:fld>
            <a:endParaRPr lang="nl-NL"/>
          </a:p>
        </p:txBody>
      </p:sp>
      <p:sp>
        <p:nvSpPr>
          <p:cNvPr id="5" name="Tekstvak 4"/>
          <p:cNvSpPr txBox="1"/>
          <p:nvPr/>
        </p:nvSpPr>
        <p:spPr>
          <a:xfrm>
            <a:off x="560512" y="764704"/>
            <a:ext cx="8850188" cy="6001643"/>
          </a:xfrm>
          <a:prstGeom prst="rect">
            <a:avLst/>
          </a:prstGeom>
          <a:noFill/>
        </p:spPr>
        <p:txBody>
          <a:bodyPr wrap="square" rtlCol="0">
            <a:spAutoFit/>
          </a:bodyPr>
          <a:lstStyle/>
          <a:p>
            <a:r>
              <a:rPr lang="nl-NL" sz="1200" b="1" dirty="0"/>
              <a:t>Toelichting op de cijfers</a:t>
            </a:r>
          </a:p>
          <a:p>
            <a:r>
              <a:rPr lang="nl-NL" sz="1200" b="1" dirty="0"/>
              <a:t>Baten</a:t>
            </a:r>
          </a:p>
          <a:p>
            <a:r>
              <a:rPr lang="nl-NL" sz="1200" dirty="0"/>
              <a:t>De rijksbijdrage over het schooljaar 2015‐2016 vallen ruim € 280.000,‐ hoger uit </a:t>
            </a:r>
            <a:r>
              <a:rPr lang="nl-NL" sz="1200" dirty="0" smtClean="0"/>
              <a:t>dan begroot</a:t>
            </a:r>
            <a:r>
              <a:rPr lang="nl-NL" sz="1200" dirty="0"/>
              <a:t>. Dit wordt vooral veroorzaakt door een hoger tarief voor de </a:t>
            </a:r>
            <a:r>
              <a:rPr lang="nl-NL" sz="1200" dirty="0" smtClean="0"/>
              <a:t>personele componenten </a:t>
            </a:r>
            <a:r>
              <a:rPr lang="nl-NL" sz="1200" dirty="0"/>
              <a:t>van de lumpsum, als gevolg van cao‐afspraken. Overigens betekent dit </a:t>
            </a:r>
            <a:r>
              <a:rPr lang="nl-NL" sz="1200" dirty="0" smtClean="0"/>
              <a:t>ook dat </a:t>
            </a:r>
            <a:r>
              <a:rPr lang="nl-NL" sz="1200" dirty="0"/>
              <a:t>de afdracht aan het speciaal onderwijs (zie SO plaatsen 1 oktober) en </a:t>
            </a:r>
            <a:r>
              <a:rPr lang="nl-NL" sz="1200" dirty="0" smtClean="0"/>
              <a:t>de vereveningsbijdrage </a:t>
            </a:r>
            <a:r>
              <a:rPr lang="nl-NL" sz="1200" dirty="0"/>
              <a:t>hoger wordt. Maar per saldo leidt een dergelijke tariefsverhoging </a:t>
            </a:r>
            <a:r>
              <a:rPr lang="nl-NL" sz="1200" dirty="0" smtClean="0"/>
              <a:t>tot een </a:t>
            </a:r>
            <a:r>
              <a:rPr lang="nl-NL" sz="1200" dirty="0"/>
              <a:t>beter resultaat, omdat het samenwerkingsverband relatief weinig </a:t>
            </a:r>
            <a:r>
              <a:rPr lang="nl-NL" sz="1200" dirty="0" smtClean="0"/>
              <a:t>personeelsleden telt</a:t>
            </a:r>
            <a:r>
              <a:rPr lang="nl-NL" sz="1200" dirty="0"/>
              <a:t>.</a:t>
            </a:r>
          </a:p>
          <a:p>
            <a:r>
              <a:rPr lang="nl-NL" sz="1200" dirty="0"/>
              <a:t>De –overigens geringe – afwijking bij de materiële baten wordt veroorzaakt doordat </a:t>
            </a:r>
            <a:r>
              <a:rPr lang="nl-NL" sz="1200" dirty="0" smtClean="0"/>
              <a:t>ze per </a:t>
            </a:r>
            <a:r>
              <a:rPr lang="nl-NL" sz="1200" dirty="0"/>
              <a:t>schooljaar worden begroot, maar per </a:t>
            </a:r>
            <a:r>
              <a:rPr lang="nl-NL" sz="1200" dirty="0" err="1" smtClean="0"/>
              <a:t>alenderjaar</a:t>
            </a:r>
            <a:r>
              <a:rPr lang="nl-NL" sz="1200" dirty="0" smtClean="0"/>
              <a:t> </a:t>
            </a:r>
            <a:r>
              <a:rPr lang="nl-NL" sz="1200" dirty="0"/>
              <a:t>(dus op twee tellingen) </a:t>
            </a:r>
            <a:r>
              <a:rPr lang="nl-NL" sz="1200" dirty="0" smtClean="0"/>
              <a:t>worden beschikt</a:t>
            </a:r>
            <a:r>
              <a:rPr lang="nl-NL" sz="1200" dirty="0"/>
              <a:t>.</a:t>
            </a:r>
          </a:p>
          <a:p>
            <a:r>
              <a:rPr lang="nl-NL" sz="1200" b="1" dirty="0"/>
              <a:t>Overige baten:</a:t>
            </a:r>
          </a:p>
          <a:p>
            <a:pPr marL="171450" indent="-171450">
              <a:buFont typeface="Wingdings" panose="05000000000000000000" pitchFamily="2" charset="2"/>
              <a:buChar char="§"/>
            </a:pPr>
            <a:r>
              <a:rPr lang="nl-NL" sz="1200" dirty="0" smtClean="0"/>
              <a:t>Het </a:t>
            </a:r>
            <a:r>
              <a:rPr lang="nl-NL" sz="1200" dirty="0"/>
              <a:t>inkomend grensverkeer is voor het schooljaar 2015‐2016 alleen pro </a:t>
            </a:r>
            <a:r>
              <a:rPr lang="nl-NL" sz="1200" dirty="0" smtClean="0"/>
              <a:t>memorie opgenomen</a:t>
            </a:r>
            <a:r>
              <a:rPr lang="nl-NL" sz="1200" dirty="0"/>
              <a:t>, omdat er geen ervaringscijfers beschikbaar waren die op de </a:t>
            </a:r>
            <a:r>
              <a:rPr lang="nl-NL" sz="1200" dirty="0" smtClean="0"/>
              <a:t>nieuwe situatie </a:t>
            </a:r>
            <a:r>
              <a:rPr lang="nl-NL" sz="1200" dirty="0"/>
              <a:t>van toepassing zijn. In 2015‐2016 geeft inkomend en </a:t>
            </a:r>
            <a:r>
              <a:rPr lang="nl-NL" sz="1200" dirty="0" smtClean="0"/>
              <a:t>uitgaand grensverkeer </a:t>
            </a:r>
            <a:r>
              <a:rPr lang="nl-NL" sz="1200" dirty="0"/>
              <a:t>een positief resultaat</a:t>
            </a:r>
            <a:r>
              <a:rPr lang="nl-NL" sz="1200" dirty="0" smtClean="0"/>
              <a:t>. </a:t>
            </a:r>
          </a:p>
          <a:p>
            <a:pPr marL="171450" indent="-171450">
              <a:buFont typeface="Wingdings" panose="05000000000000000000" pitchFamily="2" charset="2"/>
              <a:buChar char="§"/>
            </a:pPr>
            <a:r>
              <a:rPr lang="nl-NL" sz="1200" dirty="0" smtClean="0"/>
              <a:t>Voor </a:t>
            </a:r>
            <a:r>
              <a:rPr lang="nl-NL" sz="1200" dirty="0"/>
              <a:t>de duidelijkheid zijn de 2%‐middelen van het SBO hier als </a:t>
            </a:r>
            <a:r>
              <a:rPr lang="nl-NL" sz="1200" dirty="0" smtClean="0"/>
              <a:t>baten meegenomen</a:t>
            </a:r>
            <a:r>
              <a:rPr lang="nl-NL" sz="1200" dirty="0"/>
              <a:t>, terwijl dit in werkelijkheid verrekening betrof met </a:t>
            </a:r>
            <a:r>
              <a:rPr lang="nl-NL" sz="1200" dirty="0" smtClean="0"/>
              <a:t>de overdrachten</a:t>
            </a:r>
            <a:r>
              <a:rPr lang="nl-NL" sz="1200" dirty="0"/>
              <a:t>. Voor 2016‐2017 is afgesproken niet meer te verrekenen, </a:t>
            </a:r>
            <a:r>
              <a:rPr lang="nl-NL" sz="1200" dirty="0" smtClean="0"/>
              <a:t>maar daadwerkelijk </a:t>
            </a:r>
            <a:r>
              <a:rPr lang="nl-NL" sz="1200" dirty="0"/>
              <a:t>te </a:t>
            </a:r>
            <a:r>
              <a:rPr lang="nl-NL" sz="1200" dirty="0" smtClean="0"/>
              <a:t>innen.</a:t>
            </a:r>
          </a:p>
          <a:p>
            <a:pPr marL="171450" indent="-171450">
              <a:buFont typeface="Wingdings" panose="05000000000000000000" pitchFamily="2" charset="2"/>
              <a:buChar char="§"/>
            </a:pPr>
            <a:r>
              <a:rPr lang="nl-NL" sz="1200" dirty="0" smtClean="0"/>
              <a:t>Over </a:t>
            </a:r>
            <a:r>
              <a:rPr lang="nl-NL" sz="1200" dirty="0"/>
              <a:t>deze periode is nog sprake van rentebaten. Voor de komende periode </a:t>
            </a:r>
            <a:r>
              <a:rPr lang="nl-NL" sz="1200" dirty="0" smtClean="0"/>
              <a:t>moet rekening </a:t>
            </a:r>
            <a:r>
              <a:rPr lang="nl-NL" sz="1200" dirty="0"/>
              <a:t>gehouden worden met een forse beperking hiervan tot </a:t>
            </a:r>
            <a:r>
              <a:rPr lang="nl-NL" sz="1200" dirty="0" smtClean="0"/>
              <a:t>mogelijk negatieve </a:t>
            </a:r>
            <a:r>
              <a:rPr lang="nl-NL" sz="1200" dirty="0"/>
              <a:t>spaarrente</a:t>
            </a:r>
            <a:r>
              <a:rPr lang="nl-NL" sz="1200" dirty="0" smtClean="0"/>
              <a:t>.</a:t>
            </a:r>
          </a:p>
          <a:p>
            <a:endParaRPr lang="nl-NL" sz="1200" dirty="0"/>
          </a:p>
          <a:p>
            <a:r>
              <a:rPr lang="nl-NL" sz="1200" b="1" dirty="0"/>
              <a:t>Overdrachten</a:t>
            </a:r>
          </a:p>
          <a:p>
            <a:r>
              <a:rPr lang="nl-NL" sz="1200" dirty="0"/>
              <a:t>De overdracht van ondersteuningsmiddelen is conform de begroting verlopen</a:t>
            </a:r>
            <a:r>
              <a:rPr lang="nl-NL" sz="1200" dirty="0" smtClean="0"/>
              <a:t>. Bij </a:t>
            </a:r>
            <a:r>
              <a:rPr lang="nl-NL" sz="1200" dirty="0"/>
              <a:t>een aantal posten (crisisopvang SBO en SO, ontwikkeling SBO en SO en </a:t>
            </a:r>
            <a:r>
              <a:rPr lang="nl-NL" sz="1200" dirty="0" smtClean="0"/>
              <a:t>de overgangsregeling </a:t>
            </a:r>
            <a:r>
              <a:rPr lang="nl-NL" sz="1200" dirty="0"/>
              <a:t>LGF voor het SBO) is sprake geweest van een inhaalslag op </a:t>
            </a:r>
            <a:r>
              <a:rPr lang="nl-NL" sz="1200" dirty="0" smtClean="0"/>
              <a:t>de uitvoering </a:t>
            </a:r>
            <a:r>
              <a:rPr lang="nl-NL" sz="1200" dirty="0"/>
              <a:t>van de begroting 2014‐2015 (dubbele uitkering</a:t>
            </a:r>
            <a:r>
              <a:rPr lang="nl-NL" sz="1200" dirty="0" smtClean="0"/>
              <a:t>).</a:t>
            </a:r>
          </a:p>
          <a:p>
            <a:endParaRPr lang="nl-NL" sz="1200" dirty="0" smtClean="0"/>
          </a:p>
          <a:p>
            <a:r>
              <a:rPr lang="nl-NL" sz="1200" b="1" dirty="0"/>
              <a:t>Lasten</a:t>
            </a:r>
          </a:p>
          <a:p>
            <a:r>
              <a:rPr lang="nl-NL" sz="1200" dirty="0"/>
              <a:t>I Management en organisatie</a:t>
            </a:r>
          </a:p>
          <a:p>
            <a:pPr marL="171450" indent="-171450">
              <a:buFont typeface="Wingdings" panose="05000000000000000000" pitchFamily="2" charset="2"/>
              <a:buChar char="§"/>
            </a:pPr>
            <a:r>
              <a:rPr lang="nl-NL" sz="1200" dirty="0" smtClean="0"/>
              <a:t>1.1/2</a:t>
            </a:r>
            <a:r>
              <a:rPr lang="nl-NL" sz="1200" dirty="0"/>
              <a:t>. Loonkosten M&amp;O</a:t>
            </a:r>
          </a:p>
          <a:p>
            <a:pPr lvl="1"/>
            <a:r>
              <a:rPr lang="nl-NL" sz="1200" dirty="0"/>
              <a:t>Deze post wordt onderschreden omdat bij het opstellen van de begroting </a:t>
            </a:r>
            <a:r>
              <a:rPr lang="nl-NL" sz="1200" dirty="0" smtClean="0"/>
              <a:t>2015‐2016 </a:t>
            </a:r>
            <a:r>
              <a:rPr lang="nl-NL" sz="1200" dirty="0"/>
              <a:t>werd uitgegaan van een eerdere vervulling van de vacature </a:t>
            </a:r>
            <a:r>
              <a:rPr lang="nl-NL" sz="1200" dirty="0" smtClean="0"/>
              <a:t>coördinator bedrijfsvoering</a:t>
            </a:r>
            <a:r>
              <a:rPr lang="nl-NL" sz="1200" dirty="0"/>
              <a:t>. Voor de uitvoering hiervan moet deze post dan ook </a:t>
            </a:r>
            <a:r>
              <a:rPr lang="nl-NL" sz="1200" dirty="0" smtClean="0"/>
              <a:t>bezien </a:t>
            </a:r>
            <a:r>
              <a:rPr lang="nl-NL" sz="1200" b="1" dirty="0" smtClean="0"/>
              <a:t>3. </a:t>
            </a:r>
            <a:r>
              <a:rPr lang="nl-NL" sz="1200" dirty="0" smtClean="0"/>
              <a:t>worden </a:t>
            </a:r>
            <a:r>
              <a:rPr lang="nl-NL" sz="1200" dirty="0"/>
              <a:t>in samenhang met de post “personeel van derden M&amp;O”, die </a:t>
            </a:r>
            <a:r>
              <a:rPr lang="nl-NL" sz="1200" dirty="0" smtClean="0"/>
              <a:t>door langere </a:t>
            </a:r>
            <a:r>
              <a:rPr lang="nl-NL" sz="1200" dirty="0"/>
              <a:t>interim‐vervulling hoger uitvalt.</a:t>
            </a:r>
          </a:p>
          <a:p>
            <a:pPr marL="171450" indent="-171450">
              <a:buFont typeface="Wingdings" panose="05000000000000000000" pitchFamily="2" charset="2"/>
              <a:buChar char="§"/>
            </a:pPr>
            <a:r>
              <a:rPr lang="nl-NL" sz="1200" dirty="0" smtClean="0"/>
              <a:t>1.3</a:t>
            </a:r>
            <a:r>
              <a:rPr lang="nl-NL" sz="1200" dirty="0"/>
              <a:t>. De reiskosten vallen lager uit dan geraamd, deels omdat ze ook opgenomen </a:t>
            </a:r>
            <a:r>
              <a:rPr lang="nl-NL" sz="1200" dirty="0" smtClean="0"/>
              <a:t>zijn in </a:t>
            </a:r>
            <a:r>
              <a:rPr lang="nl-NL" sz="1200" dirty="0"/>
              <a:t>detacheringskosten. Niettemin kan de post in volgende begrotingen </a:t>
            </a:r>
            <a:r>
              <a:rPr lang="nl-NL" sz="1200" dirty="0" smtClean="0"/>
              <a:t>omlaag (</a:t>
            </a:r>
            <a:r>
              <a:rPr lang="nl-NL" sz="1200" dirty="0"/>
              <a:t>tenminste gehalveerd).</a:t>
            </a:r>
          </a:p>
          <a:p>
            <a:pPr marL="171450" indent="-171450">
              <a:buFont typeface="Wingdings" panose="05000000000000000000" pitchFamily="2" charset="2"/>
              <a:buChar char="§"/>
            </a:pPr>
            <a:r>
              <a:rPr lang="nl-NL" sz="1200" dirty="0" smtClean="0"/>
              <a:t>1.5</a:t>
            </a:r>
            <a:r>
              <a:rPr lang="nl-NL" sz="1200" dirty="0"/>
              <a:t>. </a:t>
            </a:r>
            <a:r>
              <a:rPr lang="nl-NL" sz="1200" dirty="0" smtClean="0"/>
              <a:t>Professionalisering Deze </a:t>
            </a:r>
            <a:r>
              <a:rPr lang="nl-NL" sz="1200" dirty="0"/>
              <a:t>post wordt licht overschreden.</a:t>
            </a:r>
          </a:p>
          <a:p>
            <a:endParaRPr lang="nl-NL" sz="1200" dirty="0"/>
          </a:p>
        </p:txBody>
      </p:sp>
    </p:spTree>
    <p:extLst>
      <p:ext uri="{BB962C8B-B14F-4D97-AF65-F5344CB8AC3E}">
        <p14:creationId xmlns:p14="http://schemas.microsoft.com/office/powerpoint/2010/main" val="19120309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1044290" y="5581087"/>
            <a:ext cx="4680520" cy="957826"/>
          </a:xfrm>
          <a:prstGeom prst="rect">
            <a:avLst/>
          </a:prstGeom>
          <a:noFill/>
        </p:spPr>
        <p:txBody>
          <a:bodyPr wrap="square" rtlCol="0">
            <a:spAutoFit/>
          </a:bodyPr>
          <a:lstStyle/>
          <a:p>
            <a:pPr algn="ctr"/>
            <a:r>
              <a:rPr lang="nl-NL" b="1" dirty="0">
                <a:solidFill>
                  <a:schemeClr val="bg1"/>
                </a:solidFill>
              </a:rPr>
              <a:t>2</a:t>
            </a:r>
            <a:r>
              <a:rPr lang="nl-NL" b="1" baseline="30000" dirty="0">
                <a:solidFill>
                  <a:schemeClr val="bg1"/>
                </a:solidFill>
              </a:rPr>
              <a:t>e</a:t>
            </a:r>
            <a:r>
              <a:rPr lang="nl-NL" b="1" dirty="0">
                <a:solidFill>
                  <a:schemeClr val="bg1"/>
                </a:solidFill>
              </a:rPr>
              <a:t> trimesterrapportage</a:t>
            </a:r>
          </a:p>
          <a:p>
            <a:pPr algn="ctr"/>
            <a:r>
              <a:rPr lang="nl-NL" sz="1400" dirty="0">
                <a:solidFill>
                  <a:schemeClr val="bg1"/>
                </a:solidFill>
              </a:rPr>
              <a:t>18 juni 2015 </a:t>
            </a:r>
          </a:p>
          <a:p>
            <a:pPr algn="ctr"/>
            <a:r>
              <a:rPr lang="nl-NL" dirty="0">
                <a:solidFill>
                  <a:schemeClr val="bg1"/>
                </a:solidFill>
              </a:rPr>
              <a:t> </a:t>
            </a:r>
          </a:p>
        </p:txBody>
      </p:sp>
      <p:sp>
        <p:nvSpPr>
          <p:cNvPr id="2" name="Tekstvak 1"/>
          <p:cNvSpPr txBox="1"/>
          <p:nvPr/>
        </p:nvSpPr>
        <p:spPr>
          <a:xfrm>
            <a:off x="272480" y="278022"/>
            <a:ext cx="9633520" cy="417358"/>
          </a:xfrm>
          <a:prstGeom prst="rect">
            <a:avLst/>
          </a:prstGeom>
          <a:noFill/>
        </p:spPr>
        <p:txBody>
          <a:bodyPr wrap="square" rtlCol="0">
            <a:spAutoFit/>
          </a:bodyPr>
          <a:lstStyle/>
          <a:p>
            <a:r>
              <a:rPr lang="nl-NL" dirty="0">
                <a:solidFill>
                  <a:srgbClr val="002060"/>
                </a:solidFill>
              </a:rPr>
              <a:t>Rapportage </a:t>
            </a:r>
            <a:r>
              <a:rPr lang="nl-NL" dirty="0" smtClean="0">
                <a:solidFill>
                  <a:srgbClr val="002060"/>
                </a:solidFill>
              </a:rPr>
              <a:t>3</a:t>
            </a:r>
            <a:r>
              <a:rPr lang="nl-NL" baseline="30000" dirty="0" smtClean="0">
                <a:solidFill>
                  <a:srgbClr val="002060"/>
                </a:solidFill>
              </a:rPr>
              <a:t>e</a:t>
            </a:r>
            <a:r>
              <a:rPr lang="nl-NL" dirty="0" smtClean="0">
                <a:solidFill>
                  <a:srgbClr val="002060"/>
                </a:solidFill>
              </a:rPr>
              <a:t> </a:t>
            </a:r>
            <a:r>
              <a:rPr lang="nl-NL" dirty="0">
                <a:solidFill>
                  <a:srgbClr val="002060"/>
                </a:solidFill>
              </a:rPr>
              <a:t>trimester 2015-2016: management en </a:t>
            </a:r>
            <a:r>
              <a:rPr lang="nl-NL" dirty="0" smtClean="0">
                <a:solidFill>
                  <a:srgbClr val="002060"/>
                </a:solidFill>
              </a:rPr>
              <a:t>organisatie exploitatie</a:t>
            </a:r>
            <a:endParaRPr lang="nl-NL" dirty="0">
              <a:solidFill>
                <a:srgbClr val="002060"/>
              </a:solidFill>
            </a:endParaRPr>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6659C65-826D-4D7D-AC93-C9E1B0DDA174}" type="slidenum">
              <a:rPr lang="nl-NL" smtClean="0"/>
              <a:t>28</a:t>
            </a:fld>
            <a:endParaRPr lang="nl-NL"/>
          </a:p>
        </p:txBody>
      </p:sp>
      <p:sp>
        <p:nvSpPr>
          <p:cNvPr id="5" name="Tekstvak 4"/>
          <p:cNvSpPr txBox="1"/>
          <p:nvPr/>
        </p:nvSpPr>
        <p:spPr>
          <a:xfrm>
            <a:off x="272480" y="787623"/>
            <a:ext cx="9793088" cy="4524315"/>
          </a:xfrm>
          <a:prstGeom prst="rect">
            <a:avLst/>
          </a:prstGeom>
          <a:noFill/>
        </p:spPr>
        <p:txBody>
          <a:bodyPr wrap="square" rtlCol="0">
            <a:spAutoFit/>
          </a:bodyPr>
          <a:lstStyle/>
          <a:p>
            <a:pPr marL="171450" indent="-171450">
              <a:buFont typeface="Wingdings" panose="05000000000000000000" pitchFamily="2" charset="2"/>
              <a:buChar char="§"/>
            </a:pPr>
            <a:r>
              <a:rPr lang="nl-NL" sz="1200" dirty="0"/>
              <a:t>2.1/2 Huisvesting</a:t>
            </a:r>
          </a:p>
          <a:p>
            <a:pPr lvl="1"/>
            <a:r>
              <a:rPr lang="nl-NL" sz="1200" dirty="0"/>
              <a:t>De huur is in 15‐16 beperkt door de huurvrije periode in de nieuwe huisvesting</a:t>
            </a:r>
            <a:r>
              <a:rPr lang="nl-NL" sz="1200" dirty="0" smtClean="0"/>
              <a:t>. Bij </a:t>
            </a:r>
            <a:r>
              <a:rPr lang="nl-NL" sz="1200" dirty="0"/>
              <a:t>de overige huisvestingslasten zijn met een afschrijvingslast van ruim € 16.000</a:t>
            </a:r>
            <a:r>
              <a:rPr lang="nl-NL" sz="1200" dirty="0" smtClean="0"/>
              <a:t>,‐ de </a:t>
            </a:r>
            <a:r>
              <a:rPr lang="nl-NL" sz="1200" dirty="0"/>
              <a:t>investeringen in de ruimte en inboedel opgenomen. De afschrijvingsduur </a:t>
            </a:r>
            <a:r>
              <a:rPr lang="nl-NL" sz="1200" dirty="0" smtClean="0"/>
              <a:t>is gelijk </a:t>
            </a:r>
            <a:r>
              <a:rPr lang="nl-NL" sz="1200" dirty="0"/>
              <a:t>aan de looptijd van de huurovereenkomst.</a:t>
            </a:r>
          </a:p>
          <a:p>
            <a:pPr marL="171450" indent="-171450">
              <a:buFont typeface="Wingdings" panose="05000000000000000000" pitchFamily="2" charset="2"/>
              <a:buChar char="§"/>
            </a:pPr>
            <a:r>
              <a:rPr lang="nl-NL" sz="1200" dirty="0" smtClean="0"/>
              <a:t>3.7 </a:t>
            </a:r>
            <a:r>
              <a:rPr lang="nl-NL" sz="1200" dirty="0"/>
              <a:t>PR/communicatie</a:t>
            </a:r>
          </a:p>
          <a:p>
            <a:pPr lvl="1"/>
            <a:r>
              <a:rPr lang="nl-NL" sz="1200" dirty="0"/>
              <a:t>Deze post is licht overschreden. Een deel van de kosten hoort echter thuis </a:t>
            </a:r>
            <a:r>
              <a:rPr lang="nl-NL" sz="1200" dirty="0" smtClean="0"/>
              <a:t>bij bijeenkomsten </a:t>
            </a:r>
            <a:r>
              <a:rPr lang="nl-NL" sz="1200" dirty="0"/>
              <a:t>en professionalisering van het werkveld (uitvoeringsorganisatie</a:t>
            </a:r>
          </a:p>
          <a:p>
            <a:pPr marL="171450" indent="-171450">
              <a:buFont typeface="Wingdings" panose="05000000000000000000" pitchFamily="2" charset="2"/>
              <a:buChar char="§"/>
            </a:pPr>
            <a:r>
              <a:rPr lang="nl-NL" sz="1200" dirty="0"/>
              <a:t>1.4.&gt; geen uitgaven</a:t>
            </a:r>
            <a:r>
              <a:rPr lang="nl-NL" sz="1200" dirty="0" smtClean="0"/>
              <a:t>).</a:t>
            </a:r>
          </a:p>
          <a:p>
            <a:pPr marL="171450" indent="-171450">
              <a:buFont typeface="Wingdings" panose="05000000000000000000" pitchFamily="2" charset="2"/>
              <a:buChar char="§"/>
            </a:pPr>
            <a:endParaRPr lang="nl-NL" sz="1200" dirty="0"/>
          </a:p>
          <a:p>
            <a:r>
              <a:rPr lang="nl-NL" sz="1200" b="1" dirty="0"/>
              <a:t>II Uitvoeringsorganisatie</a:t>
            </a:r>
          </a:p>
          <a:p>
            <a:pPr marL="171450" indent="-171450">
              <a:buFont typeface="Wingdings" panose="05000000000000000000" pitchFamily="2" charset="2"/>
              <a:buChar char="§"/>
            </a:pPr>
            <a:r>
              <a:rPr lang="nl-NL" sz="1200" dirty="0" smtClean="0"/>
              <a:t>1.1/3</a:t>
            </a:r>
            <a:r>
              <a:rPr lang="nl-NL" sz="1200" dirty="0"/>
              <a:t>. Loonkosten onderwijsexperts (nu: consulenten)</a:t>
            </a:r>
          </a:p>
          <a:p>
            <a:pPr lvl="1"/>
            <a:r>
              <a:rPr lang="nl-NL" sz="1200" dirty="0"/>
              <a:t>In 2015‐2016 was nog sprake van onderwijsexperts op inhuur/detacheringsbasis</a:t>
            </a:r>
            <a:r>
              <a:rPr lang="nl-NL" sz="1200" dirty="0" smtClean="0"/>
              <a:t>. Daardoor </a:t>
            </a:r>
            <a:r>
              <a:rPr lang="nl-NL" sz="1200" dirty="0"/>
              <a:t>moeten de posten 1.1. loonkosten (personeel in dienst/onderschrijding</a:t>
            </a:r>
            <a:r>
              <a:rPr lang="nl-NL" sz="1200" dirty="0" smtClean="0"/>
              <a:t>) en </a:t>
            </a:r>
            <a:r>
              <a:rPr lang="nl-NL" sz="1200" dirty="0"/>
              <a:t>1.3. personeel van derden overig (overschrijding) in samenhang </a:t>
            </a:r>
            <a:r>
              <a:rPr lang="nl-NL" sz="1200" dirty="0" smtClean="0"/>
              <a:t>worden gezien</a:t>
            </a:r>
            <a:r>
              <a:rPr lang="nl-NL" sz="1200" dirty="0"/>
              <a:t>. Opgeteld is er sprake van lagere uitgaven aan personeel. Vanaf </a:t>
            </a:r>
            <a:r>
              <a:rPr lang="nl-NL" sz="1200" dirty="0" smtClean="0"/>
              <a:t>het schooljaar </a:t>
            </a:r>
            <a:r>
              <a:rPr lang="nl-NL" sz="1200" dirty="0"/>
              <a:t>2016‐2017 is de loonkostenbegroting gebaseerd op een formatieplan.</a:t>
            </a:r>
          </a:p>
          <a:p>
            <a:pPr marL="171450" indent="-171450">
              <a:buFont typeface="Wingdings" panose="05000000000000000000" pitchFamily="2" charset="2"/>
              <a:buChar char="§"/>
            </a:pPr>
            <a:r>
              <a:rPr lang="nl-NL" sz="1200" dirty="0" smtClean="0"/>
              <a:t>1.2</a:t>
            </a:r>
            <a:r>
              <a:rPr lang="nl-NL" sz="1200" dirty="0"/>
              <a:t>. Dotatie personele voorziening</a:t>
            </a:r>
          </a:p>
          <a:p>
            <a:pPr lvl="1"/>
            <a:r>
              <a:rPr lang="nl-NL" sz="1200" dirty="0"/>
              <a:t>De dotaties worden pas uitgevoerd bij de resultaatstoerekening (</a:t>
            </a:r>
            <a:r>
              <a:rPr lang="nl-NL" sz="1200" dirty="0" smtClean="0"/>
              <a:t>jaarrekening 2016</a:t>
            </a:r>
            <a:r>
              <a:rPr lang="nl-NL" sz="1200" dirty="0"/>
              <a:t>).</a:t>
            </a:r>
          </a:p>
          <a:p>
            <a:pPr marL="171450" indent="-171450">
              <a:buFont typeface="Wingdings" panose="05000000000000000000" pitchFamily="2" charset="2"/>
              <a:buChar char="§"/>
            </a:pPr>
            <a:r>
              <a:rPr lang="nl-NL" sz="1200" dirty="0" smtClean="0"/>
              <a:t>1.4</a:t>
            </a:r>
            <a:r>
              <a:rPr lang="nl-NL" sz="1200" dirty="0"/>
              <a:t>. Bijeenkomsten/professionalisering werkveld: zie 3.7 PR/communicatie.</a:t>
            </a:r>
          </a:p>
          <a:p>
            <a:pPr marL="171450" indent="-171450">
              <a:buFont typeface="Wingdings" panose="05000000000000000000" pitchFamily="2" charset="2"/>
              <a:buChar char="§"/>
            </a:pPr>
            <a:r>
              <a:rPr lang="nl-NL" sz="1200" dirty="0" smtClean="0"/>
              <a:t>1.5</a:t>
            </a:r>
            <a:r>
              <a:rPr lang="nl-NL" sz="1200" dirty="0"/>
              <a:t>. De dotatie personeelsvoorziening in de begroting gebaseerd op een raming. </a:t>
            </a:r>
            <a:r>
              <a:rPr lang="nl-NL" sz="1200" dirty="0" smtClean="0"/>
              <a:t>De realisatie </a:t>
            </a:r>
            <a:r>
              <a:rPr lang="nl-NL" sz="1200" dirty="0"/>
              <a:t>is gebaseerd op de werkelijke toerekening volgens de spelregels </a:t>
            </a:r>
            <a:r>
              <a:rPr lang="nl-NL" sz="1200" dirty="0" smtClean="0"/>
              <a:t>die hiervoor </a:t>
            </a:r>
            <a:r>
              <a:rPr lang="nl-NL" sz="1200" dirty="0"/>
              <a:t>gelden (bij de resultaatstoerekening 2015).</a:t>
            </a:r>
          </a:p>
          <a:p>
            <a:pPr marL="171450" indent="-171450">
              <a:buFont typeface="Wingdings" panose="05000000000000000000" pitchFamily="2" charset="2"/>
              <a:buChar char="§"/>
            </a:pPr>
            <a:r>
              <a:rPr lang="nl-NL" sz="1200" dirty="0" smtClean="0"/>
              <a:t>2.1</a:t>
            </a:r>
            <a:r>
              <a:rPr lang="nl-NL" sz="1200" dirty="0"/>
              <a:t>. Ondersteuningsniveau 2‐3</a:t>
            </a:r>
          </a:p>
          <a:p>
            <a:pPr lvl="1"/>
            <a:r>
              <a:rPr lang="nl-NL" sz="1200" dirty="0"/>
              <a:t>Dit betreft het budget van de werkgebieden voor het realiseren </a:t>
            </a:r>
            <a:r>
              <a:rPr lang="nl-NL" sz="1200" dirty="0" smtClean="0"/>
              <a:t>van arrangementen</a:t>
            </a:r>
            <a:r>
              <a:rPr lang="nl-NL" sz="1200" dirty="0"/>
              <a:t>. In totaal is dit volledig benut, maar de uitputting verschilt per</a:t>
            </a:r>
          </a:p>
          <a:p>
            <a:pPr lvl="1"/>
            <a:r>
              <a:rPr lang="nl-NL" sz="1200" dirty="0"/>
              <a:t>werkgebied. Bovendien zijn in de laatste weken van het schooljaar 2015‐2016 </a:t>
            </a:r>
            <a:r>
              <a:rPr lang="nl-NL" sz="1200" dirty="0" smtClean="0"/>
              <a:t>ook arrangementen </a:t>
            </a:r>
            <a:r>
              <a:rPr lang="nl-NL" sz="1200" dirty="0"/>
              <a:t>toegekend vooruitlopend op de start van het schooljaar </a:t>
            </a:r>
            <a:r>
              <a:rPr lang="nl-NL" sz="1200" dirty="0" smtClean="0"/>
              <a:t>2016‐2017. De </a:t>
            </a:r>
            <a:r>
              <a:rPr lang="nl-NL" sz="1200" dirty="0"/>
              <a:t>stand met ingang van 1 augustus 2016 is als volgt (waarbij in het saldo </a:t>
            </a:r>
            <a:r>
              <a:rPr lang="nl-NL" sz="1200" dirty="0" smtClean="0"/>
              <a:t>over 2015‐2016 </a:t>
            </a:r>
            <a:r>
              <a:rPr lang="nl-NL" sz="1200" dirty="0"/>
              <a:t>arrangementen zijn verwerkt die betrekking hebben op het </a:t>
            </a:r>
            <a:r>
              <a:rPr lang="nl-NL" sz="1200" dirty="0" smtClean="0"/>
              <a:t>nieuwe schooljaar</a:t>
            </a:r>
            <a:r>
              <a:rPr lang="nl-NL" sz="1200" dirty="0"/>
              <a:t>, maar voor de zomervakantie zijn toegekend</a:t>
            </a:r>
            <a:r>
              <a:rPr lang="nl-NL" sz="1200" dirty="0" smtClean="0"/>
              <a:t>):</a:t>
            </a:r>
          </a:p>
          <a:p>
            <a:pPr lvl="1"/>
            <a:endParaRPr lang="nl-NL" sz="1200" dirty="0"/>
          </a:p>
        </p:txBody>
      </p:sp>
      <p:graphicFrame>
        <p:nvGraphicFramePr>
          <p:cNvPr id="6" name="Tabel 5"/>
          <p:cNvGraphicFramePr>
            <a:graphicFrameLocks noGrp="1"/>
          </p:cNvGraphicFramePr>
          <p:nvPr>
            <p:extLst>
              <p:ext uri="{D42A27DB-BD31-4B8C-83A1-F6EECF244321}">
                <p14:modId xmlns:p14="http://schemas.microsoft.com/office/powerpoint/2010/main" val="254165039"/>
              </p:ext>
            </p:extLst>
          </p:nvPr>
        </p:nvGraphicFramePr>
        <p:xfrm>
          <a:off x="2072680" y="5186068"/>
          <a:ext cx="4801235" cy="1508760"/>
        </p:xfrm>
        <a:graphic>
          <a:graphicData uri="http://schemas.openxmlformats.org/drawingml/2006/table">
            <a:tbl>
              <a:tblPr firstRow="1" firstCol="1" bandRow="1"/>
              <a:tblGrid>
                <a:gridCol w="971550"/>
                <a:gridCol w="676275"/>
                <a:gridCol w="763905"/>
                <a:gridCol w="837565"/>
                <a:gridCol w="775970"/>
                <a:gridCol w="775970"/>
              </a:tblGrid>
              <a:tr h="0">
                <a:tc>
                  <a:txBody>
                    <a:bodyPr/>
                    <a:lstStyle/>
                    <a:p>
                      <a:pPr>
                        <a:spcAft>
                          <a:spcPts val="0"/>
                        </a:spcAft>
                      </a:pPr>
                      <a:r>
                        <a:rPr lang="nl-NL" sz="900" b="0">
                          <a:effectLst/>
                          <a:latin typeface="Calibri" panose="020F0502020204030204" pitchFamily="34" charset="0"/>
                          <a:ea typeface="Times New Roman" panose="02020603050405020304" pitchFamily="18" charset="0"/>
                          <a:cs typeface="Times New Roman" panose="02020603050405020304" pitchFamily="18" charset="0"/>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spcAft>
                          <a:spcPts val="0"/>
                        </a:spcAft>
                      </a:pPr>
                      <a:r>
                        <a:rPr lang="nl-NL" sz="900" b="1" i="1">
                          <a:effectLst/>
                          <a:latin typeface="Calibri" panose="020F0502020204030204" pitchFamily="34" charset="0"/>
                          <a:ea typeface="Times New Roman" panose="02020603050405020304" pitchFamily="18" charset="0"/>
                          <a:cs typeface="Times New Roman" panose="02020603050405020304" pitchFamily="18" charset="0"/>
                        </a:rPr>
                        <a:t>leerlingen</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nl-NL" sz="900" b="1" i="1">
                          <a:effectLst/>
                          <a:latin typeface="Calibri" panose="020F0502020204030204" pitchFamily="34" charset="0"/>
                          <a:ea typeface="Times New Roman" panose="02020603050405020304" pitchFamily="18" charset="0"/>
                          <a:cs typeface="Times New Roman" panose="02020603050405020304" pitchFamily="18" charset="0"/>
                        </a:rPr>
                        <a:t>1-10-15</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i="1">
                          <a:effectLst/>
                          <a:latin typeface="Calibri" panose="020F0502020204030204" pitchFamily="34" charset="0"/>
                          <a:ea typeface="Times New Roman" panose="02020603050405020304" pitchFamily="18" charset="0"/>
                          <a:cs typeface="Times New Roman" panose="02020603050405020304" pitchFamily="18" charset="0"/>
                        </a:rPr>
                        <a:t>leerlingen</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nl-NL" sz="900" b="1" i="1">
                          <a:effectLst/>
                          <a:latin typeface="Calibri" panose="020F0502020204030204" pitchFamily="34" charset="0"/>
                          <a:ea typeface="Times New Roman" panose="02020603050405020304" pitchFamily="18" charset="0"/>
                          <a:cs typeface="Times New Roman" panose="02020603050405020304" pitchFamily="18" charset="0"/>
                        </a:rPr>
                        <a:t>aandeel</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i="1">
                          <a:effectLst/>
                          <a:latin typeface="Calibri" panose="020F0502020204030204" pitchFamily="34" charset="0"/>
                          <a:ea typeface="Times New Roman" panose="02020603050405020304" pitchFamily="18" charset="0"/>
                          <a:cs typeface="Times New Roman" panose="02020603050405020304" pitchFamily="18" charset="0"/>
                        </a:rPr>
                        <a:t>Budget</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nl-NL" sz="900" b="1" i="1">
                          <a:effectLst/>
                          <a:latin typeface="Calibri" panose="020F0502020204030204" pitchFamily="34" charset="0"/>
                          <a:ea typeface="Times New Roman" panose="02020603050405020304" pitchFamily="18" charset="0"/>
                          <a:cs typeface="Times New Roman" panose="02020603050405020304" pitchFamily="18" charset="0"/>
                        </a:rPr>
                        <a:t>2016-2017</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i="1">
                          <a:effectLst/>
                          <a:latin typeface="Calibri" panose="020F0502020204030204" pitchFamily="34" charset="0"/>
                          <a:ea typeface="Times New Roman" panose="02020603050405020304" pitchFamily="18" charset="0"/>
                          <a:cs typeface="Times New Roman" panose="02020603050405020304" pitchFamily="18" charset="0"/>
                        </a:rPr>
                        <a:t>Saldo</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nl-NL" sz="900" b="1" i="1">
                          <a:effectLst/>
                          <a:latin typeface="Calibri" panose="020F0502020204030204" pitchFamily="34" charset="0"/>
                          <a:ea typeface="Times New Roman" panose="02020603050405020304" pitchFamily="18" charset="0"/>
                          <a:cs typeface="Times New Roman" panose="02020603050405020304" pitchFamily="18" charset="0"/>
                        </a:rPr>
                        <a:t>2015-2016</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i="1">
                          <a:effectLst/>
                          <a:latin typeface="Calibri" panose="020F0502020204030204" pitchFamily="34" charset="0"/>
                          <a:ea typeface="Times New Roman" panose="02020603050405020304" pitchFamily="18" charset="0"/>
                          <a:cs typeface="Times New Roman" panose="02020603050405020304" pitchFamily="18" charset="0"/>
                        </a:rPr>
                        <a:t>Beschikbaar voor 16-17</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0">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Alkmaar-Noord</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  2938</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14,07%</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   274.343</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-27.432</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   246.910</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Alkmaar-Oost</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  2792</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13,37%</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   260.710</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-82.946</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   177.764</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Alkmaar-Zuid</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  3132</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15,00%</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   292.458</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-26.571</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   265.707</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Bergen</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  2106</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10,08%</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   196.653</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  4.995</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  191.658</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Heiloo</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  1973</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09,45%</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   184.234</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-94.176</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     90.058</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Langedijk</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  2550</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12,21%</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   238.112</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-41.008</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   197.104</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Heerhw-Zuid</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  2953</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14,14%</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   275.743</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    96.208</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   371.951</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Heerhw-Noord</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  2439</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11,68%</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   227.747</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    32.529</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   260.277</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totaal</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20883</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nl-NL" sz="800" b="1">
                          <a:effectLst/>
                          <a:latin typeface="Calibri" panose="020F0502020204030204" pitchFamily="34" charset="0"/>
                          <a:ea typeface="Times New Roman" panose="02020603050405020304" pitchFamily="18" charset="0"/>
                          <a:cs typeface="Times New Roman" panose="02020603050405020304" pitchFamily="18" charset="0"/>
                        </a:rPr>
                        <a:t>100%</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1.950.000</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nl-NL" sz="9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-148.572</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nl-NL" sz="900" b="1" dirty="0">
                          <a:effectLst/>
                          <a:latin typeface="Calibri" panose="020F0502020204030204" pitchFamily="34" charset="0"/>
                          <a:ea typeface="Times New Roman" panose="02020603050405020304" pitchFamily="18" charset="0"/>
                          <a:cs typeface="Times New Roman" panose="02020603050405020304" pitchFamily="18" charset="0"/>
                        </a:rPr>
                        <a:t>1.801.428</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36031159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957390" y="4613784"/>
            <a:ext cx="4680520" cy="957826"/>
          </a:xfrm>
          <a:prstGeom prst="rect">
            <a:avLst/>
          </a:prstGeom>
          <a:noFill/>
        </p:spPr>
        <p:txBody>
          <a:bodyPr wrap="square" rtlCol="0">
            <a:spAutoFit/>
          </a:bodyPr>
          <a:lstStyle/>
          <a:p>
            <a:pPr algn="ctr"/>
            <a:r>
              <a:rPr lang="nl-NL" b="1" dirty="0">
                <a:solidFill>
                  <a:schemeClr val="bg1"/>
                </a:solidFill>
              </a:rPr>
              <a:t>2</a:t>
            </a:r>
            <a:r>
              <a:rPr lang="nl-NL" b="1" baseline="30000" dirty="0">
                <a:solidFill>
                  <a:schemeClr val="bg1"/>
                </a:solidFill>
              </a:rPr>
              <a:t>e</a:t>
            </a:r>
            <a:r>
              <a:rPr lang="nl-NL" b="1" dirty="0">
                <a:solidFill>
                  <a:schemeClr val="bg1"/>
                </a:solidFill>
              </a:rPr>
              <a:t> trimesterrapportage</a:t>
            </a:r>
          </a:p>
          <a:p>
            <a:pPr algn="ctr"/>
            <a:r>
              <a:rPr lang="nl-NL" sz="1400" dirty="0">
                <a:solidFill>
                  <a:schemeClr val="bg1"/>
                </a:solidFill>
              </a:rPr>
              <a:t>18 juni 2015 </a:t>
            </a:r>
          </a:p>
          <a:p>
            <a:pPr algn="ctr"/>
            <a:r>
              <a:rPr lang="nl-NL" dirty="0">
                <a:solidFill>
                  <a:schemeClr val="bg1"/>
                </a:solidFill>
              </a:rPr>
              <a:t> </a:t>
            </a:r>
          </a:p>
        </p:txBody>
      </p:sp>
      <p:sp>
        <p:nvSpPr>
          <p:cNvPr id="2" name="Tekstvak 1"/>
          <p:cNvSpPr txBox="1"/>
          <p:nvPr/>
        </p:nvSpPr>
        <p:spPr>
          <a:xfrm>
            <a:off x="344488" y="212504"/>
            <a:ext cx="9289032" cy="417358"/>
          </a:xfrm>
          <a:prstGeom prst="rect">
            <a:avLst/>
          </a:prstGeom>
          <a:noFill/>
        </p:spPr>
        <p:txBody>
          <a:bodyPr wrap="square" rtlCol="0">
            <a:spAutoFit/>
          </a:bodyPr>
          <a:lstStyle/>
          <a:p>
            <a:r>
              <a:rPr lang="nl-NL" dirty="0">
                <a:solidFill>
                  <a:srgbClr val="002060"/>
                </a:solidFill>
              </a:rPr>
              <a:t>Rapportage </a:t>
            </a:r>
            <a:r>
              <a:rPr lang="nl-NL" dirty="0" smtClean="0">
                <a:solidFill>
                  <a:srgbClr val="002060"/>
                </a:solidFill>
              </a:rPr>
              <a:t>3</a:t>
            </a:r>
            <a:r>
              <a:rPr lang="nl-NL" baseline="30000" dirty="0" smtClean="0">
                <a:solidFill>
                  <a:srgbClr val="002060"/>
                </a:solidFill>
              </a:rPr>
              <a:t>e</a:t>
            </a:r>
            <a:r>
              <a:rPr lang="nl-NL" dirty="0" smtClean="0">
                <a:solidFill>
                  <a:srgbClr val="002060"/>
                </a:solidFill>
              </a:rPr>
              <a:t> </a:t>
            </a:r>
            <a:r>
              <a:rPr lang="nl-NL" dirty="0">
                <a:solidFill>
                  <a:srgbClr val="002060"/>
                </a:solidFill>
              </a:rPr>
              <a:t>trimester 2015-2016: management en </a:t>
            </a:r>
            <a:r>
              <a:rPr lang="nl-NL" dirty="0" smtClean="0">
                <a:solidFill>
                  <a:srgbClr val="002060"/>
                </a:solidFill>
              </a:rPr>
              <a:t>organisatie: </a:t>
            </a:r>
            <a:r>
              <a:rPr lang="nl-NL" dirty="0" smtClean="0">
                <a:solidFill>
                  <a:srgbClr val="002060"/>
                </a:solidFill>
              </a:rPr>
              <a:t>exploitatie</a:t>
            </a:r>
            <a:endParaRPr lang="nl-NL" dirty="0">
              <a:solidFill>
                <a:srgbClr val="002060"/>
              </a:solidFill>
            </a:endParaRPr>
          </a:p>
        </p:txBody>
      </p:sp>
      <p:sp>
        <p:nvSpPr>
          <p:cNvPr id="3" name="Tijdelijke aanduiding voor voettekst 2"/>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6659C65-826D-4D7D-AC93-C9E1B0DDA174}" type="slidenum">
              <a:rPr lang="nl-NL" smtClean="0"/>
              <a:t>29</a:t>
            </a:fld>
            <a:endParaRPr lang="nl-NL"/>
          </a:p>
        </p:txBody>
      </p:sp>
      <p:sp>
        <p:nvSpPr>
          <p:cNvPr id="4" name="Tekstvak 3"/>
          <p:cNvSpPr txBox="1"/>
          <p:nvPr/>
        </p:nvSpPr>
        <p:spPr>
          <a:xfrm>
            <a:off x="344488" y="629862"/>
            <a:ext cx="9433048" cy="4339650"/>
          </a:xfrm>
          <a:prstGeom prst="rect">
            <a:avLst/>
          </a:prstGeom>
          <a:noFill/>
        </p:spPr>
        <p:txBody>
          <a:bodyPr wrap="square" rtlCol="0">
            <a:spAutoFit/>
          </a:bodyPr>
          <a:lstStyle/>
          <a:p>
            <a:pPr marL="171450" indent="-171450">
              <a:buFont typeface="Wingdings" panose="05000000000000000000" pitchFamily="2" charset="2"/>
              <a:buChar char="§"/>
            </a:pPr>
            <a:r>
              <a:rPr lang="nl-NL" sz="1200" dirty="0" smtClean="0"/>
              <a:t>2.2. Onderwijsarrangementen: </a:t>
            </a:r>
            <a:r>
              <a:rPr lang="nl-NL" sz="1200" dirty="0"/>
              <a:t>	De uitgaven hieraan zijn vrijwel nihil geweest. In plaats hiervan is in een klein aantal gevallen de </a:t>
            </a:r>
            <a:r>
              <a:rPr lang="nl-NL" sz="1200" dirty="0" smtClean="0"/>
              <a:t>TLV-categorie</a:t>
            </a:r>
          </a:p>
          <a:p>
            <a:r>
              <a:rPr lang="nl-NL" sz="1200" dirty="0"/>
              <a:t> </a:t>
            </a:r>
            <a:r>
              <a:rPr lang="nl-NL" sz="1200" dirty="0" smtClean="0"/>
              <a:t>            aangepast</a:t>
            </a:r>
            <a:r>
              <a:rPr lang="nl-NL" sz="1200" dirty="0"/>
              <a:t>.</a:t>
            </a:r>
          </a:p>
          <a:p>
            <a:pPr marL="171450" indent="-171450">
              <a:buFont typeface="Wingdings" panose="05000000000000000000" pitchFamily="2" charset="2"/>
              <a:buChar char="§"/>
            </a:pPr>
            <a:r>
              <a:rPr lang="nl-NL" sz="1200" dirty="0" smtClean="0"/>
              <a:t>2.3. Doorontwikkeling </a:t>
            </a:r>
            <a:r>
              <a:rPr lang="nl-NL" sz="1200" dirty="0"/>
              <a:t>SWV</a:t>
            </a:r>
          </a:p>
          <a:p>
            <a:pPr marL="171450" indent="-171450">
              <a:buFont typeface="Wingdings" panose="05000000000000000000" pitchFamily="2" charset="2"/>
              <a:buChar char="§"/>
            </a:pPr>
            <a:r>
              <a:rPr lang="nl-NL" sz="1200" dirty="0" smtClean="0"/>
              <a:t>3.1</a:t>
            </a:r>
            <a:r>
              <a:rPr lang="nl-NL" sz="1200" dirty="0"/>
              <a:t>./</a:t>
            </a:r>
            <a:r>
              <a:rPr lang="nl-NL" sz="1200" dirty="0" smtClean="0"/>
              <a:t>2 </a:t>
            </a:r>
            <a:r>
              <a:rPr lang="nl-NL" sz="1200" dirty="0" err="1" smtClean="0"/>
              <a:t>Topplan</a:t>
            </a:r>
            <a:r>
              <a:rPr lang="nl-NL" sz="1200" dirty="0"/>
              <a:t>, inmiddels </a:t>
            </a:r>
            <a:r>
              <a:rPr lang="nl-NL" sz="1200" dirty="0" smtClean="0"/>
              <a:t>Topdossier; Het </a:t>
            </a:r>
            <a:r>
              <a:rPr lang="nl-NL" sz="1200" dirty="0"/>
              <a:t>digitale Topdossier wordt in de komende tijd verder uitgerold. Dat betekent dat in komende begrotingen alleen de licentiekosten blijven gehandhaafd (ca. </a:t>
            </a:r>
            <a:r>
              <a:rPr lang="nl-NL" sz="1200" dirty="0" smtClean="0"/>
              <a:t> € </a:t>
            </a:r>
            <a:r>
              <a:rPr lang="nl-NL" sz="1200" dirty="0"/>
              <a:t>70.000,-). Deze licentiekosten waren (nog) niet in de begroting 15-16 meegenomen. Een deel van de incidentele kosten aan “</a:t>
            </a:r>
            <a:r>
              <a:rPr lang="nl-NL" sz="1200" dirty="0" err="1"/>
              <a:t>Topplan</a:t>
            </a:r>
            <a:r>
              <a:rPr lang="nl-NL" sz="1200" dirty="0"/>
              <a:t>” (</a:t>
            </a:r>
            <a:r>
              <a:rPr lang="nl-NL" sz="1200" dirty="0" err="1"/>
              <a:t>Dotcom</a:t>
            </a:r>
            <a:r>
              <a:rPr lang="nl-NL" sz="1200" dirty="0"/>
              <a:t>) betreft feitelijk doorontwikkeling en opleiding.</a:t>
            </a:r>
          </a:p>
          <a:p>
            <a:pPr marL="171450" indent="-171450">
              <a:buFont typeface="Wingdings" panose="05000000000000000000" pitchFamily="2" charset="2"/>
              <a:buChar char="§"/>
            </a:pPr>
            <a:r>
              <a:rPr lang="nl-NL" sz="1200" dirty="0" smtClean="0"/>
              <a:t>4. Monitoring</a:t>
            </a:r>
            <a:r>
              <a:rPr lang="nl-NL" sz="1200" dirty="0"/>
              <a:t>: hieraan zijn – naast monitoring van het Topdossier- in 15-16 nog geen uitgaven gedaan. De verdere ontwikkeling van kwaliteitszorg is een thema voor dit schooljaar.</a:t>
            </a:r>
          </a:p>
          <a:p>
            <a:pPr marL="171450" indent="-171450">
              <a:buFont typeface="Wingdings" panose="05000000000000000000" pitchFamily="2" charset="2"/>
              <a:buChar char="§"/>
            </a:pPr>
            <a:r>
              <a:rPr lang="nl-NL" sz="1200" dirty="0" smtClean="0"/>
              <a:t>5 Interventies directie; Dit </a:t>
            </a:r>
            <a:r>
              <a:rPr lang="nl-NL" sz="1200" dirty="0"/>
              <a:t>budget is bedoeld voor de bekostiging van interventies die dringend noodzakelijk zijn, maar niet binnen de gewone kaders van een arrangement vallen (bijvoorbeeld een interventie t.b.v. een thuiszitter). In 2015-2016 is hier geen beroep op gedaan, maar de post blijft in volgende begrotingen gehandhaafd.</a:t>
            </a:r>
          </a:p>
          <a:p>
            <a:endParaRPr lang="nl-NL" sz="1200" b="1" dirty="0"/>
          </a:p>
          <a:p>
            <a:r>
              <a:rPr lang="nl-NL" sz="1200" b="1" dirty="0" smtClean="0"/>
              <a:t>III Overige </a:t>
            </a:r>
            <a:r>
              <a:rPr lang="nl-NL" sz="1200" b="1" dirty="0"/>
              <a:t>lasten</a:t>
            </a:r>
          </a:p>
          <a:p>
            <a:pPr marL="171450" indent="-171450">
              <a:buFont typeface="Wingdings" panose="05000000000000000000" pitchFamily="2" charset="2"/>
              <a:buChar char="§"/>
            </a:pPr>
            <a:r>
              <a:rPr lang="nl-NL" sz="1200" dirty="0" smtClean="0"/>
              <a:t>1  Uitgaand </a:t>
            </a:r>
            <a:r>
              <a:rPr lang="nl-NL" sz="1200" dirty="0"/>
              <a:t>grensverkeer is afgelopen jaar beperkt geweest tot één casus.</a:t>
            </a:r>
          </a:p>
          <a:p>
            <a:pPr marL="171450" indent="-171450">
              <a:buFont typeface="Arial" panose="020B0604020202020204" pitchFamily="34" charset="0"/>
              <a:buChar char="•"/>
            </a:pPr>
            <a:r>
              <a:rPr lang="nl-NL" sz="1200" dirty="0" smtClean="0"/>
              <a:t>2 Dotatie </a:t>
            </a:r>
            <a:r>
              <a:rPr lang="nl-NL" sz="1200" dirty="0"/>
              <a:t>algemene reserve</a:t>
            </a:r>
          </a:p>
          <a:p>
            <a:r>
              <a:rPr lang="nl-NL" sz="1200" b="1" dirty="0"/>
              <a:t> </a:t>
            </a:r>
            <a:r>
              <a:rPr lang="nl-NL" sz="1200" b="1" dirty="0" smtClean="0"/>
              <a:t>      </a:t>
            </a:r>
            <a:r>
              <a:rPr lang="nl-NL" sz="1200" dirty="0" smtClean="0"/>
              <a:t>Deze </a:t>
            </a:r>
            <a:r>
              <a:rPr lang="nl-NL" sz="1200" dirty="0"/>
              <a:t>is conform de meerjarenbegroting.</a:t>
            </a:r>
          </a:p>
          <a:p>
            <a:endParaRPr lang="nl-NL" sz="1200" b="1" dirty="0" smtClean="0"/>
          </a:p>
          <a:p>
            <a:r>
              <a:rPr lang="nl-NL" sz="1200" b="1" dirty="0"/>
              <a:t>Resultaat</a:t>
            </a:r>
          </a:p>
          <a:p>
            <a:r>
              <a:rPr lang="nl-NL" sz="1200" dirty="0"/>
              <a:t>Het resultaat wordt betrokken bij het opstellen van de tussenbalans 31 juli 2016. Vervolgens zal, zoals afgesproken in het besturenoverleg, de vermogenspositie van het samenwerkingsverband opnieuw worden beschouwd met het oog op nieuwe bestemmingen en aanpassing van de meerjarenbegroting.</a:t>
            </a:r>
          </a:p>
          <a:p>
            <a:endParaRPr lang="nl-NL" sz="1200" dirty="0"/>
          </a:p>
          <a:p>
            <a:endParaRPr lang="nl-NL" sz="1200" dirty="0"/>
          </a:p>
        </p:txBody>
      </p:sp>
    </p:spTree>
    <p:extLst>
      <p:ext uri="{BB962C8B-B14F-4D97-AF65-F5344CB8AC3E}">
        <p14:creationId xmlns:p14="http://schemas.microsoft.com/office/powerpoint/2010/main" val="2243237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957390" y="4613784"/>
            <a:ext cx="4680520" cy="957826"/>
          </a:xfrm>
          <a:prstGeom prst="rect">
            <a:avLst/>
          </a:prstGeom>
          <a:noFill/>
        </p:spPr>
        <p:txBody>
          <a:bodyPr wrap="square" rtlCol="0">
            <a:spAutoFit/>
          </a:bodyPr>
          <a:lstStyle/>
          <a:p>
            <a:pPr algn="ctr"/>
            <a:r>
              <a:rPr lang="nl-NL" b="1" dirty="0">
                <a:solidFill>
                  <a:schemeClr val="bg1"/>
                </a:solidFill>
              </a:rPr>
              <a:t>2</a:t>
            </a:r>
            <a:r>
              <a:rPr lang="nl-NL" b="1" baseline="30000" dirty="0">
                <a:solidFill>
                  <a:schemeClr val="bg1"/>
                </a:solidFill>
              </a:rPr>
              <a:t>e</a:t>
            </a:r>
            <a:r>
              <a:rPr lang="nl-NL" b="1" dirty="0">
                <a:solidFill>
                  <a:schemeClr val="bg1"/>
                </a:solidFill>
              </a:rPr>
              <a:t> trimesterrapportage</a:t>
            </a:r>
          </a:p>
          <a:p>
            <a:pPr algn="ctr"/>
            <a:r>
              <a:rPr lang="nl-NL" sz="1400" dirty="0">
                <a:solidFill>
                  <a:schemeClr val="bg1"/>
                </a:solidFill>
              </a:rPr>
              <a:t>18 juni 2015 </a:t>
            </a:r>
          </a:p>
          <a:p>
            <a:pPr algn="ctr"/>
            <a:r>
              <a:rPr lang="nl-NL" dirty="0">
                <a:solidFill>
                  <a:schemeClr val="bg1"/>
                </a:solidFill>
              </a:rPr>
              <a:t> </a:t>
            </a:r>
          </a:p>
        </p:txBody>
      </p:sp>
      <p:sp>
        <p:nvSpPr>
          <p:cNvPr id="2" name="Tekstvak 1"/>
          <p:cNvSpPr txBox="1"/>
          <p:nvPr/>
        </p:nvSpPr>
        <p:spPr>
          <a:xfrm>
            <a:off x="344488" y="247776"/>
            <a:ext cx="7272808" cy="417358"/>
          </a:xfrm>
          <a:prstGeom prst="rect">
            <a:avLst/>
          </a:prstGeom>
          <a:noFill/>
        </p:spPr>
        <p:txBody>
          <a:bodyPr wrap="square" rtlCol="0">
            <a:spAutoFit/>
          </a:bodyPr>
          <a:lstStyle/>
          <a:p>
            <a:r>
              <a:rPr lang="nl-NL" dirty="0">
                <a:solidFill>
                  <a:srgbClr val="002060"/>
                </a:solidFill>
              </a:rPr>
              <a:t>Rapportage </a:t>
            </a:r>
            <a:r>
              <a:rPr lang="nl-NL" dirty="0" smtClean="0">
                <a:solidFill>
                  <a:srgbClr val="002060"/>
                </a:solidFill>
              </a:rPr>
              <a:t>3</a:t>
            </a:r>
            <a:r>
              <a:rPr lang="nl-NL" baseline="30000" dirty="0" smtClean="0">
                <a:solidFill>
                  <a:srgbClr val="002060"/>
                </a:solidFill>
              </a:rPr>
              <a:t>e</a:t>
            </a:r>
            <a:r>
              <a:rPr lang="nl-NL" dirty="0" smtClean="0">
                <a:solidFill>
                  <a:srgbClr val="002060"/>
                </a:solidFill>
              </a:rPr>
              <a:t> </a:t>
            </a:r>
            <a:r>
              <a:rPr lang="nl-NL" dirty="0">
                <a:solidFill>
                  <a:srgbClr val="002060"/>
                </a:solidFill>
              </a:rPr>
              <a:t>trimester 2015-2016: resultaten</a:t>
            </a:r>
          </a:p>
        </p:txBody>
      </p:sp>
      <p:pic>
        <p:nvPicPr>
          <p:cNvPr id="5" name="Afbeelding 4"/>
          <p:cNvPicPr>
            <a:picLocks noChangeAspect="1"/>
          </p:cNvPicPr>
          <p:nvPr/>
        </p:nvPicPr>
        <p:blipFill>
          <a:blip r:embed="rId3"/>
          <a:stretch>
            <a:fillRect/>
          </a:stretch>
        </p:blipFill>
        <p:spPr>
          <a:xfrm>
            <a:off x="4376936" y="906558"/>
            <a:ext cx="4578493" cy="2749534"/>
          </a:xfrm>
          <a:prstGeom prst="rect">
            <a:avLst/>
          </a:prstGeom>
        </p:spPr>
      </p:pic>
      <p:sp>
        <p:nvSpPr>
          <p:cNvPr id="6" name="Tekstvak 5"/>
          <p:cNvSpPr txBox="1"/>
          <p:nvPr/>
        </p:nvSpPr>
        <p:spPr>
          <a:xfrm>
            <a:off x="830959" y="5452084"/>
            <a:ext cx="8244082" cy="1077218"/>
          </a:xfrm>
          <a:prstGeom prst="rect">
            <a:avLst/>
          </a:prstGeom>
          <a:noFill/>
        </p:spPr>
        <p:txBody>
          <a:bodyPr wrap="square" rtlCol="0">
            <a:spAutoFit/>
          </a:bodyPr>
          <a:lstStyle/>
          <a:p>
            <a:pPr marL="285750" indent="-285750">
              <a:buFont typeface="Wingdings" panose="05000000000000000000" pitchFamily="2" charset="2"/>
              <a:buChar char="§"/>
            </a:pPr>
            <a:r>
              <a:rPr lang="nl-NL" sz="1600" dirty="0"/>
              <a:t>De gemiddelde krimp vanaf 2011 is 1,47</a:t>
            </a:r>
            <a:r>
              <a:rPr lang="nl-NL" sz="1600" dirty="0" smtClean="0"/>
              <a:t>% - dip in 2018-2019 met 20.417 en oplopend 2020-2021 naar 20.484 </a:t>
            </a:r>
            <a:r>
              <a:rPr lang="nl-NL" sz="1600" dirty="0"/>
              <a:t>(bron </a:t>
            </a:r>
            <a:r>
              <a:rPr lang="nl-NL" sz="1600" dirty="0">
                <a:hlinkClick r:id="rId4"/>
              </a:rPr>
              <a:t>http://</a:t>
            </a:r>
            <a:r>
              <a:rPr lang="nl-NL" sz="1600" dirty="0" smtClean="0">
                <a:hlinkClick r:id="rId4"/>
              </a:rPr>
              <a:t>www.scenariomodelpo.nl/Report/Overview/0</a:t>
            </a:r>
            <a:r>
              <a:rPr lang="nl-NL" sz="1600" dirty="0" smtClean="0"/>
              <a:t>) </a:t>
            </a:r>
            <a:endParaRPr lang="nl-NL" sz="1600" dirty="0"/>
          </a:p>
          <a:p>
            <a:pPr marL="285750" indent="-285750">
              <a:buFont typeface="Wingdings" panose="05000000000000000000" pitchFamily="2" charset="2"/>
              <a:buChar char="§"/>
            </a:pPr>
            <a:r>
              <a:rPr lang="nl-NL" sz="1600" dirty="0"/>
              <a:t>Totaal aantal kinderen basisonderwijs, </a:t>
            </a:r>
            <a:r>
              <a:rPr lang="nl-NL" sz="1600" dirty="0" err="1"/>
              <a:t>sbo</a:t>
            </a:r>
            <a:r>
              <a:rPr lang="nl-NL" sz="1600" dirty="0"/>
              <a:t> (299) en </a:t>
            </a:r>
            <a:r>
              <a:rPr lang="nl-NL" sz="1600" dirty="0" err="1"/>
              <a:t>so</a:t>
            </a:r>
            <a:r>
              <a:rPr lang="nl-NL" sz="1600" dirty="0"/>
              <a:t> (310) in N-K: 21.492</a:t>
            </a:r>
          </a:p>
          <a:p>
            <a:pPr marL="285750" indent="-285750">
              <a:buFont typeface="Wingdings" panose="05000000000000000000" pitchFamily="2" charset="2"/>
              <a:buChar char="§"/>
            </a:pPr>
            <a:r>
              <a:rPr lang="nl-NL" sz="1600" dirty="0"/>
              <a:t>Aanvullende taakstelling nieuwkomers ±160 </a:t>
            </a:r>
            <a:r>
              <a:rPr lang="nl-NL" sz="1600" dirty="0" err="1"/>
              <a:t>ll</a:t>
            </a:r>
            <a:r>
              <a:rPr lang="nl-NL" sz="1600" dirty="0"/>
              <a:t> er bij in </a:t>
            </a:r>
            <a:r>
              <a:rPr lang="nl-NL" sz="1600" dirty="0" smtClean="0"/>
              <a:t>2016</a:t>
            </a:r>
          </a:p>
        </p:txBody>
      </p:sp>
      <p:sp>
        <p:nvSpPr>
          <p:cNvPr id="8" name="Tekstvak 7"/>
          <p:cNvSpPr txBox="1"/>
          <p:nvPr/>
        </p:nvSpPr>
        <p:spPr>
          <a:xfrm>
            <a:off x="348818" y="665416"/>
            <a:ext cx="3068923" cy="417358"/>
          </a:xfrm>
          <a:prstGeom prst="rect">
            <a:avLst/>
          </a:prstGeom>
          <a:noFill/>
        </p:spPr>
        <p:txBody>
          <a:bodyPr wrap="square" rtlCol="0">
            <a:spAutoFit/>
          </a:bodyPr>
          <a:lstStyle/>
          <a:p>
            <a:r>
              <a:rPr lang="nl-NL" dirty="0">
                <a:solidFill>
                  <a:srgbClr val="002060"/>
                </a:solidFill>
              </a:rPr>
              <a:t>I. leerlingaantallen</a:t>
            </a:r>
          </a:p>
        </p:txBody>
      </p:sp>
      <p:pic>
        <p:nvPicPr>
          <p:cNvPr id="3" name="Afbeelding 2"/>
          <p:cNvPicPr>
            <a:picLocks noChangeAspect="1"/>
          </p:cNvPicPr>
          <p:nvPr/>
        </p:nvPicPr>
        <p:blipFill>
          <a:blip r:embed="rId5"/>
          <a:stretch>
            <a:fillRect/>
          </a:stretch>
        </p:blipFill>
        <p:spPr>
          <a:xfrm>
            <a:off x="414366" y="1196813"/>
            <a:ext cx="2761727" cy="2615411"/>
          </a:xfrm>
          <a:prstGeom prst="rect">
            <a:avLst/>
          </a:prstGeom>
        </p:spPr>
      </p:pic>
      <p:sp>
        <p:nvSpPr>
          <p:cNvPr id="9" name="Tekstvak 8"/>
          <p:cNvSpPr txBox="1"/>
          <p:nvPr/>
        </p:nvSpPr>
        <p:spPr>
          <a:xfrm>
            <a:off x="2878098" y="2553589"/>
            <a:ext cx="1079286" cy="230832"/>
          </a:xfrm>
          <a:prstGeom prst="rect">
            <a:avLst/>
          </a:prstGeom>
          <a:noFill/>
        </p:spPr>
        <p:txBody>
          <a:bodyPr wrap="square" rtlCol="0">
            <a:spAutoFit/>
          </a:bodyPr>
          <a:lstStyle/>
          <a:p>
            <a:r>
              <a:rPr lang="nl-NL" sz="900" dirty="0"/>
              <a:t>20.883</a:t>
            </a:r>
          </a:p>
        </p:txBody>
      </p:sp>
      <p:sp>
        <p:nvSpPr>
          <p:cNvPr id="11" name="Tijdelijke aanduiding voor voettekst 10"/>
          <p:cNvSpPr>
            <a:spLocks noGrp="1"/>
          </p:cNvSpPr>
          <p:nvPr>
            <p:ph type="ftr" sz="quarter" idx="11"/>
          </p:nvPr>
        </p:nvSpPr>
        <p:spPr/>
        <p:txBody>
          <a:bodyPr/>
          <a:lstStyle/>
          <a:p>
            <a:endParaRPr lang="nl-NL" dirty="0"/>
          </a:p>
        </p:txBody>
      </p:sp>
      <p:sp>
        <p:nvSpPr>
          <p:cNvPr id="12" name="Tijdelijke aanduiding voor dianummer 11"/>
          <p:cNvSpPr>
            <a:spLocks noGrp="1"/>
          </p:cNvSpPr>
          <p:nvPr>
            <p:ph type="sldNum" sz="quarter" idx="12"/>
          </p:nvPr>
        </p:nvSpPr>
        <p:spPr/>
        <p:txBody>
          <a:bodyPr/>
          <a:lstStyle/>
          <a:p>
            <a:fld id="{B6659C65-826D-4D7D-AC93-C9E1B0DDA174}" type="slidenum">
              <a:rPr lang="nl-NL" smtClean="0"/>
              <a:t>3</a:t>
            </a:fld>
            <a:endParaRPr lang="nl-NL"/>
          </a:p>
        </p:txBody>
      </p:sp>
      <p:pic>
        <p:nvPicPr>
          <p:cNvPr id="4" name="Afbeelding 3"/>
          <p:cNvPicPr>
            <a:picLocks noChangeAspect="1"/>
          </p:cNvPicPr>
          <p:nvPr/>
        </p:nvPicPr>
        <p:blipFill>
          <a:blip r:embed="rId6"/>
          <a:stretch>
            <a:fillRect/>
          </a:stretch>
        </p:blipFill>
        <p:spPr>
          <a:xfrm>
            <a:off x="2288704" y="3686347"/>
            <a:ext cx="3958438" cy="1850074"/>
          </a:xfrm>
          <a:prstGeom prst="rect">
            <a:avLst/>
          </a:prstGeom>
        </p:spPr>
      </p:pic>
    </p:spTree>
    <p:extLst>
      <p:ext uri="{BB962C8B-B14F-4D97-AF65-F5344CB8AC3E}">
        <p14:creationId xmlns:p14="http://schemas.microsoft.com/office/powerpoint/2010/main" val="34703238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957390" y="4613784"/>
            <a:ext cx="4680520" cy="957826"/>
          </a:xfrm>
          <a:prstGeom prst="rect">
            <a:avLst/>
          </a:prstGeom>
          <a:noFill/>
        </p:spPr>
        <p:txBody>
          <a:bodyPr wrap="square" rtlCol="0">
            <a:spAutoFit/>
          </a:bodyPr>
          <a:lstStyle/>
          <a:p>
            <a:pPr algn="ctr"/>
            <a:r>
              <a:rPr lang="nl-NL" b="1" dirty="0">
                <a:solidFill>
                  <a:schemeClr val="bg1"/>
                </a:solidFill>
              </a:rPr>
              <a:t>2</a:t>
            </a:r>
            <a:r>
              <a:rPr lang="nl-NL" b="1" baseline="30000" dirty="0">
                <a:solidFill>
                  <a:schemeClr val="bg1"/>
                </a:solidFill>
              </a:rPr>
              <a:t>e</a:t>
            </a:r>
            <a:r>
              <a:rPr lang="nl-NL" b="1" dirty="0">
                <a:solidFill>
                  <a:schemeClr val="bg1"/>
                </a:solidFill>
              </a:rPr>
              <a:t> trimesterrapportage</a:t>
            </a:r>
          </a:p>
          <a:p>
            <a:pPr algn="ctr"/>
            <a:r>
              <a:rPr lang="nl-NL" sz="1400" dirty="0">
                <a:solidFill>
                  <a:schemeClr val="bg1"/>
                </a:solidFill>
              </a:rPr>
              <a:t>18 juni 2015 </a:t>
            </a:r>
          </a:p>
          <a:p>
            <a:pPr algn="ctr"/>
            <a:r>
              <a:rPr lang="nl-NL" dirty="0">
                <a:solidFill>
                  <a:schemeClr val="bg1"/>
                </a:solidFill>
              </a:rPr>
              <a:t> </a:t>
            </a:r>
          </a:p>
        </p:txBody>
      </p:sp>
      <p:sp>
        <p:nvSpPr>
          <p:cNvPr id="2" name="Tekstvak 1"/>
          <p:cNvSpPr txBox="1"/>
          <p:nvPr/>
        </p:nvSpPr>
        <p:spPr>
          <a:xfrm>
            <a:off x="416496" y="318114"/>
            <a:ext cx="8994204" cy="417358"/>
          </a:xfrm>
          <a:prstGeom prst="rect">
            <a:avLst/>
          </a:prstGeom>
          <a:noFill/>
        </p:spPr>
        <p:txBody>
          <a:bodyPr wrap="square" rtlCol="0">
            <a:spAutoFit/>
          </a:bodyPr>
          <a:lstStyle/>
          <a:p>
            <a:r>
              <a:rPr lang="nl-NL" dirty="0">
                <a:solidFill>
                  <a:srgbClr val="002060"/>
                </a:solidFill>
              </a:rPr>
              <a:t>Rapportage </a:t>
            </a:r>
            <a:r>
              <a:rPr lang="nl-NL" dirty="0" smtClean="0">
                <a:solidFill>
                  <a:srgbClr val="002060"/>
                </a:solidFill>
              </a:rPr>
              <a:t>3</a:t>
            </a:r>
            <a:r>
              <a:rPr lang="nl-NL" baseline="30000" dirty="0" smtClean="0">
                <a:solidFill>
                  <a:srgbClr val="002060"/>
                </a:solidFill>
              </a:rPr>
              <a:t>e</a:t>
            </a:r>
            <a:r>
              <a:rPr lang="nl-NL" dirty="0" smtClean="0">
                <a:solidFill>
                  <a:srgbClr val="002060"/>
                </a:solidFill>
              </a:rPr>
              <a:t> </a:t>
            </a:r>
            <a:r>
              <a:rPr lang="nl-NL" dirty="0">
                <a:solidFill>
                  <a:srgbClr val="002060"/>
                </a:solidFill>
              </a:rPr>
              <a:t>trimester 2015-2016: </a:t>
            </a:r>
            <a:r>
              <a:rPr lang="nl-NL" dirty="0" smtClean="0">
                <a:solidFill>
                  <a:srgbClr val="002060"/>
                </a:solidFill>
              </a:rPr>
              <a:t>management en organisatie: </a:t>
            </a:r>
            <a:r>
              <a:rPr lang="nl-NL" dirty="0" smtClean="0">
                <a:solidFill>
                  <a:srgbClr val="002060"/>
                </a:solidFill>
              </a:rPr>
              <a:t>exploitatie</a:t>
            </a:r>
            <a:endParaRPr lang="nl-NL" dirty="0">
              <a:solidFill>
                <a:srgbClr val="002060"/>
              </a:solidFill>
            </a:endParaRPr>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6659C65-826D-4D7D-AC93-C9E1B0DDA174}" type="slidenum">
              <a:rPr lang="nl-NL" smtClean="0"/>
              <a:t>30</a:t>
            </a:fld>
            <a:endParaRPr lang="nl-NL"/>
          </a:p>
        </p:txBody>
      </p:sp>
      <p:pic>
        <p:nvPicPr>
          <p:cNvPr id="5" name="Afbeelding 4"/>
          <p:cNvPicPr>
            <a:picLocks noChangeAspect="1"/>
          </p:cNvPicPr>
          <p:nvPr/>
        </p:nvPicPr>
        <p:blipFill>
          <a:blip r:embed="rId2"/>
          <a:stretch>
            <a:fillRect/>
          </a:stretch>
        </p:blipFill>
        <p:spPr>
          <a:xfrm>
            <a:off x="1388604" y="683364"/>
            <a:ext cx="7128792" cy="6038112"/>
          </a:xfrm>
          <a:prstGeom prst="rect">
            <a:avLst/>
          </a:prstGeom>
        </p:spPr>
      </p:pic>
    </p:spTree>
    <p:extLst>
      <p:ext uri="{BB962C8B-B14F-4D97-AF65-F5344CB8AC3E}">
        <p14:creationId xmlns:p14="http://schemas.microsoft.com/office/powerpoint/2010/main" val="22483136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957390" y="4613784"/>
            <a:ext cx="4680520" cy="957826"/>
          </a:xfrm>
          <a:prstGeom prst="rect">
            <a:avLst/>
          </a:prstGeom>
          <a:noFill/>
        </p:spPr>
        <p:txBody>
          <a:bodyPr wrap="square" rtlCol="0">
            <a:spAutoFit/>
          </a:bodyPr>
          <a:lstStyle/>
          <a:p>
            <a:pPr algn="ctr"/>
            <a:r>
              <a:rPr lang="nl-NL" b="1" dirty="0">
                <a:solidFill>
                  <a:schemeClr val="bg1"/>
                </a:solidFill>
              </a:rPr>
              <a:t>2</a:t>
            </a:r>
            <a:r>
              <a:rPr lang="nl-NL" b="1" baseline="30000" dirty="0">
                <a:solidFill>
                  <a:schemeClr val="bg1"/>
                </a:solidFill>
              </a:rPr>
              <a:t>e</a:t>
            </a:r>
            <a:r>
              <a:rPr lang="nl-NL" b="1" dirty="0">
                <a:solidFill>
                  <a:schemeClr val="bg1"/>
                </a:solidFill>
              </a:rPr>
              <a:t> trimesterrapportage</a:t>
            </a:r>
          </a:p>
          <a:p>
            <a:pPr algn="ctr"/>
            <a:r>
              <a:rPr lang="nl-NL" sz="1400" dirty="0">
                <a:solidFill>
                  <a:schemeClr val="bg1"/>
                </a:solidFill>
              </a:rPr>
              <a:t>18 juni 2015 </a:t>
            </a:r>
          </a:p>
          <a:p>
            <a:pPr algn="ctr"/>
            <a:r>
              <a:rPr lang="nl-NL" dirty="0">
                <a:solidFill>
                  <a:schemeClr val="bg1"/>
                </a:solidFill>
              </a:rPr>
              <a:t> </a:t>
            </a:r>
          </a:p>
        </p:txBody>
      </p:sp>
      <p:sp>
        <p:nvSpPr>
          <p:cNvPr id="2" name="Tekstvak 1"/>
          <p:cNvSpPr txBox="1"/>
          <p:nvPr/>
        </p:nvSpPr>
        <p:spPr>
          <a:xfrm>
            <a:off x="190533" y="315709"/>
            <a:ext cx="9524933" cy="417358"/>
          </a:xfrm>
          <a:prstGeom prst="rect">
            <a:avLst/>
          </a:prstGeom>
          <a:noFill/>
        </p:spPr>
        <p:txBody>
          <a:bodyPr wrap="square" rtlCol="0">
            <a:spAutoFit/>
          </a:bodyPr>
          <a:lstStyle/>
          <a:p>
            <a:r>
              <a:rPr lang="nl-NL" dirty="0">
                <a:solidFill>
                  <a:srgbClr val="002060"/>
                </a:solidFill>
              </a:rPr>
              <a:t>Rapportage </a:t>
            </a:r>
            <a:r>
              <a:rPr lang="nl-NL" dirty="0" smtClean="0">
                <a:solidFill>
                  <a:srgbClr val="002060"/>
                </a:solidFill>
              </a:rPr>
              <a:t>3</a:t>
            </a:r>
            <a:r>
              <a:rPr lang="nl-NL" baseline="30000" dirty="0" smtClean="0">
                <a:solidFill>
                  <a:srgbClr val="002060"/>
                </a:solidFill>
              </a:rPr>
              <a:t>e</a:t>
            </a:r>
            <a:r>
              <a:rPr lang="nl-NL" dirty="0" smtClean="0">
                <a:solidFill>
                  <a:srgbClr val="002060"/>
                </a:solidFill>
              </a:rPr>
              <a:t> </a:t>
            </a:r>
            <a:r>
              <a:rPr lang="nl-NL" dirty="0">
                <a:solidFill>
                  <a:srgbClr val="002060"/>
                </a:solidFill>
              </a:rPr>
              <a:t>trimester 2015-2016: management </a:t>
            </a:r>
            <a:r>
              <a:rPr lang="nl-NL" dirty="0" smtClean="0">
                <a:solidFill>
                  <a:srgbClr val="002060"/>
                </a:solidFill>
              </a:rPr>
              <a:t>en </a:t>
            </a:r>
            <a:r>
              <a:rPr lang="nl-NL" dirty="0" smtClean="0">
                <a:solidFill>
                  <a:srgbClr val="002060"/>
                </a:solidFill>
              </a:rPr>
              <a:t>organisatie: </a:t>
            </a:r>
            <a:r>
              <a:rPr lang="nl-NL" dirty="0" smtClean="0">
                <a:solidFill>
                  <a:srgbClr val="002060"/>
                </a:solidFill>
              </a:rPr>
              <a:t>exploitatie</a:t>
            </a:r>
            <a:endParaRPr lang="nl-NL" dirty="0">
              <a:solidFill>
                <a:srgbClr val="002060"/>
              </a:solidFill>
            </a:endParaRPr>
          </a:p>
        </p:txBody>
      </p:sp>
      <p:sp>
        <p:nvSpPr>
          <p:cNvPr id="3" name="Tijdelijke aanduiding voor voettekst 2"/>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6659C65-826D-4D7D-AC93-C9E1B0DDA174}" type="slidenum">
              <a:rPr lang="nl-NL" smtClean="0"/>
              <a:t>31</a:t>
            </a:fld>
            <a:endParaRPr lang="nl-NL"/>
          </a:p>
        </p:txBody>
      </p:sp>
      <p:pic>
        <p:nvPicPr>
          <p:cNvPr id="4" name="Afbeelding 3"/>
          <p:cNvPicPr>
            <a:picLocks noChangeAspect="1"/>
          </p:cNvPicPr>
          <p:nvPr/>
        </p:nvPicPr>
        <p:blipFill>
          <a:blip r:embed="rId2"/>
          <a:stretch>
            <a:fillRect/>
          </a:stretch>
        </p:blipFill>
        <p:spPr>
          <a:xfrm>
            <a:off x="1352600" y="961874"/>
            <a:ext cx="6984776" cy="5759602"/>
          </a:xfrm>
          <a:prstGeom prst="rect">
            <a:avLst/>
          </a:prstGeom>
        </p:spPr>
      </p:pic>
    </p:spTree>
    <p:extLst>
      <p:ext uri="{BB962C8B-B14F-4D97-AF65-F5344CB8AC3E}">
        <p14:creationId xmlns:p14="http://schemas.microsoft.com/office/powerpoint/2010/main" val="28614162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573" y="4911699"/>
            <a:ext cx="301783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vak 6"/>
          <p:cNvSpPr txBox="1"/>
          <p:nvPr/>
        </p:nvSpPr>
        <p:spPr>
          <a:xfrm>
            <a:off x="645572" y="404664"/>
            <a:ext cx="8765127" cy="417358"/>
          </a:xfrm>
          <a:prstGeom prst="rect">
            <a:avLst/>
          </a:prstGeom>
          <a:solidFill>
            <a:schemeClr val="bg1"/>
          </a:solidFill>
        </p:spPr>
        <p:txBody>
          <a:bodyPr wrap="square" rtlCol="0">
            <a:spAutoFit/>
          </a:bodyPr>
          <a:lstStyle/>
          <a:p>
            <a:r>
              <a:rPr lang="nl-NL" dirty="0">
                <a:solidFill>
                  <a:srgbClr val="002060"/>
                </a:solidFill>
              </a:rPr>
              <a:t>Rapportage 3</a:t>
            </a:r>
            <a:r>
              <a:rPr lang="nl-NL" baseline="30000" dirty="0">
                <a:solidFill>
                  <a:srgbClr val="002060"/>
                </a:solidFill>
              </a:rPr>
              <a:t>e</a:t>
            </a:r>
            <a:r>
              <a:rPr lang="nl-NL" dirty="0">
                <a:solidFill>
                  <a:srgbClr val="002060"/>
                </a:solidFill>
              </a:rPr>
              <a:t> trimester </a:t>
            </a:r>
            <a:r>
              <a:rPr lang="nl-NL" dirty="0" smtClean="0">
                <a:solidFill>
                  <a:srgbClr val="002060"/>
                </a:solidFill>
              </a:rPr>
              <a:t>2015-2016 conclusies management en organisatie</a:t>
            </a:r>
            <a:endParaRPr lang="nl-NL" dirty="0">
              <a:solidFill>
                <a:srgbClr val="002060"/>
              </a:solidFill>
            </a:endParaRPr>
          </a:p>
        </p:txBody>
      </p:sp>
      <p:sp>
        <p:nvSpPr>
          <p:cNvPr id="4" name="Tijdelijke aanduiding voor dianummer 3"/>
          <p:cNvSpPr>
            <a:spLocks noGrp="1"/>
          </p:cNvSpPr>
          <p:nvPr>
            <p:ph type="sldNum" sz="quarter" idx="12"/>
          </p:nvPr>
        </p:nvSpPr>
        <p:spPr/>
        <p:txBody>
          <a:bodyPr/>
          <a:lstStyle/>
          <a:p>
            <a:fld id="{B6659C65-826D-4D7D-AC93-C9E1B0DDA174}" type="slidenum">
              <a:rPr lang="nl-NL" smtClean="0"/>
              <a:t>32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2" name="Tekstvak 1"/>
          <p:cNvSpPr txBox="1"/>
          <p:nvPr/>
        </p:nvSpPr>
        <p:spPr>
          <a:xfrm>
            <a:off x="645572" y="1284797"/>
            <a:ext cx="8339875" cy="5262979"/>
          </a:xfrm>
          <a:prstGeom prst="rect">
            <a:avLst/>
          </a:prstGeom>
          <a:noFill/>
        </p:spPr>
        <p:txBody>
          <a:bodyPr wrap="square" rtlCol="0">
            <a:spAutoFit/>
          </a:bodyPr>
          <a:lstStyle/>
          <a:p>
            <a:pPr marL="171450" indent="-171450">
              <a:buFont typeface="Wingdings" panose="05000000000000000000" pitchFamily="2" charset="2"/>
              <a:buChar char="§"/>
            </a:pPr>
            <a:r>
              <a:rPr lang="nl-NL" sz="1200" dirty="0" smtClean="0"/>
              <a:t>De organisatie staat en er kan nu beter gefinetuned worden zodat de afstemming tussen  behoeften scholen, kwaliteit van de ondersteuning en professionaliseringsmodel verder ontwikkeld en op doorgebouwd kan worden. Van bouwen naar doorbouwen</a:t>
            </a:r>
          </a:p>
          <a:p>
            <a:pPr marL="171450" indent="-171450">
              <a:buFont typeface="Wingdings" panose="05000000000000000000" pitchFamily="2" charset="2"/>
              <a:buChar char="§"/>
            </a:pPr>
            <a:r>
              <a:rPr lang="nl-NL" sz="1200" dirty="0" smtClean="0"/>
              <a:t>Vertrouwen krijg je door te doen en de professionele dialoog te voeren. Vertrouwen en bewustwording van eigen – gezamenlijke  invloed - verantwoordelijkheid  neemt toe. Van taakgericht denken naar verantwoordelijkheidsgericht denken</a:t>
            </a:r>
          </a:p>
          <a:p>
            <a:pPr marL="171450" indent="-171450">
              <a:buFont typeface="Wingdings" panose="05000000000000000000" pitchFamily="2" charset="2"/>
              <a:buChar char="§"/>
            </a:pPr>
            <a:r>
              <a:rPr lang="nl-NL" sz="1200" dirty="0" smtClean="0"/>
              <a:t>Consulenten </a:t>
            </a:r>
            <a:r>
              <a:rPr lang="nl-NL" sz="1200" dirty="0" err="1" smtClean="0"/>
              <a:t>ppo</a:t>
            </a:r>
            <a:r>
              <a:rPr lang="nl-NL" sz="1200" dirty="0" smtClean="0"/>
              <a:t> worden door de scholen hoog gewaardeerd. Begeleiders voor doorontwikkeling passend onderwijs</a:t>
            </a:r>
          </a:p>
          <a:p>
            <a:pPr marL="171450" indent="-171450">
              <a:buFont typeface="Wingdings" panose="05000000000000000000" pitchFamily="2" charset="2"/>
              <a:buChar char="§"/>
            </a:pPr>
            <a:r>
              <a:rPr lang="nl-NL" sz="1200" dirty="0" smtClean="0"/>
              <a:t>Werken vanuit de netwerklogica neemt toe. Het doorredeneren vanuit eigen belang verschuift naar werken vanuit gemeenschappelijk belang.</a:t>
            </a:r>
          </a:p>
          <a:p>
            <a:pPr marL="171450" indent="-171450">
              <a:buFont typeface="Wingdings" panose="05000000000000000000" pitchFamily="2" charset="2"/>
              <a:buChar char="§"/>
            </a:pPr>
            <a:r>
              <a:rPr lang="nl-NL" sz="1200" dirty="0" smtClean="0"/>
              <a:t>Bewustwording van gezamenlijke opdracht neemt toe. Aandacht blijft nodig voor het samen werken aan die opdracht, het uitspreken en aanspreken.</a:t>
            </a:r>
          </a:p>
          <a:p>
            <a:pPr marL="171450" indent="-171450">
              <a:buFont typeface="Wingdings" panose="05000000000000000000" pitchFamily="2" charset="2"/>
              <a:buChar char="§"/>
            </a:pPr>
            <a:r>
              <a:rPr lang="nl-NL" sz="1200" dirty="0" smtClean="0"/>
              <a:t>Begroting versus exploitatie: overzicht en inzicht neemt toe waardoor het beleidsrijk sturen verder toeneemt. Onderbezetting staf is een aandachtpunt </a:t>
            </a:r>
          </a:p>
          <a:p>
            <a:pPr marL="171450" indent="-171450">
              <a:buFont typeface="Wingdings" panose="05000000000000000000" pitchFamily="2" charset="2"/>
              <a:buChar char="§"/>
            </a:pPr>
            <a:r>
              <a:rPr lang="nl-NL" sz="1200" dirty="0" smtClean="0"/>
              <a:t>In </a:t>
            </a:r>
            <a:r>
              <a:rPr lang="nl-NL" sz="1200" dirty="0" err="1"/>
              <a:t>mjb</a:t>
            </a:r>
            <a:r>
              <a:rPr lang="nl-NL" sz="1200" dirty="0"/>
              <a:t> is rekening gehouden met krimp van 1,47. Deze lijkt minder met een dieptepunt in </a:t>
            </a:r>
            <a:r>
              <a:rPr lang="nl-NL" sz="1200" dirty="0" smtClean="0"/>
              <a:t>2019-2020</a:t>
            </a:r>
          </a:p>
          <a:p>
            <a:pPr marL="171450" indent="-171450">
              <a:buFont typeface="Wingdings" panose="05000000000000000000" pitchFamily="2" charset="2"/>
              <a:buChar char="§"/>
            </a:pPr>
            <a:r>
              <a:rPr lang="nl-NL" sz="1200" dirty="0" smtClean="0"/>
              <a:t>Budgetten volledig besteed op 2 werkgebieden na. 1 werkgebied wilde gedeelte </a:t>
            </a:r>
            <a:r>
              <a:rPr lang="nl-NL" sz="1200" dirty="0" err="1" smtClean="0"/>
              <a:t>bovenschoolse</a:t>
            </a:r>
            <a:r>
              <a:rPr lang="nl-NL" sz="1200" dirty="0" smtClean="0"/>
              <a:t> arrangementen dan pas besteden wanneer er een gedragen plan is en daarvoor het gedeelte van 2015-2016 besteden in schooljaar 2016-2017. Andere werkgebied had meer tijd nodig voor adoptie en besteding is daardoor later op gang gekomen. Werkgebied wil wel dat het geld beschikbaar blijft voor hun werkgebied. Ander werkgebied is sneller door hun budget heen gegaan. Is zich hier bewust van en in trimesterrapportage hebben ze eerste afspraken daarover gemaakt.</a:t>
            </a:r>
          </a:p>
          <a:p>
            <a:pPr marL="171450" indent="-171450">
              <a:buFont typeface="Wingdings" panose="05000000000000000000" pitchFamily="2" charset="2"/>
              <a:buChar char="§"/>
            </a:pPr>
            <a:r>
              <a:rPr lang="nl-NL" sz="1200" dirty="0" smtClean="0"/>
              <a:t>Schooljaar 2016-2017 anticiperen op registratie bij arrangementen die het volgende schooljaar ingaan.</a:t>
            </a:r>
          </a:p>
          <a:p>
            <a:pPr marL="171450" indent="-171450">
              <a:buFont typeface="Wingdings" panose="05000000000000000000" pitchFamily="2" charset="2"/>
              <a:buChar char="§"/>
            </a:pPr>
            <a:r>
              <a:rPr lang="nl-NL" sz="1200" dirty="0" smtClean="0"/>
              <a:t>De scholen binnen de werkgebieden worden zich door de budgetten meer bewust van hun invloed op de besteding en dat geen kwestie meer is van aanvragen is. Professionals vanuit samenwerking binnen </a:t>
            </a:r>
            <a:r>
              <a:rPr lang="nl-NL" sz="1200" dirty="0" err="1" smtClean="0"/>
              <a:t>mdo</a:t>
            </a:r>
            <a:r>
              <a:rPr lang="nl-NL" sz="1200" dirty="0" smtClean="0"/>
              <a:t>-werkgebied zitten aan het stuur. Het stimuleert de lerende dialoog en bewustwording verhogen kwaliteit. Dit is van belang gezien de negatieve verevening.</a:t>
            </a:r>
          </a:p>
          <a:p>
            <a:pPr marL="171450" indent="-171450">
              <a:buFont typeface="Wingdings" panose="05000000000000000000" pitchFamily="2" charset="2"/>
              <a:buChar char="§"/>
            </a:pPr>
            <a:endParaRPr lang="nl-NL" sz="1200" dirty="0" smtClean="0"/>
          </a:p>
          <a:p>
            <a:pPr marL="171450" indent="-171450">
              <a:buFont typeface="Wingdings" panose="05000000000000000000" pitchFamily="2" charset="2"/>
              <a:buChar char="§"/>
            </a:pPr>
            <a:endParaRPr lang="nl-NL" sz="1200" dirty="0" smtClean="0"/>
          </a:p>
          <a:p>
            <a:pPr marL="171450" indent="-171450">
              <a:buFont typeface="Wingdings" panose="05000000000000000000" pitchFamily="2" charset="2"/>
              <a:buChar char="§"/>
            </a:pPr>
            <a:endParaRPr lang="nl-NL" sz="1200" dirty="0" smtClean="0"/>
          </a:p>
          <a:p>
            <a:pPr marL="171450" indent="-171450">
              <a:buFont typeface="Wingdings" panose="05000000000000000000" pitchFamily="2" charset="2"/>
              <a:buChar char="§"/>
            </a:pPr>
            <a:endParaRPr lang="nl-NL" sz="1200" dirty="0"/>
          </a:p>
          <a:p>
            <a:pPr marL="171450" indent="-171450">
              <a:buFont typeface="Wingdings" panose="05000000000000000000" pitchFamily="2" charset="2"/>
              <a:buChar char="§"/>
            </a:pPr>
            <a:endParaRPr lang="nl-NL" sz="1200" dirty="0" smtClean="0"/>
          </a:p>
          <a:p>
            <a:pPr marL="171450" indent="-171450">
              <a:buFont typeface="Wingdings" panose="05000000000000000000" pitchFamily="2" charset="2"/>
              <a:buChar char="§"/>
            </a:pPr>
            <a:endParaRPr lang="nl-NL" sz="1200" dirty="0"/>
          </a:p>
        </p:txBody>
      </p:sp>
    </p:spTree>
    <p:extLst>
      <p:ext uri="{BB962C8B-B14F-4D97-AF65-F5344CB8AC3E}">
        <p14:creationId xmlns:p14="http://schemas.microsoft.com/office/powerpoint/2010/main" val="4918160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381000" y="1412776"/>
            <a:ext cx="9144000" cy="462254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632520" y="1412776"/>
            <a:ext cx="8712968" cy="4587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600" b="1" dirty="0"/>
          </a:p>
          <a:p>
            <a:endParaRPr lang="nl-NL" sz="1600" b="1" dirty="0"/>
          </a:p>
          <a:p>
            <a:endParaRPr lang="nl-NL" sz="1600" b="1" dirty="0"/>
          </a:p>
          <a:p>
            <a:endParaRPr lang="nl-NL" sz="1600" b="1" dirty="0"/>
          </a:p>
          <a:p>
            <a:r>
              <a:rPr lang="nl-NL" sz="1600" b="1" dirty="0"/>
              <a:t>Kwaliteitsaspect  3– Kwaliteitszorg</a:t>
            </a:r>
          </a:p>
          <a:p>
            <a:endParaRPr lang="nl-NL" sz="1600" b="1" dirty="0"/>
          </a:p>
          <a:p>
            <a:endParaRPr lang="nl-NL" sz="1600" b="1" dirty="0"/>
          </a:p>
          <a:p>
            <a:r>
              <a:rPr lang="nl-NL" sz="1600" b="1" dirty="0"/>
              <a:t>Het Samenwerkingsverband heeft zorg voor kwaliteit door systematische zelfevaluatie, planmatige kwaliteitsverbetering, jaarlijkse verantwoording van gerealiseerde kwaliteit en borging van gerealiseerde verbeteringen</a:t>
            </a:r>
          </a:p>
          <a:p>
            <a:endParaRPr lang="nl-NL" sz="1600" b="1" dirty="0"/>
          </a:p>
          <a:p>
            <a:endParaRPr lang="nl-NL" sz="1600" b="1" dirty="0"/>
          </a:p>
          <a:p>
            <a:endParaRPr lang="nl-NL" sz="16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573" y="4911699"/>
            <a:ext cx="301783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vak 6"/>
          <p:cNvSpPr txBox="1"/>
          <p:nvPr/>
        </p:nvSpPr>
        <p:spPr>
          <a:xfrm>
            <a:off x="381000" y="509875"/>
            <a:ext cx="5652120" cy="417358"/>
          </a:xfrm>
          <a:prstGeom prst="rect">
            <a:avLst/>
          </a:prstGeom>
          <a:solidFill>
            <a:schemeClr val="bg1"/>
          </a:solidFill>
        </p:spPr>
        <p:txBody>
          <a:bodyPr wrap="square" rtlCol="0">
            <a:spAutoFit/>
          </a:bodyPr>
          <a:lstStyle/>
          <a:p>
            <a:r>
              <a:rPr lang="nl-NL" dirty="0">
                <a:solidFill>
                  <a:srgbClr val="002060"/>
                </a:solidFill>
              </a:rPr>
              <a:t>Rapportage </a:t>
            </a:r>
            <a:r>
              <a:rPr lang="nl-NL" dirty="0" smtClean="0">
                <a:solidFill>
                  <a:srgbClr val="002060"/>
                </a:solidFill>
              </a:rPr>
              <a:t>3</a:t>
            </a:r>
            <a:r>
              <a:rPr lang="nl-NL" baseline="30000" dirty="0" smtClean="0">
                <a:solidFill>
                  <a:srgbClr val="002060"/>
                </a:solidFill>
              </a:rPr>
              <a:t>e</a:t>
            </a:r>
            <a:r>
              <a:rPr lang="nl-NL" dirty="0" smtClean="0">
                <a:solidFill>
                  <a:srgbClr val="002060"/>
                </a:solidFill>
              </a:rPr>
              <a:t> </a:t>
            </a:r>
            <a:r>
              <a:rPr lang="nl-NL" dirty="0">
                <a:solidFill>
                  <a:srgbClr val="002060"/>
                </a:solidFill>
              </a:rPr>
              <a:t>trimester 2015-2016</a:t>
            </a:r>
          </a:p>
        </p:txBody>
      </p:sp>
      <p:sp>
        <p:nvSpPr>
          <p:cNvPr id="3" name="Tijdelijke aanduiding voor dianummer 2"/>
          <p:cNvSpPr>
            <a:spLocks noGrp="1"/>
          </p:cNvSpPr>
          <p:nvPr>
            <p:ph type="sldNum" sz="quarter" idx="12"/>
          </p:nvPr>
        </p:nvSpPr>
        <p:spPr/>
        <p:txBody>
          <a:bodyPr/>
          <a:lstStyle/>
          <a:p>
            <a:fld id="{B6659C65-826D-4D7D-AC93-C9E1B0DDA174}" type="slidenum">
              <a:rPr lang="nl-NL" smtClean="0"/>
              <a:t>33</a:t>
            </a:fld>
            <a:endParaRPr lang="nl-NL"/>
          </a:p>
        </p:txBody>
      </p:sp>
      <p:sp>
        <p:nvSpPr>
          <p:cNvPr id="4" name="Tijdelijke aanduiding voor voettekst 3"/>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25749316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957390" y="4613784"/>
            <a:ext cx="4680520" cy="957826"/>
          </a:xfrm>
          <a:prstGeom prst="rect">
            <a:avLst/>
          </a:prstGeom>
          <a:noFill/>
        </p:spPr>
        <p:txBody>
          <a:bodyPr wrap="square" rtlCol="0">
            <a:spAutoFit/>
          </a:bodyPr>
          <a:lstStyle/>
          <a:p>
            <a:pPr algn="ctr"/>
            <a:r>
              <a:rPr lang="nl-NL" b="1" dirty="0">
                <a:solidFill>
                  <a:schemeClr val="bg1"/>
                </a:solidFill>
              </a:rPr>
              <a:t>2</a:t>
            </a:r>
            <a:r>
              <a:rPr lang="nl-NL" b="1" baseline="30000" dirty="0">
                <a:solidFill>
                  <a:schemeClr val="bg1"/>
                </a:solidFill>
              </a:rPr>
              <a:t>e</a:t>
            </a:r>
            <a:r>
              <a:rPr lang="nl-NL" b="1" dirty="0">
                <a:solidFill>
                  <a:schemeClr val="bg1"/>
                </a:solidFill>
              </a:rPr>
              <a:t> trimesterrapportage</a:t>
            </a:r>
          </a:p>
          <a:p>
            <a:pPr algn="ctr"/>
            <a:r>
              <a:rPr lang="nl-NL" sz="1400" dirty="0">
                <a:solidFill>
                  <a:schemeClr val="bg1"/>
                </a:solidFill>
              </a:rPr>
              <a:t>18 juni 2015 </a:t>
            </a:r>
          </a:p>
          <a:p>
            <a:pPr algn="ctr"/>
            <a:r>
              <a:rPr lang="nl-NL" dirty="0">
                <a:solidFill>
                  <a:schemeClr val="bg1"/>
                </a:solidFill>
              </a:rPr>
              <a:t> </a:t>
            </a:r>
          </a:p>
        </p:txBody>
      </p:sp>
      <p:sp>
        <p:nvSpPr>
          <p:cNvPr id="2" name="Tekstvak 1"/>
          <p:cNvSpPr txBox="1"/>
          <p:nvPr/>
        </p:nvSpPr>
        <p:spPr>
          <a:xfrm>
            <a:off x="416496" y="528646"/>
            <a:ext cx="7272808" cy="417358"/>
          </a:xfrm>
          <a:prstGeom prst="rect">
            <a:avLst/>
          </a:prstGeom>
          <a:noFill/>
        </p:spPr>
        <p:txBody>
          <a:bodyPr wrap="square" rtlCol="0">
            <a:spAutoFit/>
          </a:bodyPr>
          <a:lstStyle/>
          <a:p>
            <a:r>
              <a:rPr lang="nl-NL" dirty="0">
                <a:solidFill>
                  <a:srgbClr val="002060"/>
                </a:solidFill>
              </a:rPr>
              <a:t>Rapportage </a:t>
            </a:r>
            <a:r>
              <a:rPr lang="nl-NL" dirty="0" smtClean="0">
                <a:solidFill>
                  <a:srgbClr val="002060"/>
                </a:solidFill>
              </a:rPr>
              <a:t>3</a:t>
            </a:r>
            <a:r>
              <a:rPr lang="nl-NL" baseline="30000" dirty="0" smtClean="0">
                <a:solidFill>
                  <a:srgbClr val="002060"/>
                </a:solidFill>
              </a:rPr>
              <a:t>e</a:t>
            </a:r>
            <a:r>
              <a:rPr lang="nl-NL" dirty="0" smtClean="0">
                <a:solidFill>
                  <a:srgbClr val="002060"/>
                </a:solidFill>
              </a:rPr>
              <a:t> </a:t>
            </a:r>
            <a:r>
              <a:rPr lang="nl-NL" dirty="0">
                <a:solidFill>
                  <a:srgbClr val="002060"/>
                </a:solidFill>
              </a:rPr>
              <a:t>trimester 2015-2016: </a:t>
            </a:r>
            <a:r>
              <a:rPr lang="nl-NL" dirty="0" smtClean="0">
                <a:solidFill>
                  <a:srgbClr val="002060"/>
                </a:solidFill>
              </a:rPr>
              <a:t>kwaliteitszorg</a:t>
            </a:r>
            <a:endParaRPr lang="nl-NL" dirty="0">
              <a:solidFill>
                <a:srgbClr val="002060"/>
              </a:solidFill>
            </a:endParaRPr>
          </a:p>
        </p:txBody>
      </p:sp>
      <p:sp>
        <p:nvSpPr>
          <p:cNvPr id="5" name="Tekstvak 4"/>
          <p:cNvSpPr txBox="1"/>
          <p:nvPr/>
        </p:nvSpPr>
        <p:spPr>
          <a:xfrm>
            <a:off x="391206" y="1252888"/>
            <a:ext cx="8640960" cy="4910896"/>
          </a:xfrm>
          <a:prstGeom prst="rect">
            <a:avLst/>
          </a:prstGeom>
          <a:noFill/>
        </p:spPr>
        <p:txBody>
          <a:bodyPr wrap="square" rtlCol="0">
            <a:spAutoFit/>
          </a:bodyPr>
          <a:lstStyle/>
          <a:p>
            <a:r>
              <a:rPr lang="nl-NL" sz="1200" dirty="0"/>
              <a:t>Al lerend en werkende weg wordt er werk gemaakt van kwaliteit en gebouwd aan een stevige structuur van kwaliteits-</a:t>
            </a:r>
          </a:p>
          <a:p>
            <a:r>
              <a:rPr lang="nl-NL" sz="1200" dirty="0"/>
              <a:t>zorg. Belangrijk is dat we kwaliteit zichtbaar maken en dat we leren en verbeteren via dialoog. </a:t>
            </a:r>
          </a:p>
          <a:p>
            <a:r>
              <a:rPr lang="nl-NL" sz="1200" dirty="0"/>
              <a:t>De </a:t>
            </a:r>
            <a:r>
              <a:rPr lang="nl-NL" sz="1200" dirty="0" err="1"/>
              <a:t>pdsa</a:t>
            </a:r>
            <a:r>
              <a:rPr lang="nl-NL" sz="1200" dirty="0"/>
              <a:t>-cyclus wordt op diverse niveaus doorlopen:</a:t>
            </a:r>
          </a:p>
          <a:p>
            <a:endParaRPr lang="nl-NL" sz="1200" dirty="0"/>
          </a:p>
          <a:p>
            <a:r>
              <a:rPr lang="nl-NL" sz="1200" u="sng" dirty="0"/>
              <a:t>Niveau van het samenwerkingsverband:</a:t>
            </a:r>
          </a:p>
          <a:p>
            <a:pPr marL="285750" indent="-285750">
              <a:buFont typeface="Wingdings" panose="05000000000000000000" pitchFamily="2" charset="2"/>
              <a:buChar char="§"/>
            </a:pPr>
            <a:r>
              <a:rPr lang="nl-NL" sz="1200" dirty="0"/>
              <a:t>Jaarverslag: het eerste jaarverslag is </a:t>
            </a:r>
            <a:r>
              <a:rPr lang="nl-NL" sz="1200" dirty="0" smtClean="0"/>
              <a:t>vastgesteld – geaccordeerd door de accountant en gepubliceerd. </a:t>
            </a:r>
            <a:r>
              <a:rPr lang="nl-NL" sz="1200" dirty="0"/>
              <a:t>Het jaarverslag bestrijkt 2 jaren namelijk 2014 en 2015. Vorig jaar heeft het </a:t>
            </a:r>
            <a:r>
              <a:rPr lang="nl-NL" sz="1200" dirty="0" err="1"/>
              <a:t>swv</a:t>
            </a:r>
            <a:r>
              <a:rPr lang="nl-NL" sz="1200" dirty="0"/>
              <a:t> toestemming hiervoor gekregen omdat tot 1-8-2014 “pas werkelijk van start is gegaan.</a:t>
            </a:r>
          </a:p>
          <a:p>
            <a:pPr marL="285750" indent="-285750">
              <a:buFont typeface="Wingdings" panose="05000000000000000000" pitchFamily="2" charset="2"/>
              <a:buChar char="§"/>
            </a:pPr>
            <a:r>
              <a:rPr lang="nl-NL" sz="1200" dirty="0"/>
              <a:t>Trimesterrapportages: hiermee is gestart lopende het schooljaar 2014-2015. Deze </a:t>
            </a:r>
            <a:r>
              <a:rPr lang="nl-NL" sz="1200" dirty="0" smtClean="0"/>
              <a:t>3</a:t>
            </a:r>
            <a:r>
              <a:rPr lang="nl-NL" sz="1200" baseline="30000" dirty="0" smtClean="0"/>
              <a:t>e</a:t>
            </a:r>
            <a:r>
              <a:rPr lang="nl-NL" sz="1200" dirty="0" smtClean="0"/>
              <a:t> </a:t>
            </a:r>
            <a:r>
              <a:rPr lang="nl-NL" sz="1200" dirty="0"/>
              <a:t>trimesterrapportage 2015-2016 is de </a:t>
            </a:r>
            <a:r>
              <a:rPr lang="nl-NL" sz="1200" dirty="0" smtClean="0"/>
              <a:t>5</a:t>
            </a:r>
            <a:r>
              <a:rPr lang="nl-NL" sz="1200" baseline="30000" dirty="0" smtClean="0"/>
              <a:t>e</a:t>
            </a:r>
            <a:r>
              <a:rPr lang="nl-NL" sz="1200" dirty="0" smtClean="0"/>
              <a:t> </a:t>
            </a:r>
            <a:r>
              <a:rPr lang="nl-NL" sz="1200" dirty="0"/>
              <a:t>op rij. Deze rapportages </a:t>
            </a:r>
            <a:r>
              <a:rPr lang="nl-NL" sz="1200" dirty="0" smtClean="0"/>
              <a:t>geven </a:t>
            </a:r>
            <a:r>
              <a:rPr lang="nl-NL" sz="1200" dirty="0"/>
              <a:t>inzicht op de ontwikkelingen binnen het </a:t>
            </a:r>
            <a:r>
              <a:rPr lang="nl-NL" sz="1200" dirty="0" err="1"/>
              <a:t>swv</a:t>
            </a:r>
            <a:r>
              <a:rPr lang="nl-NL" sz="1200" dirty="0"/>
              <a:t> op 3 kwaliteitsgebieden: resultaten, management-organisatie en kwaliteitszorg. De data verzameling is een intensieve investering die we met de ontwikkeling van het TOP-dossier volgend schooljaar hopen te automatiseren.</a:t>
            </a:r>
          </a:p>
          <a:p>
            <a:pPr marL="285750" indent="-285750">
              <a:buFont typeface="Wingdings" panose="05000000000000000000" pitchFamily="2" charset="2"/>
              <a:buChar char="§"/>
            </a:pPr>
            <a:r>
              <a:rPr lang="nl-NL" sz="1200" dirty="0"/>
              <a:t>Enquête scholen: eind februari dit jaar is  met een verlenging van 2 weken de 2</a:t>
            </a:r>
            <a:r>
              <a:rPr lang="nl-NL" sz="1200" baseline="30000" dirty="0"/>
              <a:t>e</a:t>
            </a:r>
            <a:r>
              <a:rPr lang="nl-NL" sz="1200" dirty="0"/>
              <a:t> enquête onder scholen uitgezet via google drive. Net als vorig jaar werden de scholen om feedback en </a:t>
            </a:r>
            <a:r>
              <a:rPr lang="nl-NL" sz="1200" dirty="0" err="1"/>
              <a:t>feedforward</a:t>
            </a:r>
            <a:r>
              <a:rPr lang="nl-NL" sz="1200" dirty="0"/>
              <a:t> gevraagd over 3 componenten, namelijk het groeidocument, de consulent (onderwijsexpert) en het werkgebied. </a:t>
            </a:r>
            <a:r>
              <a:rPr lang="nl-NL" sz="1200" dirty="0" smtClean="0"/>
              <a:t>De resultaten zijn uitvoering besproken in het besturenoverleg van juni 2016 en zijn gepubliceerd op de website. Ook zijn de resultaten besproken met de consulenten en netwerkgroep groeidocument.</a:t>
            </a:r>
          </a:p>
          <a:p>
            <a:pPr marL="285750" indent="-285750">
              <a:buFont typeface="Wingdings" panose="05000000000000000000" pitchFamily="2" charset="2"/>
              <a:buChar char="§"/>
            </a:pPr>
            <a:r>
              <a:rPr lang="nl-NL" sz="1200" dirty="0" smtClean="0"/>
              <a:t>NJI-monitor</a:t>
            </a:r>
            <a:r>
              <a:rPr lang="nl-NL" sz="1200" dirty="0"/>
              <a:t>: </a:t>
            </a:r>
            <a:r>
              <a:rPr lang="nl-NL" sz="1200" dirty="0" err="1"/>
              <a:t>swv</a:t>
            </a:r>
            <a:r>
              <a:rPr lang="nl-NL" sz="1200" dirty="0"/>
              <a:t> PO en VO hebben samen met de gemeente meegedaan aan een test. De monitor brengt de aansluiting in beeld tussen onderwijs en jeugdhulp. In maart is de monitor uitgezet. De resultaten </a:t>
            </a:r>
            <a:r>
              <a:rPr lang="nl-NL" sz="1200" dirty="0" smtClean="0"/>
              <a:t>zijn in deze rapportage opgenomen en zijn </a:t>
            </a:r>
            <a:r>
              <a:rPr lang="nl-NL" sz="1200" dirty="0" smtClean="0"/>
              <a:t>gepubliceerd en worden meegenomen en besproken op diverse niveaus.</a:t>
            </a:r>
            <a:endParaRPr lang="nl-NL" sz="1200" dirty="0"/>
          </a:p>
          <a:p>
            <a:pPr marL="285750" indent="-285750">
              <a:buFont typeface="Wingdings" panose="05000000000000000000" pitchFamily="2" charset="2"/>
              <a:buChar char="§"/>
            </a:pPr>
            <a:r>
              <a:rPr lang="nl-NL" sz="1200" dirty="0"/>
              <a:t>Dashbord PO-VO raad: deze is in ontwikkeling. In de toekomst zullen de gegevens hieruit meegenomen worden binnen de trimesterrapportages. </a:t>
            </a:r>
          </a:p>
          <a:p>
            <a:pPr marL="285750" indent="-285750">
              <a:buFont typeface="Wingdings" panose="05000000000000000000" pitchFamily="2" charset="2"/>
              <a:buChar char="§"/>
            </a:pPr>
            <a:r>
              <a:rPr lang="nl-NL" sz="1200" dirty="0"/>
              <a:t>Kijkglazen OCW-DUO: hier wordt vol gebruik van gemaakt. Ook dit is in ontwikkeling.</a:t>
            </a:r>
          </a:p>
          <a:p>
            <a:endParaRPr lang="nl-NL" sz="1600" dirty="0"/>
          </a:p>
          <a:p>
            <a:endParaRPr lang="nl-NL" sz="1200" dirty="0"/>
          </a:p>
          <a:p>
            <a:pPr marL="285750" indent="-285750">
              <a:buFont typeface="Wingdings" panose="05000000000000000000" pitchFamily="2" charset="2"/>
              <a:buChar char="§"/>
            </a:pPr>
            <a:endParaRPr lang="nl-NL" dirty="0"/>
          </a:p>
        </p:txBody>
      </p:sp>
      <p:pic>
        <p:nvPicPr>
          <p:cNvPr id="6" name="Afbeelding 5"/>
          <p:cNvPicPr>
            <a:picLocks noChangeAspect="1"/>
          </p:cNvPicPr>
          <p:nvPr/>
        </p:nvPicPr>
        <p:blipFill>
          <a:blip r:embed="rId2"/>
          <a:stretch>
            <a:fillRect/>
          </a:stretch>
        </p:blipFill>
        <p:spPr>
          <a:xfrm>
            <a:off x="7940320" y="202227"/>
            <a:ext cx="1499746" cy="1487553"/>
          </a:xfrm>
          <a:prstGeom prst="rect">
            <a:avLst/>
          </a:prstGeom>
        </p:spPr>
      </p:pic>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6659C65-826D-4D7D-AC93-C9E1B0DDA174}" type="slidenum">
              <a:rPr lang="nl-NL" smtClean="0"/>
              <a:t>34</a:t>
            </a:fld>
            <a:endParaRPr lang="nl-NL"/>
          </a:p>
        </p:txBody>
      </p:sp>
    </p:spTree>
    <p:extLst>
      <p:ext uri="{BB962C8B-B14F-4D97-AF65-F5344CB8AC3E}">
        <p14:creationId xmlns:p14="http://schemas.microsoft.com/office/powerpoint/2010/main" val="34806455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957390" y="4613784"/>
            <a:ext cx="4680520" cy="957826"/>
          </a:xfrm>
          <a:prstGeom prst="rect">
            <a:avLst/>
          </a:prstGeom>
          <a:noFill/>
        </p:spPr>
        <p:txBody>
          <a:bodyPr wrap="square" rtlCol="0">
            <a:spAutoFit/>
          </a:bodyPr>
          <a:lstStyle/>
          <a:p>
            <a:pPr algn="ctr"/>
            <a:r>
              <a:rPr lang="nl-NL" b="1" dirty="0">
                <a:solidFill>
                  <a:schemeClr val="bg1"/>
                </a:solidFill>
              </a:rPr>
              <a:t>2</a:t>
            </a:r>
            <a:r>
              <a:rPr lang="nl-NL" b="1" baseline="30000" dirty="0">
                <a:solidFill>
                  <a:schemeClr val="bg1"/>
                </a:solidFill>
              </a:rPr>
              <a:t>e</a:t>
            </a:r>
            <a:r>
              <a:rPr lang="nl-NL" b="1" dirty="0">
                <a:solidFill>
                  <a:schemeClr val="bg1"/>
                </a:solidFill>
              </a:rPr>
              <a:t> trimesterrapportage</a:t>
            </a:r>
          </a:p>
          <a:p>
            <a:pPr algn="ctr"/>
            <a:r>
              <a:rPr lang="nl-NL" sz="1400" dirty="0">
                <a:solidFill>
                  <a:schemeClr val="bg1"/>
                </a:solidFill>
              </a:rPr>
              <a:t>18 juni 2015 </a:t>
            </a:r>
          </a:p>
          <a:p>
            <a:pPr algn="ctr"/>
            <a:r>
              <a:rPr lang="nl-NL" dirty="0">
                <a:solidFill>
                  <a:schemeClr val="bg1"/>
                </a:solidFill>
              </a:rPr>
              <a:t> </a:t>
            </a:r>
          </a:p>
        </p:txBody>
      </p:sp>
      <p:sp>
        <p:nvSpPr>
          <p:cNvPr id="2" name="Tekstvak 1"/>
          <p:cNvSpPr txBox="1"/>
          <p:nvPr/>
        </p:nvSpPr>
        <p:spPr>
          <a:xfrm>
            <a:off x="488504" y="510161"/>
            <a:ext cx="7272808" cy="417358"/>
          </a:xfrm>
          <a:prstGeom prst="rect">
            <a:avLst/>
          </a:prstGeom>
          <a:noFill/>
        </p:spPr>
        <p:txBody>
          <a:bodyPr wrap="square" rtlCol="0">
            <a:spAutoFit/>
          </a:bodyPr>
          <a:lstStyle/>
          <a:p>
            <a:r>
              <a:rPr lang="nl-NL" dirty="0">
                <a:solidFill>
                  <a:srgbClr val="002060"/>
                </a:solidFill>
              </a:rPr>
              <a:t>Rapportage </a:t>
            </a:r>
            <a:r>
              <a:rPr lang="nl-NL" dirty="0" smtClean="0">
                <a:solidFill>
                  <a:srgbClr val="002060"/>
                </a:solidFill>
              </a:rPr>
              <a:t>3</a:t>
            </a:r>
            <a:r>
              <a:rPr lang="nl-NL" baseline="30000" dirty="0" smtClean="0">
                <a:solidFill>
                  <a:srgbClr val="002060"/>
                </a:solidFill>
              </a:rPr>
              <a:t>e</a:t>
            </a:r>
            <a:r>
              <a:rPr lang="nl-NL" dirty="0" smtClean="0">
                <a:solidFill>
                  <a:srgbClr val="002060"/>
                </a:solidFill>
              </a:rPr>
              <a:t> </a:t>
            </a:r>
            <a:r>
              <a:rPr lang="nl-NL" dirty="0">
                <a:solidFill>
                  <a:srgbClr val="002060"/>
                </a:solidFill>
              </a:rPr>
              <a:t>trimester 2015-2016: </a:t>
            </a:r>
            <a:r>
              <a:rPr lang="nl-NL" dirty="0" smtClean="0">
                <a:solidFill>
                  <a:srgbClr val="002060"/>
                </a:solidFill>
              </a:rPr>
              <a:t>kwaliteitszorg</a:t>
            </a:r>
            <a:endParaRPr lang="nl-NL" dirty="0">
              <a:solidFill>
                <a:srgbClr val="002060"/>
              </a:solidFill>
            </a:endParaRPr>
          </a:p>
        </p:txBody>
      </p:sp>
      <p:sp>
        <p:nvSpPr>
          <p:cNvPr id="5" name="Tekstvak 4"/>
          <p:cNvSpPr txBox="1"/>
          <p:nvPr/>
        </p:nvSpPr>
        <p:spPr>
          <a:xfrm>
            <a:off x="416496" y="1165537"/>
            <a:ext cx="8640960" cy="4985980"/>
          </a:xfrm>
          <a:prstGeom prst="rect">
            <a:avLst/>
          </a:prstGeom>
          <a:noFill/>
        </p:spPr>
        <p:txBody>
          <a:bodyPr wrap="square" rtlCol="0">
            <a:spAutoFit/>
          </a:bodyPr>
          <a:lstStyle/>
          <a:p>
            <a:r>
              <a:rPr lang="nl-NL" sz="1200" u="sng" dirty="0"/>
              <a:t>Werkgebied</a:t>
            </a:r>
          </a:p>
          <a:p>
            <a:pPr marL="171450" indent="-171450">
              <a:buFont typeface="Wingdings" panose="05000000000000000000" pitchFamily="2" charset="2"/>
              <a:buChar char="§"/>
            </a:pPr>
            <a:r>
              <a:rPr lang="nl-NL" sz="1200" dirty="0"/>
              <a:t>Met de invoering van de budgetten per werkgebied reflecteren en evalueren de directeuren en </a:t>
            </a:r>
            <a:r>
              <a:rPr lang="nl-NL" sz="1200" dirty="0" err="1"/>
              <a:t>ib’ers</a:t>
            </a:r>
            <a:r>
              <a:rPr lang="nl-NL" sz="1200" dirty="0"/>
              <a:t> van scholen met hun consulent van het werkgebied periodiek per trimester. Per werkgebied is een penningmeester, secretaris en voorzitter. De consulent is voorzitter en een directeur en </a:t>
            </a:r>
            <a:r>
              <a:rPr lang="nl-NL" sz="1200" dirty="0" err="1"/>
              <a:t>ib’er</a:t>
            </a:r>
            <a:r>
              <a:rPr lang="nl-NL" sz="1200" dirty="0"/>
              <a:t> bezetten de andere rollen. Samen zorgen ze voor een goede uitvoering en verslaglegging. Een samenvatting van deze evaluaties  worden verwerkt in de trimesterrapportages van PPO-NK.</a:t>
            </a:r>
          </a:p>
          <a:p>
            <a:endParaRPr lang="nl-NL" sz="1200" u="sng" dirty="0"/>
          </a:p>
          <a:p>
            <a:r>
              <a:rPr lang="nl-NL" sz="1200" u="sng" dirty="0"/>
              <a:t>School</a:t>
            </a:r>
            <a:endParaRPr lang="nl-NL" sz="1200" dirty="0"/>
          </a:p>
          <a:p>
            <a:pPr marL="171450" indent="-171450">
              <a:buFont typeface="Wingdings" panose="05000000000000000000" pitchFamily="2" charset="2"/>
              <a:buChar char="§"/>
            </a:pPr>
            <a:r>
              <a:rPr lang="nl-NL" sz="1200" dirty="0" err="1"/>
              <a:t>Meso</a:t>
            </a:r>
            <a:r>
              <a:rPr lang="nl-NL" sz="1200" dirty="0"/>
              <a:t>-gesprekken met directeur en </a:t>
            </a:r>
            <a:r>
              <a:rPr lang="nl-NL" sz="1200" dirty="0" err="1"/>
              <a:t>ib’er</a:t>
            </a:r>
            <a:r>
              <a:rPr lang="nl-NL" sz="1200" dirty="0"/>
              <a:t>: de consulent voert deze ongeveer 3x per jaar. Hier wordt samen de ondersteuningsvragen geanalyseerd en de samenwerking besproken. In Alkmaar sluit de CJG vanaf april ook aan bij deze gesprekken. </a:t>
            </a:r>
          </a:p>
          <a:p>
            <a:pPr marL="171450" indent="-171450">
              <a:buFont typeface="Wingdings" panose="05000000000000000000" pitchFamily="2" charset="2"/>
              <a:buChar char="§"/>
            </a:pPr>
            <a:r>
              <a:rPr lang="nl-NL" sz="1200" dirty="0"/>
              <a:t>Arrangementen: met behulp van het groeidocument wordt in het </a:t>
            </a:r>
            <a:r>
              <a:rPr lang="nl-NL" sz="1200" dirty="0" err="1"/>
              <a:t>mdo</a:t>
            </a:r>
            <a:r>
              <a:rPr lang="nl-NL" sz="1200" dirty="0"/>
              <a:t> met alle betrokkenen en ouders op een vooraf bepaald moment na ongeveer 10-20 weken geëvalueerd op proces en product en vastgelegd in het groeidocument. Dit gebeurd ook wanneer een kind naar s(b)o of vso is gegaan. De </a:t>
            </a:r>
            <a:r>
              <a:rPr lang="nl-NL" sz="1200" dirty="0" err="1"/>
              <a:t>ib’er</a:t>
            </a:r>
            <a:r>
              <a:rPr lang="nl-NL" sz="1200" dirty="0"/>
              <a:t> en consulent gaan dan naar het s(b)o toe.</a:t>
            </a:r>
          </a:p>
          <a:p>
            <a:pPr marL="171450" indent="-171450">
              <a:buFont typeface="Wingdings" panose="05000000000000000000" pitchFamily="2" charset="2"/>
              <a:buChar char="§"/>
            </a:pPr>
            <a:endParaRPr lang="nl-NL" sz="1200" dirty="0"/>
          </a:p>
          <a:p>
            <a:r>
              <a:rPr lang="nl-NL" sz="1200" u="sng" dirty="0"/>
              <a:t>Schoolbesturen</a:t>
            </a:r>
          </a:p>
          <a:p>
            <a:pPr marL="171450" indent="-171450">
              <a:buFont typeface="Wingdings" panose="05000000000000000000" pitchFamily="2" charset="2"/>
              <a:buChar char="§"/>
            </a:pPr>
            <a:r>
              <a:rPr lang="nl-NL" sz="1200" dirty="0"/>
              <a:t>Schoolbestuurder en directeur </a:t>
            </a:r>
            <a:r>
              <a:rPr lang="nl-NL" sz="1200" dirty="0" err="1"/>
              <a:t>swv</a:t>
            </a:r>
            <a:r>
              <a:rPr lang="nl-NL" sz="1200" dirty="0"/>
              <a:t> voeren 2x per jaar gesprek waar ontwikkelingen in passend onderwijs, ervaringen met het </a:t>
            </a:r>
            <a:r>
              <a:rPr lang="nl-NL" sz="1200" dirty="0" err="1"/>
              <a:t>swv</a:t>
            </a:r>
            <a:r>
              <a:rPr lang="nl-NL" sz="1200" dirty="0"/>
              <a:t>. </a:t>
            </a:r>
            <a:r>
              <a:rPr lang="nl-NL" sz="1200" dirty="0" smtClean="0"/>
              <a:t>Met elk bestuur heeft de directeur ten minste 2x een evaluatief gesprek gehad </a:t>
            </a:r>
            <a:r>
              <a:rPr lang="nl-NL" sz="1200" dirty="0" smtClean="0"/>
              <a:t>in schooljaar 2015-2016.</a:t>
            </a:r>
          </a:p>
          <a:p>
            <a:pPr marL="171450" indent="-171450">
              <a:buFont typeface="Wingdings" panose="05000000000000000000" pitchFamily="2" charset="2"/>
              <a:buChar char="§"/>
            </a:pPr>
            <a:r>
              <a:rPr lang="nl-NL" sz="1200" dirty="0" smtClean="0"/>
              <a:t>Professionele </a:t>
            </a:r>
            <a:r>
              <a:rPr lang="nl-NL" sz="1200" dirty="0"/>
              <a:t>dialoog schoolbesturen kwaliteit ondersteuningsstructuur basis- lichte ondersteuning in ontwikkeling. De gespreksindicatoren worden in samenwerking met de </a:t>
            </a:r>
            <a:r>
              <a:rPr lang="nl-NL" sz="1200" dirty="0" smtClean="0"/>
              <a:t>beleidsmedewerkers en directeuren </a:t>
            </a:r>
            <a:r>
              <a:rPr lang="nl-NL" sz="1200" dirty="0"/>
              <a:t>ontwikkeld. </a:t>
            </a:r>
          </a:p>
          <a:p>
            <a:endParaRPr lang="nl-NL" sz="1200" dirty="0"/>
          </a:p>
          <a:p>
            <a:r>
              <a:rPr lang="nl-NL" sz="1200" u="sng" dirty="0"/>
              <a:t>Extern Toezicht</a:t>
            </a:r>
          </a:p>
          <a:p>
            <a:r>
              <a:rPr lang="nl-NL" sz="1200" dirty="0"/>
              <a:t> 3</a:t>
            </a:r>
            <a:r>
              <a:rPr lang="nl-NL" sz="1200" baseline="30000" dirty="0"/>
              <a:t>e</a:t>
            </a:r>
            <a:r>
              <a:rPr lang="nl-NL" sz="1200" dirty="0"/>
              <a:t> inspectiebezoek volgens nieuw kader december 2015; positief met een opmerking over </a:t>
            </a:r>
            <a:r>
              <a:rPr lang="nl-NL" sz="1200" dirty="0" err="1"/>
              <a:t>governance</a:t>
            </a:r>
            <a:r>
              <a:rPr lang="nl-NL" sz="1200" dirty="0"/>
              <a:t>. </a:t>
            </a:r>
          </a:p>
          <a:p>
            <a:endParaRPr lang="nl-NL" sz="1200" dirty="0"/>
          </a:p>
          <a:p>
            <a:r>
              <a:rPr lang="nl-NL" sz="1200" u="sng" dirty="0"/>
              <a:t>Kwaliteitszorg</a:t>
            </a:r>
          </a:p>
          <a:p>
            <a:r>
              <a:rPr lang="nl-NL" sz="1200" dirty="0" smtClean="0"/>
              <a:t>Schooljaar 2016-2017 zal </a:t>
            </a:r>
            <a:r>
              <a:rPr lang="nl-NL" sz="1200" dirty="0"/>
              <a:t>de kwaliteitszorg </a:t>
            </a:r>
            <a:r>
              <a:rPr lang="nl-NL" sz="1200" dirty="0" smtClean="0"/>
              <a:t>verder door </a:t>
            </a:r>
            <a:r>
              <a:rPr lang="nl-NL" sz="1200" dirty="0"/>
              <a:t>ontwikkeld worden en geborgd binnen het nieuwe ondersteuningsplan.</a:t>
            </a:r>
          </a:p>
          <a:p>
            <a:endParaRPr lang="nl-NL" sz="1200" dirty="0"/>
          </a:p>
          <a:p>
            <a:pPr marL="285750" indent="-285750">
              <a:buFont typeface="Wingdings" panose="05000000000000000000" pitchFamily="2" charset="2"/>
              <a:buChar char="§"/>
            </a:pPr>
            <a:endParaRPr lang="nl-NL" dirty="0"/>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6659C65-826D-4D7D-AC93-C9E1B0DDA174}" type="slidenum">
              <a:rPr lang="nl-NL" smtClean="0"/>
              <a:t>35</a:t>
            </a:fld>
            <a:endParaRPr lang="nl-NL"/>
          </a:p>
        </p:txBody>
      </p:sp>
    </p:spTree>
    <p:extLst>
      <p:ext uri="{BB962C8B-B14F-4D97-AF65-F5344CB8AC3E}">
        <p14:creationId xmlns:p14="http://schemas.microsoft.com/office/powerpoint/2010/main" val="24323905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957390" y="4613784"/>
            <a:ext cx="4680520" cy="957826"/>
          </a:xfrm>
          <a:prstGeom prst="rect">
            <a:avLst/>
          </a:prstGeom>
          <a:noFill/>
        </p:spPr>
        <p:txBody>
          <a:bodyPr wrap="square" rtlCol="0">
            <a:spAutoFit/>
          </a:bodyPr>
          <a:lstStyle/>
          <a:p>
            <a:pPr algn="ctr"/>
            <a:r>
              <a:rPr lang="nl-NL" b="1" dirty="0">
                <a:solidFill>
                  <a:schemeClr val="bg1"/>
                </a:solidFill>
              </a:rPr>
              <a:t>2</a:t>
            </a:r>
            <a:r>
              <a:rPr lang="nl-NL" b="1" baseline="30000" dirty="0">
                <a:solidFill>
                  <a:schemeClr val="bg1"/>
                </a:solidFill>
              </a:rPr>
              <a:t>e</a:t>
            </a:r>
            <a:r>
              <a:rPr lang="nl-NL" b="1" dirty="0">
                <a:solidFill>
                  <a:schemeClr val="bg1"/>
                </a:solidFill>
              </a:rPr>
              <a:t> trimesterrapportage</a:t>
            </a:r>
          </a:p>
          <a:p>
            <a:pPr algn="ctr"/>
            <a:r>
              <a:rPr lang="nl-NL" sz="1400" dirty="0">
                <a:solidFill>
                  <a:schemeClr val="bg1"/>
                </a:solidFill>
              </a:rPr>
              <a:t>18 juni 2015 </a:t>
            </a:r>
          </a:p>
          <a:p>
            <a:pPr algn="ctr"/>
            <a:r>
              <a:rPr lang="nl-NL" dirty="0">
                <a:solidFill>
                  <a:schemeClr val="bg1"/>
                </a:solidFill>
              </a:rPr>
              <a:t> </a:t>
            </a:r>
          </a:p>
        </p:txBody>
      </p:sp>
      <p:sp>
        <p:nvSpPr>
          <p:cNvPr id="2" name="Tekstvak 1"/>
          <p:cNvSpPr txBox="1"/>
          <p:nvPr/>
        </p:nvSpPr>
        <p:spPr>
          <a:xfrm>
            <a:off x="488504" y="322361"/>
            <a:ext cx="7272808" cy="417358"/>
          </a:xfrm>
          <a:prstGeom prst="rect">
            <a:avLst/>
          </a:prstGeom>
          <a:noFill/>
        </p:spPr>
        <p:txBody>
          <a:bodyPr wrap="square" rtlCol="0">
            <a:spAutoFit/>
          </a:bodyPr>
          <a:lstStyle/>
          <a:p>
            <a:r>
              <a:rPr lang="nl-NL" dirty="0">
                <a:solidFill>
                  <a:srgbClr val="002060"/>
                </a:solidFill>
              </a:rPr>
              <a:t>Rapportage </a:t>
            </a:r>
            <a:r>
              <a:rPr lang="nl-NL" dirty="0" smtClean="0">
                <a:solidFill>
                  <a:srgbClr val="002060"/>
                </a:solidFill>
              </a:rPr>
              <a:t>3</a:t>
            </a:r>
            <a:r>
              <a:rPr lang="nl-NL" baseline="30000" dirty="0" smtClean="0">
                <a:solidFill>
                  <a:srgbClr val="002060"/>
                </a:solidFill>
              </a:rPr>
              <a:t>e</a:t>
            </a:r>
            <a:r>
              <a:rPr lang="nl-NL" dirty="0" smtClean="0">
                <a:solidFill>
                  <a:srgbClr val="002060"/>
                </a:solidFill>
              </a:rPr>
              <a:t> </a:t>
            </a:r>
            <a:r>
              <a:rPr lang="nl-NL" dirty="0">
                <a:solidFill>
                  <a:srgbClr val="002060"/>
                </a:solidFill>
              </a:rPr>
              <a:t>trimester 2015-2016: </a:t>
            </a:r>
            <a:r>
              <a:rPr lang="nl-NL" dirty="0" smtClean="0">
                <a:solidFill>
                  <a:srgbClr val="002060"/>
                </a:solidFill>
              </a:rPr>
              <a:t>kwaliteitszorg</a:t>
            </a:r>
            <a:endParaRPr lang="nl-NL" dirty="0">
              <a:solidFill>
                <a:srgbClr val="002060"/>
              </a:solidFill>
            </a:endParaRPr>
          </a:p>
        </p:txBody>
      </p:sp>
      <p:sp>
        <p:nvSpPr>
          <p:cNvPr id="5" name="Tekstvak 4"/>
          <p:cNvSpPr txBox="1"/>
          <p:nvPr/>
        </p:nvSpPr>
        <p:spPr>
          <a:xfrm>
            <a:off x="468479" y="753252"/>
            <a:ext cx="8640960" cy="6104748"/>
          </a:xfrm>
          <a:prstGeom prst="rect">
            <a:avLst/>
          </a:prstGeom>
          <a:noFill/>
        </p:spPr>
        <p:txBody>
          <a:bodyPr wrap="square" rtlCol="0">
            <a:spAutoFit/>
          </a:bodyPr>
          <a:lstStyle/>
          <a:p>
            <a:r>
              <a:rPr lang="nl-NL" sz="1400" u="sng" dirty="0"/>
              <a:t>Enquête scholen voorjaar 2016</a:t>
            </a:r>
            <a:r>
              <a:rPr lang="nl-NL" sz="1400" u="sng" dirty="0" smtClean="0"/>
              <a:t>:</a:t>
            </a:r>
          </a:p>
          <a:p>
            <a:pPr>
              <a:lnSpc>
                <a:spcPct val="115000"/>
              </a:lnSpc>
            </a:pPr>
            <a:r>
              <a:rPr lang="nl-NL" sz="1200" b="1" dirty="0">
                <a:solidFill>
                  <a:srgbClr val="4472C4"/>
                </a:solidFill>
                <a:cs typeface="Verdana" panose="020B0604030504040204" pitchFamily="34" charset="0"/>
              </a:rPr>
              <a:t>Opzet en respons</a:t>
            </a:r>
            <a:endParaRPr lang="nl-NL" sz="1200" dirty="0"/>
          </a:p>
          <a:p>
            <a:pPr>
              <a:lnSpc>
                <a:spcPct val="115000"/>
              </a:lnSpc>
            </a:pPr>
            <a:r>
              <a:rPr lang="nl-NL" sz="1200" dirty="0">
                <a:cs typeface="Verdana" panose="020B0604030504040204" pitchFamily="34" charset="0"/>
              </a:rPr>
              <a:t>De enquête is verstuurd aan 105 scholen. De respons bedroeg daarmee ruim 60%. Hoewel de respons wat lager ligt dan in 2015 (was:75%) is deze ruim voldoende om een representatief beeld te krijgen van de ervaringen. De enquête is ingevuld door de directeur en/of intern begeleider (ib-er). De enquête bevatte veel open vragen: daarmee kregen we een scherp kwalitatief inzicht in het ‘hoe’ en ‘waarom’ van de ervaringen.</a:t>
            </a:r>
            <a:r>
              <a:rPr lang="nl-NL" sz="1200" dirty="0"/>
              <a:t> Om de integriteit van de onderzoeksresultaten te waarborgen zijn onze interne analyses door een onafhankelijk onderwijsadviesbureau gevalideerd.</a:t>
            </a:r>
          </a:p>
          <a:p>
            <a:pPr>
              <a:spcAft>
                <a:spcPts val="0"/>
              </a:spcAft>
            </a:pPr>
            <a:r>
              <a:rPr lang="nl-NL" sz="1200" dirty="0">
                <a:latin typeface="Calibri" panose="020F0502020204030204" pitchFamily="34" charset="0"/>
                <a:ea typeface="Calibri" panose="020F0502020204030204" pitchFamily="34" charset="0"/>
                <a:cs typeface="Times New Roman" panose="02020603050405020304" pitchFamily="18" charset="0"/>
              </a:rPr>
              <a:t>OBD Noordwest</a:t>
            </a:r>
          </a:p>
          <a:p>
            <a:pPr>
              <a:lnSpc>
                <a:spcPct val="115000"/>
              </a:lnSpc>
            </a:pPr>
            <a:r>
              <a:rPr lang="nl-NL" sz="1200" b="1" dirty="0">
                <a:solidFill>
                  <a:srgbClr val="4472C4"/>
                </a:solidFill>
              </a:rPr>
              <a:t>1. Groeidocument</a:t>
            </a:r>
            <a:endParaRPr lang="nl-NL" sz="1200" dirty="0"/>
          </a:p>
          <a:p>
            <a:pPr>
              <a:lnSpc>
                <a:spcPct val="115000"/>
              </a:lnSpc>
              <a:spcAft>
                <a:spcPts val="0"/>
              </a:spcAft>
            </a:pPr>
            <a:r>
              <a:rPr lang="nl-NL" sz="1200" dirty="0">
                <a:solidFill>
                  <a:srgbClr val="000000"/>
                </a:solidFill>
                <a:cs typeface="TheSans-Plain"/>
              </a:rPr>
              <a:t>Het groeidocument helpt professionals bij hun analyse en planvorming. De opzet is dat alle betrokkenen met hetzelfde document gaan werken: één kind, één plan. </a:t>
            </a:r>
            <a:r>
              <a:rPr lang="nl-NL" sz="1200" b="1" i="1" dirty="0">
                <a:solidFill>
                  <a:srgbClr val="4472C4"/>
                </a:solidFill>
                <a:latin typeface="Calibri" panose="020F0502020204030204" pitchFamily="34" charset="0"/>
                <a:ea typeface="Calibri" panose="020F0502020204030204" pitchFamily="34" charset="0"/>
                <a:cs typeface="TheSans-Plain"/>
              </a:rPr>
              <a:t> </a:t>
            </a:r>
            <a:endParaRPr lang="nl-NL"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nl-NL" sz="1200" i="1" dirty="0">
                <a:solidFill>
                  <a:srgbClr val="000000"/>
                </a:solidFill>
                <a:cs typeface="TheSans-Plain"/>
              </a:rPr>
              <a:t> </a:t>
            </a:r>
            <a:r>
              <a:rPr lang="nl-NL" sz="1200" b="1" i="1" dirty="0">
                <a:solidFill>
                  <a:srgbClr val="4472C4"/>
                </a:solidFill>
                <a:cs typeface="TheSans-Plain"/>
              </a:rPr>
              <a:t>Conclusie groeidocument</a:t>
            </a:r>
            <a:endParaRPr lang="nl-NL" sz="1200" dirty="0"/>
          </a:p>
          <a:p>
            <a:pPr>
              <a:lnSpc>
                <a:spcPct val="115000"/>
              </a:lnSpc>
              <a:spcAft>
                <a:spcPts val="0"/>
              </a:spcAft>
            </a:pPr>
            <a:r>
              <a:rPr lang="nl-NL" sz="1200" dirty="0">
                <a:solidFill>
                  <a:srgbClr val="000000"/>
                </a:solidFill>
                <a:cs typeface="TheSans-Plain"/>
              </a:rPr>
              <a:t>Men ervaart grote voordelen van het groeidocument: de gestructureerde, integrale benadering en partnerschap met ouders. Belangrijkste nadeel: het is best veel werk. Rapportcijfer gemiddeld 6,4. In het najaar van 2016 gaan we werken met een digitale versie die gekoppeld is aan het LVS. Dan wordt ook de opmaak en lay-out aangepakt</a:t>
            </a:r>
            <a:r>
              <a:rPr lang="nl-NL" sz="1200" dirty="0" smtClean="0">
                <a:solidFill>
                  <a:srgbClr val="000000"/>
                </a:solidFill>
                <a:cs typeface="TheSans-Plain"/>
              </a:rPr>
              <a:t>.</a:t>
            </a:r>
            <a:endParaRPr lang="nl-NL" sz="1200" dirty="0"/>
          </a:p>
          <a:p>
            <a:pPr>
              <a:lnSpc>
                <a:spcPct val="115000"/>
              </a:lnSpc>
            </a:pPr>
            <a:r>
              <a:rPr lang="nl-NL" sz="1200" b="1" dirty="0">
                <a:solidFill>
                  <a:srgbClr val="4472C4"/>
                </a:solidFill>
                <a:cs typeface="TheSans-Plain"/>
              </a:rPr>
              <a:t>2. Consulent passend onderwijs (was onderwijsexpert)</a:t>
            </a:r>
          </a:p>
          <a:p>
            <a:pPr>
              <a:lnSpc>
                <a:spcPct val="115000"/>
              </a:lnSpc>
            </a:pPr>
            <a:r>
              <a:rPr lang="nl-NL" sz="1200" dirty="0">
                <a:cs typeface="TheSans-Plain"/>
              </a:rPr>
              <a:t>Per werkgebied ondersteunt één consulent passend onderwijs de scholen bij het benoemen van onderwijsbehoeften en het formuleren van passende arrangementen. De consulent is een belangrijk aanspreekpunt voor scholen en ouders.</a:t>
            </a:r>
          </a:p>
          <a:p>
            <a:pPr>
              <a:lnSpc>
                <a:spcPct val="115000"/>
              </a:lnSpc>
            </a:pPr>
            <a:r>
              <a:rPr lang="nl-NL" sz="1200" b="1" i="1" dirty="0">
                <a:solidFill>
                  <a:srgbClr val="4472C4"/>
                </a:solidFill>
              </a:rPr>
              <a:t>Conclusie consulent</a:t>
            </a:r>
            <a:endParaRPr lang="nl-NL" sz="1200" dirty="0"/>
          </a:p>
          <a:p>
            <a:pPr>
              <a:lnSpc>
                <a:spcPct val="115000"/>
              </a:lnSpc>
            </a:pPr>
            <a:r>
              <a:rPr lang="nl-NL" sz="1200" dirty="0"/>
              <a:t>Scholen zijn zeer tevreden. Het rapportcijfer komt uit op een 8,4. Men ervaart de consulent als een goede, deskundige en doortastende gesprekspartner. Ook de goede bereikbaarheid (telefoon, mail) wordt geprezen. </a:t>
            </a:r>
          </a:p>
          <a:p>
            <a:pPr>
              <a:lnSpc>
                <a:spcPct val="115000"/>
              </a:lnSpc>
            </a:pPr>
            <a:r>
              <a:rPr lang="nl-NL" sz="1000" b="1" dirty="0">
                <a:solidFill>
                  <a:srgbClr val="4472C4"/>
                </a:solidFill>
              </a:rPr>
              <a:t>3. Werkgebieden</a:t>
            </a:r>
            <a:endParaRPr lang="nl-NL" sz="1200" dirty="0"/>
          </a:p>
          <a:p>
            <a:pPr>
              <a:lnSpc>
                <a:spcPct val="115000"/>
              </a:lnSpc>
            </a:pPr>
            <a:r>
              <a:rPr lang="nl-NL" sz="1200" dirty="0"/>
              <a:t>Het samenwerkingsverband is verdeeld in acht werkgebieden. Scholen, instellingen en ouders werken hierin vanuit een gedeelde verantwoordelijkheid met elkaar samen. Dit krijgt geleidelijk aan vorm. </a:t>
            </a:r>
          </a:p>
          <a:p>
            <a:pPr>
              <a:lnSpc>
                <a:spcPct val="115000"/>
              </a:lnSpc>
            </a:pPr>
            <a:r>
              <a:rPr lang="nl-NL" sz="1200" b="1" i="1" dirty="0">
                <a:solidFill>
                  <a:srgbClr val="4472C4"/>
                </a:solidFill>
              </a:rPr>
              <a:t>Conclusie werkgebieden</a:t>
            </a:r>
            <a:endParaRPr lang="nl-NL" sz="1200" dirty="0"/>
          </a:p>
          <a:p>
            <a:pPr>
              <a:lnSpc>
                <a:spcPct val="115000"/>
              </a:lnSpc>
            </a:pPr>
            <a:r>
              <a:rPr lang="nl-NL" sz="1200" dirty="0"/>
              <a:t>De scholen ervaren dat de grootste winst van de werkgebieden zit in het delen van kennis en informatie. Om de samenwerking nog verder vorm te geven zijn er diverse mogelijkheden genoemd</a:t>
            </a:r>
            <a:r>
              <a:rPr lang="nl-NL" sz="1200" b="1" dirty="0"/>
              <a:t>.  </a:t>
            </a:r>
            <a:endParaRPr lang="nl-NL" sz="1200" dirty="0"/>
          </a:p>
          <a:p>
            <a:endParaRPr lang="nl-NL" sz="1200" dirty="0" smtClean="0"/>
          </a:p>
          <a:p>
            <a:endParaRPr lang="nl-NL" sz="1200" dirty="0"/>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6659C65-826D-4D7D-AC93-C9E1B0DDA174}" type="slidenum">
              <a:rPr lang="nl-NL" smtClean="0"/>
              <a:t>36</a:t>
            </a:fld>
            <a:endParaRPr lang="nl-NL"/>
          </a:p>
        </p:txBody>
      </p:sp>
    </p:spTree>
    <p:extLst>
      <p:ext uri="{BB962C8B-B14F-4D97-AF65-F5344CB8AC3E}">
        <p14:creationId xmlns:p14="http://schemas.microsoft.com/office/powerpoint/2010/main" val="29389517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6659C65-826D-4D7D-AC93-C9E1B0DDA174}" type="slidenum">
              <a:rPr lang="nl-NL" smtClean="0"/>
              <a:t>37</a:t>
            </a:fld>
            <a:endParaRPr lang="nl-NL"/>
          </a:p>
        </p:txBody>
      </p:sp>
      <p:sp>
        <p:nvSpPr>
          <p:cNvPr id="6" name="Tekstvak 5"/>
          <p:cNvSpPr txBox="1"/>
          <p:nvPr/>
        </p:nvSpPr>
        <p:spPr>
          <a:xfrm>
            <a:off x="632520" y="332656"/>
            <a:ext cx="9433048" cy="6370975"/>
          </a:xfrm>
          <a:prstGeom prst="rect">
            <a:avLst/>
          </a:prstGeom>
          <a:noFill/>
        </p:spPr>
        <p:txBody>
          <a:bodyPr wrap="square" rtlCol="0">
            <a:spAutoFit/>
          </a:bodyPr>
          <a:lstStyle/>
          <a:p>
            <a:r>
              <a:rPr lang="nl-NL" sz="1400" b="1" u="sng" dirty="0" smtClean="0"/>
              <a:t>Conclusies uitkomsten ‘monitor aansluiting onderwijs en jeugd uitgevoerd door </a:t>
            </a:r>
            <a:r>
              <a:rPr lang="nl-NL" sz="1400" b="1" u="sng" dirty="0" err="1" smtClean="0"/>
              <a:t>Nji</a:t>
            </a:r>
            <a:endParaRPr lang="nl-NL" sz="1400" b="1" u="sng" dirty="0" smtClean="0"/>
          </a:p>
          <a:p>
            <a:r>
              <a:rPr lang="nl-NL" sz="1200" dirty="0"/>
              <a:t>Hoe ervaren beleidsmedewerkers en onderwijsprofessionals de aansluiting tussen onderwijs en jeugdhulp? Om deze vraag te beantwoorden is in Noord-Kennemerland in 2016 de ‘monitor Aansluiting Onderwijs Jeugd’ van het Nederlands Jeugdinstituut (</a:t>
            </a:r>
            <a:r>
              <a:rPr lang="nl-NL" sz="1200" dirty="0" err="1"/>
              <a:t>NJi</a:t>
            </a:r>
            <a:r>
              <a:rPr lang="nl-NL" sz="1200" dirty="0"/>
              <a:t>) uitgezet. De uitkomsten geven samenwerkingsverbanden, gemeenten, jeugdhulpinstellingen en scholen inzicht in de effectiviteit van de samenwerking, zodat zij hun ambities en acties kunnen aanscherpen. </a:t>
            </a:r>
            <a:endParaRPr lang="nl-NL" sz="1200" dirty="0" smtClean="0"/>
          </a:p>
          <a:p>
            <a:endParaRPr lang="nl-NL" sz="1200" dirty="0" smtClean="0"/>
          </a:p>
          <a:p>
            <a:r>
              <a:rPr lang="nl-NL" sz="1200" b="1" dirty="0" smtClean="0">
                <a:solidFill>
                  <a:srgbClr val="0E76BD"/>
                </a:solidFill>
              </a:rPr>
              <a:t>Aanleiding </a:t>
            </a:r>
          </a:p>
          <a:p>
            <a:r>
              <a:rPr lang="nl-NL" sz="1200" dirty="0" smtClean="0"/>
              <a:t>Vanaf </a:t>
            </a:r>
            <a:r>
              <a:rPr lang="nl-NL" sz="1200" dirty="0"/>
              <a:t>1 januari 2015 hebben we te maken gehad met vier transities: de Jeugdwet, de Participatiewet, de Wet maatschappelijke ondersteuning (</a:t>
            </a:r>
            <a:r>
              <a:rPr lang="nl-NL" sz="1200" dirty="0" err="1"/>
              <a:t>Wmo</a:t>
            </a:r>
            <a:r>
              <a:rPr lang="nl-NL" sz="1200" dirty="0"/>
              <a:t>) en passend onderwijs. Alle vier zijn ze sterk met elkaar verbonden. Voor kinderen en ouders is de naadloze verbinding tussen onderwijs en jeugdhulp essentieel. Net als voor de scholen en zorgorganisaties die onderwijs en zorg in combinatie aanbieden. Hoe is de aansluiting? Met de monitor zijn diverse aspecten gemeten die inzicht geven in het antwoord op die vraag. </a:t>
            </a:r>
            <a:endParaRPr lang="nl-NL" sz="1200" dirty="0" smtClean="0"/>
          </a:p>
          <a:p>
            <a:endParaRPr lang="nl-NL" sz="1200" dirty="0" smtClean="0"/>
          </a:p>
          <a:p>
            <a:r>
              <a:rPr lang="nl-NL" sz="1200" b="1" dirty="0" smtClean="0">
                <a:solidFill>
                  <a:srgbClr val="0E76BD"/>
                </a:solidFill>
              </a:rPr>
              <a:t>Respons </a:t>
            </a:r>
            <a:r>
              <a:rPr lang="nl-NL" sz="1200" b="1" dirty="0">
                <a:solidFill>
                  <a:srgbClr val="0E76BD"/>
                </a:solidFill>
              </a:rPr>
              <a:t>en representativiteit </a:t>
            </a:r>
            <a:endParaRPr lang="nl-NL" sz="1200" b="1" dirty="0" smtClean="0">
              <a:solidFill>
                <a:srgbClr val="0E76BD"/>
              </a:solidFill>
            </a:endParaRPr>
          </a:p>
          <a:p>
            <a:r>
              <a:rPr lang="nl-NL" sz="1200" dirty="0" smtClean="0"/>
              <a:t>De </a:t>
            </a:r>
            <a:r>
              <a:rPr lang="nl-NL" sz="1200" dirty="0"/>
              <a:t>monitor is ingevuld door :  </a:t>
            </a:r>
            <a:endParaRPr lang="nl-NL" sz="1200" dirty="0" smtClean="0"/>
          </a:p>
          <a:p>
            <a:r>
              <a:rPr lang="nl-NL" sz="1200" dirty="0" smtClean="0"/>
              <a:t>12 </a:t>
            </a:r>
            <a:r>
              <a:rPr lang="nl-NL" sz="1200" dirty="0"/>
              <a:t>beleidsmedewerkers en directies van samenwerkingsverbanden en gemeenten </a:t>
            </a:r>
          </a:p>
          <a:p>
            <a:r>
              <a:rPr lang="nl-NL" sz="1200" dirty="0" smtClean="0"/>
              <a:t>72 </a:t>
            </a:r>
            <a:r>
              <a:rPr lang="nl-NL" sz="1200" dirty="0"/>
              <a:t>leerplichtambtenaren, intern begeleiders, Jeugd &amp; Gezinscoaches (J&amp;G-coaches) en </a:t>
            </a:r>
            <a:r>
              <a:rPr lang="nl-NL" sz="1200" dirty="0" smtClean="0"/>
              <a:t>zorgcoördinatoren/trajectbegeleiders</a:t>
            </a:r>
          </a:p>
          <a:p>
            <a:r>
              <a:rPr lang="nl-NL" sz="1200" dirty="0" smtClean="0"/>
              <a:t>Daarnaast </a:t>
            </a:r>
            <a:r>
              <a:rPr lang="nl-NL" sz="1200" dirty="0"/>
              <a:t>is er een tevredenheidsvragenlijst over de ondersteuning ingevuld door: </a:t>
            </a:r>
          </a:p>
          <a:p>
            <a:r>
              <a:rPr lang="nl-NL" sz="1200" dirty="0" smtClean="0"/>
              <a:t>77 </a:t>
            </a:r>
            <a:r>
              <a:rPr lang="nl-NL" sz="1200" dirty="0"/>
              <a:t>ouders met kinderen in het voortgezet onderwijs </a:t>
            </a:r>
          </a:p>
          <a:p>
            <a:r>
              <a:rPr lang="nl-NL" sz="1200" dirty="0" smtClean="0"/>
              <a:t>13 </a:t>
            </a:r>
            <a:r>
              <a:rPr lang="nl-NL" sz="1200" dirty="0"/>
              <a:t>leerlingen van in het voortgezet onderwijs </a:t>
            </a:r>
            <a:endParaRPr lang="nl-NL" sz="1200" dirty="0" smtClean="0"/>
          </a:p>
          <a:p>
            <a:endParaRPr lang="nl-NL" sz="1200" dirty="0" smtClean="0"/>
          </a:p>
          <a:p>
            <a:r>
              <a:rPr lang="nl-NL" sz="1200" dirty="0"/>
              <a:t>De monitor van het </a:t>
            </a:r>
            <a:r>
              <a:rPr lang="nl-NL" sz="1200" dirty="0" err="1"/>
              <a:t>NJi</a:t>
            </a:r>
            <a:r>
              <a:rPr lang="nl-NL" sz="1200" dirty="0"/>
              <a:t> is nog in ontwikkeling; we zien de resultaten als een nulmeting. Het is onze ambitie om de respons in de toekomst te verhogen. Daarnaast gaan we na of we meten wat we willen weten. En of we de juiste vragen hebben gesteld</a:t>
            </a:r>
            <a:r>
              <a:rPr lang="nl-NL" sz="1200" dirty="0" smtClean="0"/>
              <a:t>.</a:t>
            </a:r>
          </a:p>
          <a:p>
            <a:endParaRPr lang="nl-NL" sz="1200" b="1" u="sng" dirty="0" smtClean="0"/>
          </a:p>
          <a:p>
            <a:r>
              <a:rPr lang="nl-NL" sz="1200" b="1" dirty="0">
                <a:solidFill>
                  <a:srgbClr val="0E76BD"/>
                </a:solidFill>
              </a:rPr>
              <a:t>Conclusie en aanbevelingen </a:t>
            </a:r>
            <a:endParaRPr lang="nl-NL" sz="1200" b="1" dirty="0" smtClean="0">
              <a:solidFill>
                <a:srgbClr val="0E76BD"/>
              </a:solidFill>
            </a:endParaRPr>
          </a:p>
          <a:p>
            <a:r>
              <a:rPr lang="nl-NL" sz="1200" dirty="0" smtClean="0"/>
              <a:t>De </a:t>
            </a:r>
            <a:r>
              <a:rPr lang="nl-NL" sz="1200" dirty="0"/>
              <a:t>uitkomsten geven een inkijk in de kwaliteit van de samenwerking tussen onderwijs en jeugdhulp in </a:t>
            </a:r>
            <a:r>
              <a:rPr lang="nl-NL" sz="1200" dirty="0" err="1"/>
              <a:t>NoordKennemerland</a:t>
            </a:r>
            <a:r>
              <a:rPr lang="nl-NL" sz="1200" dirty="0"/>
              <a:t>. Van de respondenten vindt 91% dat de samenwerking tussen onderwijs en jeugdhulp leidt tot een snellere aanpak van problemen en jongeren en gezinnen. Het verdient aanbeveling om blijvend in gesprek te gaan over de samenwerking, ondersteund door gerichte data en respons van leerlingen en ouders. </a:t>
            </a:r>
            <a:endParaRPr lang="nl-NL" sz="1200" dirty="0" smtClean="0"/>
          </a:p>
          <a:p>
            <a:r>
              <a:rPr lang="nl-NL" sz="1200" b="1" i="1" dirty="0" smtClean="0"/>
              <a:t>Algemene aanbevelingen:</a:t>
            </a:r>
          </a:p>
          <a:p>
            <a:pPr marL="171450" indent="-171450">
              <a:buFont typeface="Arial" panose="020B0604020202020204" pitchFamily="34" charset="0"/>
              <a:buChar char="•"/>
            </a:pPr>
            <a:r>
              <a:rPr lang="nl-NL" sz="1200" dirty="0" smtClean="0"/>
              <a:t>Bespreek de gegevens uit de monitor met de professionals</a:t>
            </a:r>
          </a:p>
          <a:p>
            <a:pPr marL="171450" indent="-171450">
              <a:buFont typeface="Arial" panose="020B0604020202020204" pitchFamily="34" charset="0"/>
              <a:buChar char="•"/>
            </a:pPr>
            <a:r>
              <a:rPr lang="nl-NL" sz="1200" dirty="0" smtClean="0"/>
              <a:t>Zorg voor voldoende respons</a:t>
            </a:r>
          </a:p>
          <a:p>
            <a:pPr marL="171450" indent="-171450">
              <a:buFont typeface="Arial" panose="020B0604020202020204" pitchFamily="34" charset="0"/>
              <a:buChar char="•"/>
            </a:pPr>
            <a:r>
              <a:rPr lang="nl-NL" sz="1200" dirty="0" smtClean="0"/>
              <a:t>Zet de samenwerking tussen onderwijs en jeugd door</a:t>
            </a:r>
          </a:p>
          <a:p>
            <a:pPr marL="171450" indent="-171450">
              <a:buFont typeface="Arial" panose="020B0604020202020204" pitchFamily="34" charset="0"/>
              <a:buChar char="•"/>
            </a:pPr>
            <a:r>
              <a:rPr lang="nl-NL" sz="1200" dirty="0" smtClean="0"/>
              <a:t>Versterk de inhoudelijke adviezen: pedagogisch repertoire scholen versterken door HGW adviezen jeugdhulp, Integraal 1 kind 1plan – kennisverbreding van elkaars verantwoordelijkheden en rollen – doorgaande lijn 0-23 – meldcode kindermishandeling en huiselijk geweld – gezamenlijke scholing en casuïstiek bespreking </a:t>
            </a:r>
            <a:endParaRPr lang="nl-NL" sz="1200" dirty="0"/>
          </a:p>
        </p:txBody>
      </p:sp>
      <p:sp>
        <p:nvSpPr>
          <p:cNvPr id="7" name="Tekstvak 6"/>
          <p:cNvSpPr txBox="1"/>
          <p:nvPr/>
        </p:nvSpPr>
        <p:spPr>
          <a:xfrm>
            <a:off x="632520" y="0"/>
            <a:ext cx="7272808" cy="417358"/>
          </a:xfrm>
          <a:prstGeom prst="rect">
            <a:avLst/>
          </a:prstGeom>
          <a:noFill/>
        </p:spPr>
        <p:txBody>
          <a:bodyPr wrap="square" rtlCol="0">
            <a:spAutoFit/>
          </a:bodyPr>
          <a:lstStyle/>
          <a:p>
            <a:r>
              <a:rPr lang="nl-NL" dirty="0">
                <a:solidFill>
                  <a:srgbClr val="002060"/>
                </a:solidFill>
              </a:rPr>
              <a:t>Rapportage </a:t>
            </a:r>
            <a:r>
              <a:rPr lang="nl-NL" dirty="0" smtClean="0">
                <a:solidFill>
                  <a:srgbClr val="002060"/>
                </a:solidFill>
              </a:rPr>
              <a:t>3</a:t>
            </a:r>
            <a:r>
              <a:rPr lang="nl-NL" baseline="30000" dirty="0" smtClean="0">
                <a:solidFill>
                  <a:srgbClr val="002060"/>
                </a:solidFill>
              </a:rPr>
              <a:t>e</a:t>
            </a:r>
            <a:r>
              <a:rPr lang="nl-NL" dirty="0" smtClean="0">
                <a:solidFill>
                  <a:srgbClr val="002060"/>
                </a:solidFill>
              </a:rPr>
              <a:t> </a:t>
            </a:r>
            <a:r>
              <a:rPr lang="nl-NL" dirty="0">
                <a:solidFill>
                  <a:srgbClr val="002060"/>
                </a:solidFill>
              </a:rPr>
              <a:t>trimester 2015-2016: </a:t>
            </a:r>
            <a:r>
              <a:rPr lang="nl-NL" dirty="0" smtClean="0">
                <a:solidFill>
                  <a:srgbClr val="002060"/>
                </a:solidFill>
              </a:rPr>
              <a:t>kwaliteitszorg</a:t>
            </a:r>
            <a:endParaRPr lang="nl-NL" dirty="0">
              <a:solidFill>
                <a:srgbClr val="002060"/>
              </a:solidFill>
            </a:endParaRPr>
          </a:p>
        </p:txBody>
      </p:sp>
    </p:spTree>
    <p:extLst>
      <p:ext uri="{BB962C8B-B14F-4D97-AF65-F5344CB8AC3E}">
        <p14:creationId xmlns:p14="http://schemas.microsoft.com/office/powerpoint/2010/main" val="16426870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573" y="4911699"/>
            <a:ext cx="301783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vak 6"/>
          <p:cNvSpPr txBox="1"/>
          <p:nvPr/>
        </p:nvSpPr>
        <p:spPr>
          <a:xfrm>
            <a:off x="645573" y="404664"/>
            <a:ext cx="7475779" cy="417358"/>
          </a:xfrm>
          <a:prstGeom prst="rect">
            <a:avLst/>
          </a:prstGeom>
          <a:solidFill>
            <a:schemeClr val="bg1"/>
          </a:solidFill>
        </p:spPr>
        <p:txBody>
          <a:bodyPr wrap="square" rtlCol="0">
            <a:spAutoFit/>
          </a:bodyPr>
          <a:lstStyle/>
          <a:p>
            <a:r>
              <a:rPr lang="nl-NL" dirty="0">
                <a:solidFill>
                  <a:srgbClr val="002060"/>
                </a:solidFill>
              </a:rPr>
              <a:t>Rapportage 3</a:t>
            </a:r>
            <a:r>
              <a:rPr lang="nl-NL" baseline="30000" dirty="0">
                <a:solidFill>
                  <a:srgbClr val="002060"/>
                </a:solidFill>
              </a:rPr>
              <a:t>e</a:t>
            </a:r>
            <a:r>
              <a:rPr lang="nl-NL" dirty="0">
                <a:solidFill>
                  <a:srgbClr val="002060"/>
                </a:solidFill>
              </a:rPr>
              <a:t> trimester </a:t>
            </a:r>
            <a:r>
              <a:rPr lang="nl-NL" dirty="0" smtClean="0">
                <a:solidFill>
                  <a:srgbClr val="002060"/>
                </a:solidFill>
              </a:rPr>
              <a:t>2015-2016 conclusies kwaliteitszorg</a:t>
            </a:r>
            <a:endParaRPr lang="nl-NL" dirty="0">
              <a:solidFill>
                <a:srgbClr val="002060"/>
              </a:solidFill>
            </a:endParaRPr>
          </a:p>
        </p:txBody>
      </p:sp>
      <p:sp>
        <p:nvSpPr>
          <p:cNvPr id="4" name="Tijdelijke aanduiding voor dianummer 3"/>
          <p:cNvSpPr>
            <a:spLocks noGrp="1"/>
          </p:cNvSpPr>
          <p:nvPr>
            <p:ph type="sldNum" sz="quarter" idx="12"/>
          </p:nvPr>
        </p:nvSpPr>
        <p:spPr/>
        <p:txBody>
          <a:bodyPr/>
          <a:lstStyle/>
          <a:p>
            <a:fld id="{B6659C65-826D-4D7D-AC93-C9E1B0DDA174}" type="slidenum">
              <a:rPr lang="nl-NL" smtClean="0"/>
              <a:t>38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2" name="Tekstvak 1"/>
          <p:cNvSpPr txBox="1"/>
          <p:nvPr/>
        </p:nvSpPr>
        <p:spPr>
          <a:xfrm>
            <a:off x="609752" y="928855"/>
            <a:ext cx="8339875" cy="3785652"/>
          </a:xfrm>
          <a:prstGeom prst="rect">
            <a:avLst/>
          </a:prstGeom>
          <a:noFill/>
        </p:spPr>
        <p:txBody>
          <a:bodyPr wrap="square" rtlCol="0">
            <a:spAutoFit/>
          </a:bodyPr>
          <a:lstStyle/>
          <a:p>
            <a:pPr marL="171450" indent="-171450">
              <a:buFont typeface="Wingdings" panose="05000000000000000000" pitchFamily="2" charset="2"/>
              <a:buChar char="§"/>
            </a:pPr>
            <a:endParaRPr lang="nl-NL" sz="1200" dirty="0" smtClean="0"/>
          </a:p>
          <a:p>
            <a:pPr marL="171450" indent="-171450">
              <a:buFont typeface="Wingdings" panose="05000000000000000000" pitchFamily="2" charset="2"/>
              <a:buChar char="§"/>
            </a:pPr>
            <a:r>
              <a:rPr lang="nl-NL" sz="1200" dirty="0"/>
              <a:t>We beschikken meer en meer gegevens die ons helpen om trends te lokaliseren en om de oorzaak te achterhalen. </a:t>
            </a:r>
          </a:p>
          <a:p>
            <a:pPr marL="171450" indent="-171450">
              <a:buFont typeface="Wingdings" panose="05000000000000000000" pitchFamily="2" charset="2"/>
              <a:buChar char="§"/>
            </a:pPr>
            <a:r>
              <a:rPr lang="nl-NL" sz="1200" dirty="0" smtClean="0"/>
              <a:t>Op alle niveaus vindt de lerende professionele dialoog plaats en wordt de </a:t>
            </a:r>
            <a:r>
              <a:rPr lang="nl-NL" sz="1200" dirty="0" err="1" smtClean="0"/>
              <a:t>pdsa</a:t>
            </a:r>
            <a:r>
              <a:rPr lang="nl-NL" sz="1200" dirty="0" smtClean="0"/>
              <a:t>-cyclus doorlopen. Dit levert een dubbelslag in kwaliteitsbewustwording en verhoging ondersteuningscapaciteit.</a:t>
            </a:r>
            <a:endParaRPr lang="nl-NL" sz="1200" dirty="0"/>
          </a:p>
          <a:p>
            <a:pPr marL="171450" indent="-171450">
              <a:buFont typeface="Wingdings" panose="05000000000000000000" pitchFamily="2" charset="2"/>
              <a:buChar char="§"/>
            </a:pPr>
            <a:r>
              <a:rPr lang="nl-NL" sz="1200" dirty="0" smtClean="0"/>
              <a:t>We beschikken meer en meer gegevens die ons helpen om trends te lokaliseren en om de oorzaak te achterhalen.</a:t>
            </a:r>
          </a:p>
          <a:p>
            <a:pPr marL="171450" indent="-171450">
              <a:buFont typeface="Wingdings" panose="05000000000000000000" pitchFamily="2" charset="2"/>
              <a:buChar char="§"/>
            </a:pPr>
            <a:r>
              <a:rPr lang="nl-NL" sz="1200" dirty="0" smtClean="0"/>
              <a:t>Verkrijgen van data is arbeidsintensief maar weegt op tegen het vergroten van inzicht en de lerende dialoog. Wanneer </a:t>
            </a:r>
            <a:r>
              <a:rPr lang="nl-NL" sz="1200" dirty="0" err="1" smtClean="0"/>
              <a:t>TOPdossier</a:t>
            </a:r>
            <a:r>
              <a:rPr lang="nl-NL" sz="1200" dirty="0" smtClean="0"/>
              <a:t> volledig geïmplementeerd is dan valt veel van de administratieve last weg en neemt de betrouwbaarheid van de gegevens toe.</a:t>
            </a:r>
          </a:p>
          <a:p>
            <a:pPr marL="171450" indent="-171450">
              <a:buFont typeface="Wingdings" panose="05000000000000000000" pitchFamily="2" charset="2"/>
              <a:buChar char="§"/>
            </a:pPr>
            <a:r>
              <a:rPr lang="nl-NL" sz="1200" dirty="0" smtClean="0"/>
              <a:t>Verantwoording vaste uitkeringen aan schoolbesturen basis-lichte en extra ondersteuning vormgeven vanuit de kwaliteitsgedachte en lerende dialoog</a:t>
            </a:r>
          </a:p>
          <a:p>
            <a:pPr marL="171450" indent="-171450">
              <a:buFont typeface="Wingdings" panose="05000000000000000000" pitchFamily="2" charset="2"/>
              <a:buChar char="§"/>
            </a:pPr>
            <a:r>
              <a:rPr lang="nl-NL" sz="1200" dirty="0" smtClean="0"/>
              <a:t>Bundeling van visie – operatie – kwaliteitszorg als een elkaar stimulerend geheel is door inspectie als positief gewaardeerd.</a:t>
            </a:r>
          </a:p>
          <a:p>
            <a:pPr marL="171450" indent="-171450">
              <a:buFont typeface="Wingdings" panose="05000000000000000000" pitchFamily="2" charset="2"/>
              <a:buChar char="§"/>
            </a:pPr>
            <a:r>
              <a:rPr lang="nl-NL" sz="1200" dirty="0" smtClean="0"/>
              <a:t>In nieuwe ondersteuningsplan kwaliteitszorg borgen om de lerende dialoog op alle niveaus levend te houden als onderdeel van het professionaliseringsmodel voor passend onderwijs.</a:t>
            </a:r>
          </a:p>
          <a:p>
            <a:endParaRPr lang="nl-NL" sz="1200" dirty="0" smtClean="0"/>
          </a:p>
          <a:p>
            <a:pPr marL="171450" indent="-171450">
              <a:buFont typeface="Wingdings" panose="05000000000000000000" pitchFamily="2" charset="2"/>
              <a:buChar char="§"/>
            </a:pPr>
            <a:endParaRPr lang="nl-NL" sz="1200" dirty="0" smtClean="0"/>
          </a:p>
          <a:p>
            <a:pPr marL="171450" indent="-171450">
              <a:buFont typeface="Wingdings" panose="05000000000000000000" pitchFamily="2" charset="2"/>
              <a:buChar char="§"/>
            </a:pPr>
            <a:endParaRPr lang="nl-NL" sz="1200" dirty="0" smtClean="0"/>
          </a:p>
          <a:p>
            <a:endParaRPr lang="nl-NL" sz="1200" dirty="0" smtClean="0"/>
          </a:p>
          <a:p>
            <a:pPr marL="171450" indent="-171450">
              <a:buFont typeface="Wingdings" panose="05000000000000000000" pitchFamily="2" charset="2"/>
              <a:buChar char="§"/>
            </a:pPr>
            <a:endParaRPr lang="nl-NL" sz="1200" dirty="0"/>
          </a:p>
          <a:p>
            <a:pPr marL="171450" indent="-171450">
              <a:buFont typeface="Wingdings" panose="05000000000000000000" pitchFamily="2" charset="2"/>
              <a:buChar char="§"/>
            </a:pPr>
            <a:endParaRPr lang="nl-NL" sz="1200" dirty="0" smtClean="0"/>
          </a:p>
          <a:p>
            <a:pPr marL="171450" indent="-171450">
              <a:buFont typeface="Wingdings" panose="05000000000000000000" pitchFamily="2" charset="2"/>
              <a:buChar char="§"/>
            </a:pPr>
            <a:endParaRPr lang="nl-NL" sz="1200" dirty="0"/>
          </a:p>
        </p:txBody>
      </p:sp>
    </p:spTree>
    <p:extLst>
      <p:ext uri="{BB962C8B-B14F-4D97-AF65-F5344CB8AC3E}">
        <p14:creationId xmlns:p14="http://schemas.microsoft.com/office/powerpoint/2010/main" val="1450201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957390" y="4613784"/>
            <a:ext cx="4680520" cy="957826"/>
          </a:xfrm>
          <a:prstGeom prst="rect">
            <a:avLst/>
          </a:prstGeom>
          <a:noFill/>
        </p:spPr>
        <p:txBody>
          <a:bodyPr wrap="square" rtlCol="0">
            <a:spAutoFit/>
          </a:bodyPr>
          <a:lstStyle/>
          <a:p>
            <a:pPr algn="ctr"/>
            <a:r>
              <a:rPr lang="nl-NL" b="1" dirty="0">
                <a:solidFill>
                  <a:schemeClr val="bg1"/>
                </a:solidFill>
              </a:rPr>
              <a:t>2</a:t>
            </a:r>
            <a:r>
              <a:rPr lang="nl-NL" b="1" baseline="30000" dirty="0">
                <a:solidFill>
                  <a:schemeClr val="bg1"/>
                </a:solidFill>
              </a:rPr>
              <a:t>e</a:t>
            </a:r>
            <a:r>
              <a:rPr lang="nl-NL" b="1" dirty="0">
                <a:solidFill>
                  <a:schemeClr val="bg1"/>
                </a:solidFill>
              </a:rPr>
              <a:t> trimesterrapportage</a:t>
            </a:r>
          </a:p>
          <a:p>
            <a:pPr algn="ctr"/>
            <a:r>
              <a:rPr lang="nl-NL" sz="1400" dirty="0">
                <a:solidFill>
                  <a:schemeClr val="bg1"/>
                </a:solidFill>
              </a:rPr>
              <a:t>18 juni 2015 </a:t>
            </a:r>
          </a:p>
          <a:p>
            <a:pPr algn="ctr"/>
            <a:r>
              <a:rPr lang="nl-NL" dirty="0">
                <a:solidFill>
                  <a:schemeClr val="bg1"/>
                </a:solidFill>
              </a:rPr>
              <a:t> </a:t>
            </a:r>
          </a:p>
        </p:txBody>
      </p:sp>
      <p:sp>
        <p:nvSpPr>
          <p:cNvPr id="2" name="Tekstvak 1"/>
          <p:cNvSpPr txBox="1"/>
          <p:nvPr/>
        </p:nvSpPr>
        <p:spPr>
          <a:xfrm>
            <a:off x="301599" y="180693"/>
            <a:ext cx="7272808" cy="417358"/>
          </a:xfrm>
          <a:prstGeom prst="rect">
            <a:avLst/>
          </a:prstGeom>
          <a:noFill/>
        </p:spPr>
        <p:txBody>
          <a:bodyPr wrap="square" rtlCol="0">
            <a:spAutoFit/>
          </a:bodyPr>
          <a:lstStyle/>
          <a:p>
            <a:r>
              <a:rPr lang="nl-NL" dirty="0">
                <a:solidFill>
                  <a:srgbClr val="002060"/>
                </a:solidFill>
              </a:rPr>
              <a:t>Rapportage 3</a:t>
            </a:r>
            <a:r>
              <a:rPr lang="nl-NL" baseline="30000" dirty="0">
                <a:solidFill>
                  <a:srgbClr val="002060"/>
                </a:solidFill>
              </a:rPr>
              <a:t>e</a:t>
            </a:r>
            <a:r>
              <a:rPr lang="nl-NL" dirty="0">
                <a:solidFill>
                  <a:srgbClr val="002060"/>
                </a:solidFill>
              </a:rPr>
              <a:t> trimester 2015-2016: resultaten</a:t>
            </a:r>
          </a:p>
        </p:txBody>
      </p:sp>
      <p:sp>
        <p:nvSpPr>
          <p:cNvPr id="11" name="Tekstvak 10"/>
          <p:cNvSpPr txBox="1"/>
          <p:nvPr/>
        </p:nvSpPr>
        <p:spPr>
          <a:xfrm>
            <a:off x="118877" y="3811184"/>
            <a:ext cx="4834557" cy="1200329"/>
          </a:xfrm>
          <a:prstGeom prst="rect">
            <a:avLst/>
          </a:prstGeom>
          <a:noFill/>
        </p:spPr>
        <p:txBody>
          <a:bodyPr wrap="square" rtlCol="0">
            <a:spAutoFit/>
          </a:bodyPr>
          <a:lstStyle/>
          <a:p>
            <a:pPr marL="285750" indent="-285750">
              <a:buFont typeface="Wingdings" panose="05000000000000000000" pitchFamily="2" charset="2"/>
              <a:buChar char="§"/>
            </a:pPr>
            <a:r>
              <a:rPr lang="nl-NL" sz="1200" dirty="0"/>
              <a:t>Deelnamepercentage van SBO als van SO  onder landelijkgemiddelde en neemt verder af. </a:t>
            </a:r>
          </a:p>
          <a:p>
            <a:pPr marL="285750" indent="-285750">
              <a:buFont typeface="Wingdings" panose="05000000000000000000" pitchFamily="2" charset="2"/>
              <a:buChar char="§"/>
            </a:pPr>
            <a:r>
              <a:rPr lang="nl-NL" sz="1200" dirty="0" err="1"/>
              <a:t>sbo</a:t>
            </a:r>
            <a:r>
              <a:rPr lang="nl-NL" sz="1200" dirty="0"/>
              <a:t> = 1,41% op 1-10-2015</a:t>
            </a:r>
          </a:p>
          <a:p>
            <a:pPr marL="285750" indent="-285750">
              <a:buFont typeface="Wingdings" panose="05000000000000000000" pitchFamily="2" charset="2"/>
              <a:buChar char="§"/>
            </a:pPr>
            <a:r>
              <a:rPr lang="nl-NL" sz="1200" dirty="0" err="1"/>
              <a:t>so</a:t>
            </a:r>
            <a:r>
              <a:rPr lang="nl-NL" sz="1200" dirty="0"/>
              <a:t> vertoont grilliger beeld = 1,46%</a:t>
            </a:r>
          </a:p>
          <a:p>
            <a:pPr marL="285750" indent="-285750">
              <a:buFont typeface="Wingdings" panose="05000000000000000000" pitchFamily="2" charset="2"/>
              <a:buChar char="§"/>
            </a:pPr>
            <a:r>
              <a:rPr lang="nl-NL" sz="1200" dirty="0"/>
              <a:t>Beleid </a:t>
            </a:r>
            <a:r>
              <a:rPr lang="nl-NL" sz="1200" dirty="0" err="1"/>
              <a:t>swv</a:t>
            </a:r>
            <a:r>
              <a:rPr lang="nl-NL" sz="1200" dirty="0"/>
              <a:t> richt zich niet op afname, wel op thuisnabij onderwijs en zorgvuldig wegen welk passend onderwijs nodig is.</a:t>
            </a:r>
          </a:p>
        </p:txBody>
      </p:sp>
      <p:graphicFrame>
        <p:nvGraphicFramePr>
          <p:cNvPr id="12" name="Grafiek 11"/>
          <p:cNvGraphicFramePr/>
          <p:nvPr>
            <p:extLst>
              <p:ext uri="{D42A27DB-BD31-4B8C-83A1-F6EECF244321}">
                <p14:modId xmlns:p14="http://schemas.microsoft.com/office/powerpoint/2010/main" val="783802784"/>
              </p:ext>
            </p:extLst>
          </p:nvPr>
        </p:nvGraphicFramePr>
        <p:xfrm>
          <a:off x="5143367" y="783346"/>
          <a:ext cx="46482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Grafiek 12"/>
          <p:cNvGraphicFramePr/>
          <p:nvPr>
            <p:extLst>
              <p:ext uri="{D42A27DB-BD31-4B8C-83A1-F6EECF244321}">
                <p14:modId xmlns:p14="http://schemas.microsoft.com/office/powerpoint/2010/main" val="504214898"/>
              </p:ext>
            </p:extLst>
          </p:nvPr>
        </p:nvGraphicFramePr>
        <p:xfrm>
          <a:off x="5143367" y="3177860"/>
          <a:ext cx="4648200" cy="246697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hthoek 3"/>
          <p:cNvSpPr/>
          <p:nvPr/>
        </p:nvSpPr>
        <p:spPr>
          <a:xfrm>
            <a:off x="282694" y="549532"/>
            <a:ext cx="7291713" cy="340093"/>
          </a:xfrm>
          <a:prstGeom prst="rect">
            <a:avLst/>
          </a:prstGeom>
        </p:spPr>
        <p:txBody>
          <a:bodyPr wrap="square">
            <a:spAutoFit/>
          </a:bodyPr>
          <a:lstStyle/>
          <a:p>
            <a:pPr>
              <a:lnSpc>
                <a:spcPct val="115000"/>
              </a:lnSpc>
            </a:pPr>
            <a:r>
              <a:rPr lang="nl-NL" sz="14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 leerlingaantallen: Zittende leerlingen op het speciaal </a:t>
            </a:r>
            <a:r>
              <a:rPr lang="nl-NL" sz="1400" b="1" dirty="0" smtClean="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(basis) onderwijs </a:t>
            </a:r>
            <a:r>
              <a:rPr lang="nl-NL" sz="14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op 1 oktober 2015:</a:t>
            </a:r>
            <a:endParaRPr lang="nl-NL" sz="14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Tekstvak 8"/>
          <p:cNvSpPr txBox="1"/>
          <p:nvPr/>
        </p:nvSpPr>
        <p:spPr>
          <a:xfrm>
            <a:off x="200472" y="5489874"/>
            <a:ext cx="4752963" cy="1525354"/>
          </a:xfrm>
          <a:prstGeom prst="rect">
            <a:avLst/>
          </a:prstGeom>
          <a:noFill/>
        </p:spPr>
        <p:txBody>
          <a:bodyPr wrap="square" rtlCol="0">
            <a:spAutoFit/>
          </a:bodyPr>
          <a:lstStyle/>
          <a:p>
            <a:r>
              <a:rPr lang="nl-NL" sz="1200" dirty="0"/>
              <a:t>Ondersteuningsverzoeken complexe situaties kleuters, n.a.v. gedrag. </a:t>
            </a:r>
          </a:p>
          <a:p>
            <a:r>
              <a:rPr lang="nl-NL" sz="1200" dirty="0"/>
              <a:t>In Heerhugowaard geen S(B)O voor &lt;6 jaar </a:t>
            </a:r>
            <a:r>
              <a:rPr lang="nl-NL" sz="1200" dirty="0" smtClean="0"/>
              <a:t> -&gt;wel  vanaf  juli 2016 </a:t>
            </a:r>
          </a:p>
          <a:p>
            <a:r>
              <a:rPr lang="nl-NL" sz="1200" dirty="0" smtClean="0"/>
              <a:t>Gestart ontwikkelen onderwijszorgarrangement : </a:t>
            </a:r>
            <a:r>
              <a:rPr lang="nl-NL" sz="1200" dirty="0"/>
              <a:t>samen met scholen, jeugdhulp en gemeenten 3-7 jarigen. </a:t>
            </a:r>
          </a:p>
          <a:p>
            <a:r>
              <a:rPr lang="nl-NL" sz="1200" dirty="0"/>
              <a:t>Verdeling onderwijszorggroep locatie Alkmaar en Heerhugowaard is doorgevoerd start 2016-2017</a:t>
            </a:r>
          </a:p>
          <a:p>
            <a:endParaRPr lang="nl-NL" dirty="0"/>
          </a:p>
        </p:txBody>
      </p:sp>
      <p:sp>
        <p:nvSpPr>
          <p:cNvPr id="14" name="Tekstvak 13"/>
          <p:cNvSpPr txBox="1"/>
          <p:nvPr/>
        </p:nvSpPr>
        <p:spPr>
          <a:xfrm>
            <a:off x="5272513" y="5288340"/>
            <a:ext cx="4664968" cy="1569660"/>
          </a:xfrm>
          <a:prstGeom prst="rect">
            <a:avLst/>
          </a:prstGeom>
          <a:solidFill>
            <a:srgbClr val="FFFF00"/>
          </a:solidFill>
        </p:spPr>
        <p:txBody>
          <a:bodyPr wrap="square" rtlCol="0">
            <a:spAutoFit/>
          </a:bodyPr>
          <a:lstStyle/>
          <a:p>
            <a:r>
              <a:rPr lang="nl-NL" sz="1200" dirty="0"/>
              <a:t>SO blijkt ook behoefte te hebben aan arrangementen voor heel specialistische kinderen. Super specialist van Gedragspunt vanuit inleenafspraken ingezet op SO om te voorkomen dat dit kind thuis komt te zitten. Leerkrachten worden begeleid in hoe ze met zwaar autistische leerling met heftig </a:t>
            </a:r>
            <a:r>
              <a:rPr lang="nl-NL" sz="1200" dirty="0" err="1"/>
              <a:t>extranaliserend</a:t>
            </a:r>
            <a:r>
              <a:rPr lang="nl-NL" sz="1200" dirty="0"/>
              <a:t> gedrag om kunnen gaan.</a:t>
            </a:r>
          </a:p>
          <a:p>
            <a:r>
              <a:rPr lang="nl-NL" sz="1200" dirty="0"/>
              <a:t>Onderzoeken welk beleid nodig is voor uitbreiding arrangementen en innovaties SO voor kinderen met zeer specifieke ondersteuningsbehoeften.</a:t>
            </a:r>
          </a:p>
        </p:txBody>
      </p:sp>
      <p:pic>
        <p:nvPicPr>
          <p:cNvPr id="3" name="Afbeelding 2"/>
          <p:cNvPicPr>
            <a:picLocks noChangeAspect="1"/>
          </p:cNvPicPr>
          <p:nvPr/>
        </p:nvPicPr>
        <p:blipFill>
          <a:blip r:embed="rId4"/>
          <a:stretch>
            <a:fillRect/>
          </a:stretch>
        </p:blipFill>
        <p:spPr>
          <a:xfrm>
            <a:off x="488504" y="1047951"/>
            <a:ext cx="3312368" cy="2639230"/>
          </a:xfrm>
          <a:prstGeom prst="rect">
            <a:avLst/>
          </a:prstGeom>
        </p:spPr>
      </p:pic>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6659C65-826D-4D7D-AC93-C9E1B0DDA174}" type="slidenum">
              <a:rPr lang="nl-NL" smtClean="0"/>
              <a:t>4</a:t>
            </a:fld>
            <a:endParaRPr lang="nl-NL"/>
          </a:p>
        </p:txBody>
      </p:sp>
    </p:spTree>
    <p:extLst>
      <p:ext uri="{BB962C8B-B14F-4D97-AF65-F5344CB8AC3E}">
        <p14:creationId xmlns:p14="http://schemas.microsoft.com/office/powerpoint/2010/main" val="609882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957390" y="4613784"/>
            <a:ext cx="4680520" cy="957826"/>
          </a:xfrm>
          <a:prstGeom prst="rect">
            <a:avLst/>
          </a:prstGeom>
          <a:noFill/>
        </p:spPr>
        <p:txBody>
          <a:bodyPr wrap="square" rtlCol="0">
            <a:spAutoFit/>
          </a:bodyPr>
          <a:lstStyle/>
          <a:p>
            <a:pPr algn="ctr"/>
            <a:r>
              <a:rPr lang="nl-NL" b="1" dirty="0">
                <a:solidFill>
                  <a:schemeClr val="bg1"/>
                </a:solidFill>
              </a:rPr>
              <a:t>2</a:t>
            </a:r>
            <a:r>
              <a:rPr lang="nl-NL" b="1" baseline="30000" dirty="0">
                <a:solidFill>
                  <a:schemeClr val="bg1"/>
                </a:solidFill>
              </a:rPr>
              <a:t>e</a:t>
            </a:r>
            <a:r>
              <a:rPr lang="nl-NL" b="1" dirty="0">
                <a:solidFill>
                  <a:schemeClr val="bg1"/>
                </a:solidFill>
              </a:rPr>
              <a:t> trimesterrapportage</a:t>
            </a:r>
          </a:p>
          <a:p>
            <a:pPr algn="ctr"/>
            <a:r>
              <a:rPr lang="nl-NL" sz="1400" dirty="0">
                <a:solidFill>
                  <a:schemeClr val="bg1"/>
                </a:solidFill>
              </a:rPr>
              <a:t>18 juni 2015 </a:t>
            </a:r>
          </a:p>
          <a:p>
            <a:pPr algn="ctr"/>
            <a:r>
              <a:rPr lang="nl-NL" dirty="0">
                <a:solidFill>
                  <a:schemeClr val="bg1"/>
                </a:solidFill>
              </a:rPr>
              <a:t> </a:t>
            </a:r>
          </a:p>
        </p:txBody>
      </p:sp>
      <p:sp>
        <p:nvSpPr>
          <p:cNvPr id="2" name="Tekstvak 1"/>
          <p:cNvSpPr txBox="1"/>
          <p:nvPr/>
        </p:nvSpPr>
        <p:spPr>
          <a:xfrm>
            <a:off x="369411" y="163824"/>
            <a:ext cx="7272808" cy="417358"/>
          </a:xfrm>
          <a:prstGeom prst="rect">
            <a:avLst/>
          </a:prstGeom>
          <a:noFill/>
        </p:spPr>
        <p:txBody>
          <a:bodyPr wrap="square" rtlCol="0">
            <a:spAutoFit/>
          </a:bodyPr>
          <a:lstStyle/>
          <a:p>
            <a:r>
              <a:rPr lang="nl-NL" dirty="0">
                <a:solidFill>
                  <a:srgbClr val="002060"/>
                </a:solidFill>
              </a:rPr>
              <a:t>Rapportage 3</a:t>
            </a:r>
            <a:r>
              <a:rPr lang="nl-NL" baseline="30000" dirty="0">
                <a:solidFill>
                  <a:srgbClr val="002060"/>
                </a:solidFill>
              </a:rPr>
              <a:t>e</a:t>
            </a:r>
            <a:r>
              <a:rPr lang="nl-NL" dirty="0">
                <a:solidFill>
                  <a:srgbClr val="002060"/>
                </a:solidFill>
              </a:rPr>
              <a:t> trimester 2015-2016: resultaten</a:t>
            </a:r>
          </a:p>
        </p:txBody>
      </p:sp>
      <p:pic>
        <p:nvPicPr>
          <p:cNvPr id="9" name="Afbeelding 8"/>
          <p:cNvPicPr>
            <a:picLocks noChangeAspect="1"/>
          </p:cNvPicPr>
          <p:nvPr/>
        </p:nvPicPr>
        <p:blipFill>
          <a:blip r:embed="rId2"/>
          <a:stretch>
            <a:fillRect/>
          </a:stretch>
        </p:blipFill>
        <p:spPr>
          <a:xfrm>
            <a:off x="-122524" y="3444692"/>
            <a:ext cx="4827973" cy="972285"/>
          </a:xfrm>
          <a:prstGeom prst="rect">
            <a:avLst/>
          </a:prstGeom>
        </p:spPr>
      </p:pic>
      <p:sp>
        <p:nvSpPr>
          <p:cNvPr id="13" name="Tekstvak 12"/>
          <p:cNvSpPr txBox="1"/>
          <p:nvPr/>
        </p:nvSpPr>
        <p:spPr>
          <a:xfrm>
            <a:off x="331133" y="4142520"/>
            <a:ext cx="4650096" cy="1169551"/>
          </a:xfrm>
          <a:prstGeom prst="rect">
            <a:avLst/>
          </a:prstGeom>
          <a:noFill/>
        </p:spPr>
        <p:txBody>
          <a:bodyPr wrap="square" rtlCol="0">
            <a:spAutoFit/>
          </a:bodyPr>
          <a:lstStyle/>
          <a:p>
            <a:pPr marL="285750" indent="-285750">
              <a:buFont typeface="Wingdings" panose="05000000000000000000" pitchFamily="2" charset="2"/>
              <a:buChar char="§"/>
            </a:pPr>
            <a:r>
              <a:rPr lang="nl-NL" sz="1400" dirty="0"/>
              <a:t>Voorheen categorie toewijzing CFI op schoolsoort</a:t>
            </a:r>
          </a:p>
          <a:p>
            <a:pPr marL="285750" indent="-285750">
              <a:buFont typeface="Wingdings" panose="05000000000000000000" pitchFamily="2" charset="2"/>
              <a:buChar char="§"/>
            </a:pPr>
            <a:r>
              <a:rPr lang="nl-NL" sz="1400" dirty="0"/>
              <a:t>Nu door </a:t>
            </a:r>
            <a:r>
              <a:rPr lang="nl-NL" sz="1400" dirty="0" err="1"/>
              <a:t>swv</a:t>
            </a:r>
            <a:r>
              <a:rPr lang="nl-NL" sz="1400" dirty="0"/>
              <a:t> op basis van complexiteit onderwijs-ondersteuningsbehoeften en passende onderwijs plan.</a:t>
            </a:r>
          </a:p>
          <a:p>
            <a:pPr marL="285750" indent="-285750">
              <a:buFont typeface="Wingdings" panose="05000000000000000000" pitchFamily="2" charset="2"/>
              <a:buChar char="§"/>
            </a:pPr>
            <a:r>
              <a:rPr lang="nl-NL" sz="1400" dirty="0"/>
              <a:t>Cat. hoog vertoont een dalende lijn vanaf 2013</a:t>
            </a:r>
          </a:p>
          <a:p>
            <a:pPr marL="285750" indent="-285750">
              <a:buFont typeface="Wingdings" panose="05000000000000000000" pitchFamily="2" charset="2"/>
              <a:buChar char="§"/>
            </a:pPr>
            <a:r>
              <a:rPr lang="nl-NL" sz="1400" dirty="0"/>
              <a:t>Cat. midden vertoont een stijgende lijn vanaf 2015</a:t>
            </a:r>
          </a:p>
        </p:txBody>
      </p:sp>
      <p:graphicFrame>
        <p:nvGraphicFramePr>
          <p:cNvPr id="14" name="Grafiek 13"/>
          <p:cNvGraphicFramePr/>
          <p:nvPr>
            <p:extLst>
              <p:ext uri="{D42A27DB-BD31-4B8C-83A1-F6EECF244321}">
                <p14:modId xmlns:p14="http://schemas.microsoft.com/office/powerpoint/2010/main" val="380127485"/>
              </p:ext>
            </p:extLst>
          </p:nvPr>
        </p:nvGraphicFramePr>
        <p:xfrm>
          <a:off x="371400" y="855180"/>
          <a:ext cx="3791585" cy="25057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afiek 14" descr="leerftijd leerl so" title="leeftijd leerl so"/>
          <p:cNvGraphicFramePr/>
          <p:nvPr>
            <p:extLst>
              <p:ext uri="{D42A27DB-BD31-4B8C-83A1-F6EECF244321}">
                <p14:modId xmlns:p14="http://schemas.microsoft.com/office/powerpoint/2010/main" val="1938640377"/>
              </p:ext>
            </p:extLst>
          </p:nvPr>
        </p:nvGraphicFramePr>
        <p:xfrm>
          <a:off x="5084277" y="939617"/>
          <a:ext cx="4053840" cy="2505075"/>
        </p:xfrm>
        <a:graphic>
          <a:graphicData uri="http://schemas.openxmlformats.org/drawingml/2006/chart">
            <c:chart xmlns:c="http://schemas.openxmlformats.org/drawingml/2006/chart" xmlns:r="http://schemas.openxmlformats.org/officeDocument/2006/relationships" r:id="rId4"/>
          </a:graphicData>
        </a:graphic>
      </p:graphicFrame>
      <p:sp>
        <p:nvSpPr>
          <p:cNvPr id="5" name="Tekstvak 4"/>
          <p:cNvSpPr txBox="1"/>
          <p:nvPr/>
        </p:nvSpPr>
        <p:spPr>
          <a:xfrm>
            <a:off x="5181620" y="3414794"/>
            <a:ext cx="3888432" cy="1815882"/>
          </a:xfrm>
          <a:prstGeom prst="rect">
            <a:avLst/>
          </a:prstGeom>
          <a:noFill/>
        </p:spPr>
        <p:txBody>
          <a:bodyPr wrap="square" rtlCol="0">
            <a:spAutoFit/>
          </a:bodyPr>
          <a:lstStyle/>
          <a:p>
            <a:r>
              <a:rPr lang="nl-NL" sz="1400" dirty="0"/>
              <a:t>De verhouding jongere en oudere leerlingen in het SO wijzigt niet veel.</a:t>
            </a:r>
          </a:p>
          <a:p>
            <a:endParaRPr lang="nl-NL" sz="1400" dirty="0"/>
          </a:p>
          <a:p>
            <a:r>
              <a:rPr lang="nl-NL" sz="1400" dirty="0"/>
              <a:t>Wel is het aantal jonge leerlingen in de categorie Hoog ten opzichte van 2011 aanmerkelijk gedaald:</a:t>
            </a:r>
          </a:p>
          <a:p>
            <a:r>
              <a:rPr lang="nl-NL" sz="1400" dirty="0"/>
              <a:t>2011: 21 - 2015: 8.</a:t>
            </a:r>
          </a:p>
          <a:p>
            <a:r>
              <a:rPr lang="nl-NL" sz="1400" dirty="0"/>
              <a:t>Deels komt dit door de algehele daling SO </a:t>
            </a:r>
            <a:r>
              <a:rPr lang="nl-NL" sz="1400" dirty="0" err="1"/>
              <a:t>ll</a:t>
            </a:r>
            <a:r>
              <a:rPr lang="nl-NL" sz="1400" dirty="0"/>
              <a:t> en deels daling afgifte cat. hoog vanaf 2011.</a:t>
            </a:r>
          </a:p>
        </p:txBody>
      </p:sp>
      <p:sp>
        <p:nvSpPr>
          <p:cNvPr id="16" name="Rechthoek 15"/>
          <p:cNvSpPr/>
          <p:nvPr/>
        </p:nvSpPr>
        <p:spPr>
          <a:xfrm>
            <a:off x="369411" y="532138"/>
            <a:ext cx="6856567" cy="340093"/>
          </a:xfrm>
          <a:prstGeom prst="rect">
            <a:avLst/>
          </a:prstGeom>
        </p:spPr>
        <p:txBody>
          <a:bodyPr wrap="square">
            <a:spAutoFit/>
          </a:bodyPr>
          <a:lstStyle/>
          <a:p>
            <a:pPr>
              <a:lnSpc>
                <a:spcPct val="115000"/>
              </a:lnSpc>
            </a:pPr>
            <a:r>
              <a:rPr lang="nl-NL" sz="14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 leerlingaantallen: Zittende leerlingen op het speciaal onderwijs op 1 oktober 2015:</a:t>
            </a:r>
            <a:endParaRPr lang="nl-NL" sz="14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Afbeelding 2"/>
          <p:cNvPicPr>
            <a:picLocks noChangeAspect="1"/>
          </p:cNvPicPr>
          <p:nvPr/>
        </p:nvPicPr>
        <p:blipFill>
          <a:blip r:embed="rId5"/>
          <a:stretch>
            <a:fillRect/>
          </a:stretch>
        </p:blipFill>
        <p:spPr>
          <a:xfrm>
            <a:off x="1287014" y="5286934"/>
            <a:ext cx="2447166" cy="1571066"/>
          </a:xfrm>
          <a:prstGeom prst="rect">
            <a:avLst/>
          </a:prstGeom>
        </p:spPr>
      </p:pic>
      <p:sp>
        <p:nvSpPr>
          <p:cNvPr id="11" name="Tekstvak 10"/>
          <p:cNvSpPr txBox="1"/>
          <p:nvPr/>
        </p:nvSpPr>
        <p:spPr>
          <a:xfrm>
            <a:off x="4711364" y="5373678"/>
            <a:ext cx="4828943" cy="1384995"/>
          </a:xfrm>
          <a:prstGeom prst="rect">
            <a:avLst/>
          </a:prstGeom>
          <a:noFill/>
        </p:spPr>
        <p:txBody>
          <a:bodyPr wrap="square" rtlCol="0">
            <a:spAutoFit/>
          </a:bodyPr>
          <a:lstStyle/>
          <a:p>
            <a:r>
              <a:rPr lang="nl-NL" sz="1400" dirty="0">
                <a:latin typeface="Calibri" panose="020F0502020204030204" pitchFamily="34" charset="0"/>
                <a:ea typeface="Calibri" panose="020F0502020204030204" pitchFamily="34" charset="0"/>
                <a:cs typeface="Times New Roman" panose="02020603050405020304" pitchFamily="18" charset="0"/>
              </a:rPr>
              <a:t>35 van de 310 leerlingen in het speciaal onderwijs bezoeken een school buiten het samenwerkingsverband. </a:t>
            </a:r>
          </a:p>
          <a:p>
            <a:r>
              <a:rPr lang="nl-NL" sz="1400" dirty="0">
                <a:latin typeface="Calibri" panose="020F0502020204030204" pitchFamily="34" charset="0"/>
                <a:cs typeface="Times New Roman" panose="02020603050405020304" pitchFamily="18" charset="0"/>
              </a:rPr>
              <a:t>22 van de 35 </a:t>
            </a:r>
            <a:r>
              <a:rPr lang="nl-NL" sz="1400" dirty="0" err="1">
                <a:latin typeface="Calibri" panose="020F0502020204030204" pitchFamily="34" charset="0"/>
                <a:cs typeface="Times New Roman" panose="02020603050405020304" pitchFamily="18" charset="0"/>
              </a:rPr>
              <a:t>ll</a:t>
            </a:r>
            <a:r>
              <a:rPr lang="nl-NL" sz="1400" dirty="0">
                <a:latin typeface="Calibri" panose="020F0502020204030204" pitchFamily="34" charset="0"/>
                <a:cs typeface="Times New Roman" panose="02020603050405020304" pitchFamily="18" charset="0"/>
              </a:rPr>
              <a:t> buiten SO zitten op Antonius Castricum. Sinds vorig schooljaar heeft Antonius ook een vestiging binnen ons </a:t>
            </a:r>
            <a:r>
              <a:rPr lang="nl-NL" sz="1400" dirty="0" err="1">
                <a:latin typeface="Calibri" panose="020F0502020204030204" pitchFamily="34" charset="0"/>
                <a:cs typeface="Times New Roman" panose="02020603050405020304" pitchFamily="18" charset="0"/>
              </a:rPr>
              <a:t>swv</a:t>
            </a:r>
            <a:r>
              <a:rPr lang="nl-NL" sz="1400" dirty="0">
                <a:latin typeface="Calibri" panose="020F0502020204030204" pitchFamily="34" charset="0"/>
                <a:cs typeface="Times New Roman" panose="02020603050405020304" pitchFamily="18" charset="0"/>
              </a:rPr>
              <a:t>, nl. Heerhugowaard. Daardoor zal naar verwachting het aantal leerlingen buiten het </a:t>
            </a:r>
            <a:r>
              <a:rPr lang="nl-NL" sz="1400" dirty="0" err="1">
                <a:latin typeface="Calibri" panose="020F0502020204030204" pitchFamily="34" charset="0"/>
                <a:cs typeface="Times New Roman" panose="02020603050405020304" pitchFamily="18" charset="0"/>
              </a:rPr>
              <a:t>swv</a:t>
            </a:r>
            <a:r>
              <a:rPr lang="nl-NL" sz="1400" dirty="0">
                <a:latin typeface="Calibri" panose="020F0502020204030204" pitchFamily="34" charset="0"/>
                <a:cs typeface="Times New Roman" panose="02020603050405020304" pitchFamily="18" charset="0"/>
              </a:rPr>
              <a:t> afnemen.</a:t>
            </a:r>
            <a:endParaRPr lang="nl-NL" sz="1400" dirty="0"/>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6659C65-826D-4D7D-AC93-C9E1B0DDA174}" type="slidenum">
              <a:rPr lang="nl-NL" smtClean="0"/>
              <a:t>5</a:t>
            </a:fld>
            <a:endParaRPr lang="nl-NL"/>
          </a:p>
        </p:txBody>
      </p:sp>
    </p:spTree>
    <p:extLst>
      <p:ext uri="{BB962C8B-B14F-4D97-AF65-F5344CB8AC3E}">
        <p14:creationId xmlns:p14="http://schemas.microsoft.com/office/powerpoint/2010/main" val="3784371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957390" y="4613784"/>
            <a:ext cx="4680520" cy="957826"/>
          </a:xfrm>
          <a:prstGeom prst="rect">
            <a:avLst/>
          </a:prstGeom>
          <a:noFill/>
        </p:spPr>
        <p:txBody>
          <a:bodyPr wrap="square" rtlCol="0">
            <a:spAutoFit/>
          </a:bodyPr>
          <a:lstStyle/>
          <a:p>
            <a:pPr algn="ctr"/>
            <a:r>
              <a:rPr lang="nl-NL" b="1" dirty="0">
                <a:solidFill>
                  <a:schemeClr val="bg1"/>
                </a:solidFill>
              </a:rPr>
              <a:t>2</a:t>
            </a:r>
            <a:r>
              <a:rPr lang="nl-NL" b="1" baseline="30000" dirty="0">
                <a:solidFill>
                  <a:schemeClr val="bg1"/>
                </a:solidFill>
              </a:rPr>
              <a:t>e</a:t>
            </a:r>
            <a:r>
              <a:rPr lang="nl-NL" b="1" dirty="0">
                <a:solidFill>
                  <a:schemeClr val="bg1"/>
                </a:solidFill>
              </a:rPr>
              <a:t> trimesterrapportage</a:t>
            </a:r>
          </a:p>
          <a:p>
            <a:pPr algn="ctr"/>
            <a:r>
              <a:rPr lang="nl-NL" sz="1400" dirty="0">
                <a:solidFill>
                  <a:schemeClr val="bg1"/>
                </a:solidFill>
              </a:rPr>
              <a:t>18 juni 2015 </a:t>
            </a:r>
          </a:p>
          <a:p>
            <a:pPr algn="ctr"/>
            <a:r>
              <a:rPr lang="nl-NL" dirty="0">
                <a:solidFill>
                  <a:schemeClr val="bg1"/>
                </a:solidFill>
              </a:rPr>
              <a:t> </a:t>
            </a:r>
          </a:p>
        </p:txBody>
      </p:sp>
      <p:sp>
        <p:nvSpPr>
          <p:cNvPr id="2" name="Tekstvak 1"/>
          <p:cNvSpPr txBox="1"/>
          <p:nvPr/>
        </p:nvSpPr>
        <p:spPr>
          <a:xfrm>
            <a:off x="374148" y="221114"/>
            <a:ext cx="7272808" cy="417358"/>
          </a:xfrm>
          <a:prstGeom prst="rect">
            <a:avLst/>
          </a:prstGeom>
          <a:noFill/>
        </p:spPr>
        <p:txBody>
          <a:bodyPr wrap="square" rtlCol="0">
            <a:spAutoFit/>
          </a:bodyPr>
          <a:lstStyle/>
          <a:p>
            <a:r>
              <a:rPr lang="nl-NL" dirty="0">
                <a:solidFill>
                  <a:srgbClr val="002060"/>
                </a:solidFill>
              </a:rPr>
              <a:t>Rapportage 3</a:t>
            </a:r>
            <a:r>
              <a:rPr lang="nl-NL" baseline="30000" dirty="0">
                <a:solidFill>
                  <a:srgbClr val="002060"/>
                </a:solidFill>
              </a:rPr>
              <a:t>e</a:t>
            </a:r>
            <a:r>
              <a:rPr lang="nl-NL" dirty="0">
                <a:solidFill>
                  <a:srgbClr val="002060"/>
                </a:solidFill>
              </a:rPr>
              <a:t> trimester 2015-2016: resultaten</a:t>
            </a:r>
          </a:p>
        </p:txBody>
      </p:sp>
      <p:sp>
        <p:nvSpPr>
          <p:cNvPr id="4" name="Tekstvak 3"/>
          <p:cNvSpPr txBox="1"/>
          <p:nvPr/>
        </p:nvSpPr>
        <p:spPr>
          <a:xfrm>
            <a:off x="374148" y="570170"/>
            <a:ext cx="4216069" cy="417358"/>
          </a:xfrm>
          <a:prstGeom prst="rect">
            <a:avLst/>
          </a:prstGeom>
          <a:noFill/>
        </p:spPr>
        <p:txBody>
          <a:bodyPr wrap="square" rtlCol="0">
            <a:spAutoFit/>
          </a:bodyPr>
          <a:lstStyle/>
          <a:p>
            <a:r>
              <a:rPr lang="nl-NL" dirty="0">
                <a:solidFill>
                  <a:srgbClr val="002060"/>
                </a:solidFill>
              </a:rPr>
              <a:t>II. toelaatbaarheid</a:t>
            </a:r>
          </a:p>
        </p:txBody>
      </p:sp>
      <p:sp>
        <p:nvSpPr>
          <p:cNvPr id="12" name="Tekstvak 11"/>
          <p:cNvSpPr txBox="1"/>
          <p:nvPr/>
        </p:nvSpPr>
        <p:spPr>
          <a:xfrm>
            <a:off x="4771155" y="1128535"/>
            <a:ext cx="4834624" cy="1200329"/>
          </a:xfrm>
          <a:prstGeom prst="rect">
            <a:avLst/>
          </a:prstGeom>
          <a:noFill/>
        </p:spPr>
        <p:txBody>
          <a:bodyPr wrap="square" rtlCol="0">
            <a:spAutoFit/>
          </a:bodyPr>
          <a:lstStyle/>
          <a:p>
            <a:r>
              <a:rPr lang="nl-NL" sz="1200" dirty="0"/>
              <a:t>Voor de volledigheid zijn in deze grafiek ook de aantallen TLV aangegeven die in het schooljaar 2014-2015 zijn afgegeven. Een vergelijking is echter niet reëel, omdat zowel in de laatste periode voor 1 augustus 2014 </a:t>
            </a:r>
            <a:r>
              <a:rPr lang="nl-NL" sz="1200" dirty="0" smtClean="0"/>
              <a:t>door de </a:t>
            </a:r>
            <a:r>
              <a:rPr lang="nl-NL" sz="1200" dirty="0"/>
              <a:t>Commissie van Indicatiestelling nog veel SO-indicaties </a:t>
            </a:r>
            <a:r>
              <a:rPr lang="nl-NL" sz="1200" dirty="0" smtClean="0"/>
              <a:t>zijn afgegeven</a:t>
            </a:r>
            <a:r>
              <a:rPr lang="nl-NL" sz="1200" dirty="0"/>
              <a:t>, en er vervolgens in 2015-2016 veel verlengingen of “her-indicaties” zijn afgegeven voor leerlingen die al in het SO zitten.</a:t>
            </a:r>
          </a:p>
        </p:txBody>
      </p:sp>
      <p:pic>
        <p:nvPicPr>
          <p:cNvPr id="3" name="Afbeelding 2"/>
          <p:cNvPicPr>
            <a:picLocks noChangeAspect="1"/>
          </p:cNvPicPr>
          <p:nvPr/>
        </p:nvPicPr>
        <p:blipFill>
          <a:blip r:embed="rId2"/>
          <a:stretch>
            <a:fillRect/>
          </a:stretch>
        </p:blipFill>
        <p:spPr>
          <a:xfrm>
            <a:off x="193210" y="1297407"/>
            <a:ext cx="4572396" cy="2743438"/>
          </a:xfrm>
          <a:prstGeom prst="rect">
            <a:avLst/>
          </a:prstGeom>
        </p:spPr>
      </p:pic>
      <p:sp>
        <p:nvSpPr>
          <p:cNvPr id="9" name="Tekstvak 8"/>
          <p:cNvSpPr txBox="1"/>
          <p:nvPr/>
        </p:nvSpPr>
        <p:spPr>
          <a:xfrm>
            <a:off x="368599" y="948351"/>
            <a:ext cx="3456384" cy="276999"/>
          </a:xfrm>
          <a:prstGeom prst="rect">
            <a:avLst/>
          </a:prstGeom>
          <a:noFill/>
        </p:spPr>
        <p:txBody>
          <a:bodyPr wrap="square" rtlCol="0">
            <a:spAutoFit/>
          </a:bodyPr>
          <a:lstStyle/>
          <a:p>
            <a:r>
              <a:rPr lang="nl-NL" sz="1200" dirty="0"/>
              <a:t>Totaal aantal </a:t>
            </a:r>
            <a:r>
              <a:rPr lang="nl-NL" sz="1200" dirty="0" err="1"/>
              <a:t>TLV’s</a:t>
            </a:r>
            <a:r>
              <a:rPr lang="nl-NL" sz="1200" dirty="0"/>
              <a:t> in 2015-2016: </a:t>
            </a:r>
            <a:r>
              <a:rPr lang="nl-NL" sz="1200" dirty="0" smtClean="0"/>
              <a:t>444 </a:t>
            </a:r>
            <a:endParaRPr lang="nl-NL" sz="1200" dirty="0"/>
          </a:p>
        </p:txBody>
      </p:sp>
      <p:sp>
        <p:nvSpPr>
          <p:cNvPr id="19" name="Tekstvak 18"/>
          <p:cNvSpPr txBox="1"/>
          <p:nvPr/>
        </p:nvSpPr>
        <p:spPr>
          <a:xfrm>
            <a:off x="4760824" y="2519260"/>
            <a:ext cx="4844955" cy="1015663"/>
          </a:xfrm>
          <a:prstGeom prst="rect">
            <a:avLst/>
          </a:prstGeom>
          <a:noFill/>
        </p:spPr>
        <p:txBody>
          <a:bodyPr wrap="square" rtlCol="0">
            <a:spAutoFit/>
          </a:bodyPr>
          <a:lstStyle/>
          <a:p>
            <a:r>
              <a:rPr lang="nl-NL" sz="1200" dirty="0"/>
              <a:t>Het grote aantal SO aanvragen zijn dus omzettingen oude indicaties.</a:t>
            </a:r>
          </a:p>
          <a:p>
            <a:r>
              <a:rPr lang="nl-NL" sz="1200" dirty="0"/>
              <a:t>Omzetting is wanneer er niets gewijzigd is in de situatie een administratieve handeling. SO is leidend om dit aan te geven.  SO levert ouder CFI-indicatie aan met </a:t>
            </a:r>
            <a:r>
              <a:rPr lang="nl-NL" sz="1200" dirty="0" err="1" smtClean="0"/>
              <a:t>burgerservicenummer</a:t>
            </a:r>
            <a:r>
              <a:rPr lang="nl-NL" sz="1200" dirty="0" smtClean="0"/>
              <a:t> </a:t>
            </a:r>
            <a:r>
              <a:rPr lang="nl-NL" sz="1200" dirty="0"/>
              <a:t>en </a:t>
            </a:r>
            <a:r>
              <a:rPr lang="nl-NL" sz="1200" dirty="0" err="1"/>
              <a:t>swv</a:t>
            </a:r>
            <a:r>
              <a:rPr lang="nl-NL" sz="1200" dirty="0"/>
              <a:t> geeft op basis van die informatie de TLV af.</a:t>
            </a:r>
          </a:p>
        </p:txBody>
      </p:sp>
      <p:pic>
        <p:nvPicPr>
          <p:cNvPr id="5" name="Afbeelding 4"/>
          <p:cNvPicPr>
            <a:picLocks noChangeAspect="1"/>
          </p:cNvPicPr>
          <p:nvPr/>
        </p:nvPicPr>
        <p:blipFill>
          <a:blip r:embed="rId3"/>
          <a:stretch>
            <a:fillRect/>
          </a:stretch>
        </p:blipFill>
        <p:spPr>
          <a:xfrm>
            <a:off x="106274" y="4398028"/>
            <a:ext cx="3981033" cy="2347163"/>
          </a:xfrm>
          <a:prstGeom prst="rect">
            <a:avLst/>
          </a:prstGeom>
        </p:spPr>
      </p:pic>
      <p:pic>
        <p:nvPicPr>
          <p:cNvPr id="6" name="Afbeelding 5"/>
          <p:cNvPicPr>
            <a:picLocks noChangeAspect="1"/>
          </p:cNvPicPr>
          <p:nvPr/>
        </p:nvPicPr>
        <p:blipFill>
          <a:blip r:embed="rId4"/>
          <a:stretch>
            <a:fillRect/>
          </a:stretch>
        </p:blipFill>
        <p:spPr>
          <a:xfrm>
            <a:off x="3654453" y="4770969"/>
            <a:ext cx="432854" cy="286537"/>
          </a:xfrm>
          <a:prstGeom prst="rect">
            <a:avLst/>
          </a:prstGeom>
        </p:spPr>
      </p:pic>
      <p:sp>
        <p:nvSpPr>
          <p:cNvPr id="11" name="Tekstvak 10"/>
          <p:cNvSpPr txBox="1"/>
          <p:nvPr/>
        </p:nvSpPr>
        <p:spPr>
          <a:xfrm>
            <a:off x="2096790" y="5114353"/>
            <a:ext cx="484471" cy="246221"/>
          </a:xfrm>
          <a:prstGeom prst="rect">
            <a:avLst/>
          </a:prstGeom>
          <a:noFill/>
        </p:spPr>
        <p:txBody>
          <a:bodyPr wrap="square" rtlCol="0">
            <a:spAutoFit/>
          </a:bodyPr>
          <a:lstStyle/>
          <a:p>
            <a:r>
              <a:rPr lang="nl-NL" sz="1000" dirty="0">
                <a:solidFill>
                  <a:srgbClr val="FF0000"/>
                </a:solidFill>
              </a:rPr>
              <a:t>71</a:t>
            </a:r>
          </a:p>
        </p:txBody>
      </p:sp>
      <p:sp>
        <p:nvSpPr>
          <p:cNvPr id="13" name="Tekstvak 12"/>
          <p:cNvSpPr txBox="1"/>
          <p:nvPr/>
        </p:nvSpPr>
        <p:spPr>
          <a:xfrm>
            <a:off x="2479408" y="5614922"/>
            <a:ext cx="396683" cy="246221"/>
          </a:xfrm>
          <a:prstGeom prst="rect">
            <a:avLst/>
          </a:prstGeom>
          <a:noFill/>
        </p:spPr>
        <p:txBody>
          <a:bodyPr wrap="square" rtlCol="0">
            <a:spAutoFit/>
          </a:bodyPr>
          <a:lstStyle/>
          <a:p>
            <a:r>
              <a:rPr lang="nl-NL" sz="1000" dirty="0">
                <a:solidFill>
                  <a:srgbClr val="FF0000"/>
                </a:solidFill>
              </a:rPr>
              <a:t>116</a:t>
            </a:r>
          </a:p>
        </p:txBody>
      </p:sp>
      <p:sp>
        <p:nvSpPr>
          <p:cNvPr id="14" name="Tekstvak 13"/>
          <p:cNvSpPr txBox="1"/>
          <p:nvPr/>
        </p:nvSpPr>
        <p:spPr>
          <a:xfrm>
            <a:off x="1496616" y="6021438"/>
            <a:ext cx="216024" cy="246221"/>
          </a:xfrm>
          <a:prstGeom prst="rect">
            <a:avLst/>
          </a:prstGeom>
          <a:noFill/>
        </p:spPr>
        <p:txBody>
          <a:bodyPr wrap="square" rtlCol="0">
            <a:spAutoFit/>
          </a:bodyPr>
          <a:lstStyle/>
          <a:p>
            <a:r>
              <a:rPr lang="nl-NL" sz="1000" dirty="0">
                <a:solidFill>
                  <a:srgbClr val="FF0000"/>
                </a:solidFill>
              </a:rPr>
              <a:t>9</a:t>
            </a:r>
          </a:p>
        </p:txBody>
      </p:sp>
      <p:sp>
        <p:nvSpPr>
          <p:cNvPr id="15" name="Tekstvak 14"/>
          <p:cNvSpPr txBox="1"/>
          <p:nvPr/>
        </p:nvSpPr>
        <p:spPr>
          <a:xfrm>
            <a:off x="4745747" y="4613784"/>
            <a:ext cx="4860032" cy="2123658"/>
          </a:xfrm>
          <a:prstGeom prst="rect">
            <a:avLst/>
          </a:prstGeom>
          <a:noFill/>
        </p:spPr>
        <p:txBody>
          <a:bodyPr wrap="square" rtlCol="0">
            <a:spAutoFit/>
          </a:bodyPr>
          <a:lstStyle/>
          <a:p>
            <a:r>
              <a:rPr lang="nl-NL" sz="1200" dirty="0">
                <a:latin typeface="+mj-lt"/>
              </a:rPr>
              <a:t>Slechts 26% van de TLV-aanvragen betrof 1e verwijzing vanuit het regulier basisonderwijs.</a:t>
            </a:r>
          </a:p>
          <a:p>
            <a:r>
              <a:rPr lang="nl-NL" sz="1200" dirty="0">
                <a:latin typeface="+mj-lt"/>
              </a:rPr>
              <a:t>De reguliere basisscholen met de meeste TLV-aanvragen staan in het werkgebied Heerhugowaard-Noord:</a:t>
            </a:r>
          </a:p>
          <a:p>
            <a:endParaRPr lang="nl-NL" sz="1200" dirty="0">
              <a:latin typeface="+mj-lt"/>
            </a:endParaRPr>
          </a:p>
          <a:p>
            <a:endParaRPr lang="nl-NL" sz="1200" dirty="0">
              <a:latin typeface="+mj-lt"/>
            </a:endParaRPr>
          </a:p>
          <a:p>
            <a:endParaRPr lang="nl-NL" sz="1200" dirty="0">
              <a:latin typeface="+mj-lt"/>
            </a:endParaRPr>
          </a:p>
          <a:p>
            <a:endParaRPr lang="nl-NL" sz="1200" dirty="0">
              <a:latin typeface="+mj-lt"/>
            </a:endParaRPr>
          </a:p>
          <a:p>
            <a:r>
              <a:rPr lang="nl-NL" sz="1200" dirty="0">
                <a:latin typeface="+mj-lt"/>
              </a:rPr>
              <a:t>In 2015-2016 zijn alle TLV-aanvragen binnen de termijn behandeld. Verreweg de meeste binnen twee weken.</a:t>
            </a:r>
          </a:p>
          <a:p>
            <a:endParaRPr lang="nl-NL" sz="1200" dirty="0">
              <a:latin typeface="+mj-lt"/>
            </a:endParaRPr>
          </a:p>
        </p:txBody>
      </p:sp>
      <p:sp>
        <p:nvSpPr>
          <p:cNvPr id="16" name="Tekstvak 15"/>
          <p:cNvSpPr txBox="1"/>
          <p:nvPr/>
        </p:nvSpPr>
        <p:spPr>
          <a:xfrm>
            <a:off x="211705" y="4163010"/>
            <a:ext cx="5088457" cy="276999"/>
          </a:xfrm>
          <a:prstGeom prst="rect">
            <a:avLst/>
          </a:prstGeom>
          <a:noFill/>
        </p:spPr>
        <p:txBody>
          <a:bodyPr wrap="square" rtlCol="0">
            <a:spAutoFit/>
          </a:bodyPr>
          <a:lstStyle/>
          <a:p>
            <a:r>
              <a:rPr lang="nl-NL" sz="1200" dirty="0"/>
              <a:t>Als we kijken naar de aanvragers van TLV in 15-16 dan ziet dat er als volgt uit:</a:t>
            </a:r>
          </a:p>
        </p:txBody>
      </p:sp>
      <p:sp>
        <p:nvSpPr>
          <p:cNvPr id="8" name="Tijdelijke aanduiding voor voettekst 7"/>
          <p:cNvSpPr>
            <a:spLocks noGrp="1"/>
          </p:cNvSpPr>
          <p:nvPr>
            <p:ph type="ftr" sz="quarter" idx="11"/>
          </p:nvPr>
        </p:nvSpPr>
        <p:spPr/>
        <p:txBody>
          <a:bodyPr/>
          <a:lstStyle/>
          <a:p>
            <a:endParaRPr lang="nl-NL"/>
          </a:p>
        </p:txBody>
      </p:sp>
      <p:sp>
        <p:nvSpPr>
          <p:cNvPr id="10" name="Tijdelijke aanduiding voor dianummer 9"/>
          <p:cNvSpPr>
            <a:spLocks noGrp="1"/>
          </p:cNvSpPr>
          <p:nvPr>
            <p:ph type="sldNum" sz="quarter" idx="12"/>
          </p:nvPr>
        </p:nvSpPr>
        <p:spPr/>
        <p:txBody>
          <a:bodyPr/>
          <a:lstStyle/>
          <a:p>
            <a:fld id="{B6659C65-826D-4D7D-AC93-C9E1B0DDA174}" type="slidenum">
              <a:rPr lang="nl-NL" smtClean="0"/>
              <a:t>6</a:t>
            </a:fld>
            <a:endParaRPr lang="nl-NL"/>
          </a:p>
        </p:txBody>
      </p:sp>
      <p:graphicFrame>
        <p:nvGraphicFramePr>
          <p:cNvPr id="18" name="Tabel 17"/>
          <p:cNvGraphicFramePr>
            <a:graphicFrameLocks noGrp="1"/>
          </p:cNvGraphicFramePr>
          <p:nvPr>
            <p:extLst>
              <p:ext uri="{D42A27DB-BD31-4B8C-83A1-F6EECF244321}">
                <p14:modId xmlns:p14="http://schemas.microsoft.com/office/powerpoint/2010/main" val="1219626846"/>
              </p:ext>
            </p:extLst>
          </p:nvPr>
        </p:nvGraphicFramePr>
        <p:xfrm>
          <a:off x="4771155" y="5360574"/>
          <a:ext cx="2588895" cy="685800"/>
        </p:xfrm>
        <a:graphic>
          <a:graphicData uri="http://schemas.openxmlformats.org/drawingml/2006/table">
            <a:tbl>
              <a:tblPr firstRow="1" firstCol="1" bandRow="1"/>
              <a:tblGrid>
                <a:gridCol w="1689100"/>
                <a:gridCol w="450215"/>
                <a:gridCol w="449580"/>
              </a:tblGrid>
              <a:tr h="0">
                <a:tc>
                  <a:txBody>
                    <a:bodyPr/>
                    <a:lstStyle/>
                    <a:p>
                      <a:pPr>
                        <a:spcAft>
                          <a:spcPts val="0"/>
                        </a:spcAft>
                      </a:pPr>
                      <a:r>
                        <a:rPr lang="nl-NL" sz="900" b="0">
                          <a:effectLst/>
                          <a:latin typeface="Calibri" panose="020F0502020204030204" pitchFamily="34" charset="0"/>
                          <a:ea typeface="Times New Roman" panose="02020603050405020304" pitchFamily="18" charset="0"/>
                          <a:cs typeface="Times New Roman" panose="02020603050405020304" pitchFamily="18" charset="0"/>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sbo</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SO-L</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0">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De Kleine en de Grote Beer</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   8</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   1</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De Paperclip</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   2</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   3</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nl-NL" sz="900" b="1" dirty="0">
                          <a:effectLst/>
                          <a:latin typeface="Calibri" panose="020F0502020204030204" pitchFamily="34" charset="0"/>
                          <a:ea typeface="Times New Roman" panose="02020603050405020304" pitchFamily="18" charset="0"/>
                          <a:cs typeface="Times New Roman" panose="02020603050405020304" pitchFamily="18" charset="0"/>
                        </a:rPr>
                        <a:t>De Vaart</a:t>
                      </a:r>
                      <a:endParaRPr lang="nl-NL" sz="1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   </a:t>
                      </a:r>
                      <a:r>
                        <a:rPr lang="nl-NL" sz="900" b="0">
                          <a:effectLst/>
                          <a:latin typeface="Calibri" panose="020F0502020204030204" pitchFamily="34" charset="0"/>
                          <a:ea typeface="Times New Roman" panose="02020603050405020304" pitchFamily="18" charset="0"/>
                          <a:cs typeface="Times New Roman" panose="02020603050405020304" pitchFamily="18" charset="0"/>
                        </a:rPr>
                        <a:t>2</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   </a:t>
                      </a:r>
                      <a:r>
                        <a:rPr lang="nl-NL" sz="900" b="0">
                          <a:effectLst/>
                          <a:latin typeface="Calibri" panose="020F0502020204030204" pitchFamily="34" charset="0"/>
                          <a:ea typeface="Times New Roman" panose="02020603050405020304" pitchFamily="18" charset="0"/>
                          <a:cs typeface="Times New Roman" panose="02020603050405020304" pitchFamily="18" charset="0"/>
                        </a:rPr>
                        <a:t>3</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nl-NL" sz="900" b="1">
                          <a:effectLst/>
                          <a:latin typeface="Calibri" panose="020F0502020204030204" pitchFamily="34" charset="0"/>
                          <a:ea typeface="Times New Roman" panose="02020603050405020304" pitchFamily="18" charset="0"/>
                          <a:cs typeface="Times New Roman" panose="02020603050405020304" pitchFamily="18" charset="0"/>
                        </a:rPr>
                        <a:t>Montessorischool HHW</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nl-NL" sz="900" b="0">
                          <a:effectLst/>
                          <a:latin typeface="Calibri" panose="020F0502020204030204" pitchFamily="34" charset="0"/>
                          <a:ea typeface="Times New Roman" panose="02020603050405020304" pitchFamily="18" charset="0"/>
                          <a:cs typeface="Times New Roman" panose="02020603050405020304" pitchFamily="18" charset="0"/>
                        </a:rPr>
                        <a:t>   4</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900" b="0" dirty="0">
                          <a:effectLst/>
                          <a:latin typeface="Calibri" panose="020F0502020204030204" pitchFamily="34" charset="0"/>
                          <a:ea typeface="Times New Roman" panose="02020603050405020304" pitchFamily="18" charset="0"/>
                          <a:cs typeface="Times New Roman" panose="02020603050405020304" pitchFamily="18" charset="0"/>
                        </a:rPr>
                        <a:t>   0</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66022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957390" y="4613784"/>
            <a:ext cx="4680520" cy="957826"/>
          </a:xfrm>
          <a:prstGeom prst="rect">
            <a:avLst/>
          </a:prstGeom>
          <a:noFill/>
        </p:spPr>
        <p:txBody>
          <a:bodyPr wrap="square" rtlCol="0">
            <a:spAutoFit/>
          </a:bodyPr>
          <a:lstStyle/>
          <a:p>
            <a:pPr algn="ctr"/>
            <a:r>
              <a:rPr lang="nl-NL" b="1" dirty="0">
                <a:solidFill>
                  <a:schemeClr val="bg1"/>
                </a:solidFill>
              </a:rPr>
              <a:t>2</a:t>
            </a:r>
            <a:r>
              <a:rPr lang="nl-NL" b="1" baseline="30000" dirty="0">
                <a:solidFill>
                  <a:schemeClr val="bg1"/>
                </a:solidFill>
              </a:rPr>
              <a:t>e</a:t>
            </a:r>
            <a:r>
              <a:rPr lang="nl-NL" b="1" dirty="0">
                <a:solidFill>
                  <a:schemeClr val="bg1"/>
                </a:solidFill>
              </a:rPr>
              <a:t> trimesterrapportage</a:t>
            </a:r>
          </a:p>
          <a:p>
            <a:pPr algn="ctr"/>
            <a:r>
              <a:rPr lang="nl-NL" sz="1400" dirty="0">
                <a:solidFill>
                  <a:schemeClr val="bg1"/>
                </a:solidFill>
              </a:rPr>
              <a:t>18 juni 2015 </a:t>
            </a:r>
          </a:p>
          <a:p>
            <a:pPr algn="ctr"/>
            <a:r>
              <a:rPr lang="nl-NL" dirty="0">
                <a:solidFill>
                  <a:schemeClr val="bg1"/>
                </a:solidFill>
              </a:rPr>
              <a:t> </a:t>
            </a:r>
          </a:p>
        </p:txBody>
      </p:sp>
      <p:sp>
        <p:nvSpPr>
          <p:cNvPr id="2" name="Tekstvak 1"/>
          <p:cNvSpPr txBox="1"/>
          <p:nvPr/>
        </p:nvSpPr>
        <p:spPr>
          <a:xfrm>
            <a:off x="415430" y="193251"/>
            <a:ext cx="7272808" cy="417358"/>
          </a:xfrm>
          <a:prstGeom prst="rect">
            <a:avLst/>
          </a:prstGeom>
          <a:noFill/>
        </p:spPr>
        <p:txBody>
          <a:bodyPr wrap="square" rtlCol="0">
            <a:spAutoFit/>
          </a:bodyPr>
          <a:lstStyle/>
          <a:p>
            <a:r>
              <a:rPr lang="nl-NL" dirty="0">
                <a:solidFill>
                  <a:srgbClr val="002060"/>
                </a:solidFill>
              </a:rPr>
              <a:t>Rapportage 3</a:t>
            </a:r>
            <a:r>
              <a:rPr lang="nl-NL" baseline="30000" dirty="0">
                <a:solidFill>
                  <a:srgbClr val="002060"/>
                </a:solidFill>
              </a:rPr>
              <a:t>e</a:t>
            </a:r>
            <a:r>
              <a:rPr lang="nl-NL" dirty="0">
                <a:solidFill>
                  <a:srgbClr val="002060"/>
                </a:solidFill>
              </a:rPr>
              <a:t> trimester 2015-2016: resultaten</a:t>
            </a:r>
          </a:p>
        </p:txBody>
      </p:sp>
      <p:sp>
        <p:nvSpPr>
          <p:cNvPr id="4" name="Tekstvak 3"/>
          <p:cNvSpPr txBox="1"/>
          <p:nvPr/>
        </p:nvSpPr>
        <p:spPr>
          <a:xfrm>
            <a:off x="410917" y="610609"/>
            <a:ext cx="6592333" cy="417358"/>
          </a:xfrm>
          <a:prstGeom prst="rect">
            <a:avLst/>
          </a:prstGeom>
          <a:noFill/>
        </p:spPr>
        <p:txBody>
          <a:bodyPr wrap="square" rtlCol="0">
            <a:spAutoFit/>
          </a:bodyPr>
          <a:lstStyle/>
          <a:p>
            <a:r>
              <a:rPr lang="nl-NL" dirty="0">
                <a:solidFill>
                  <a:srgbClr val="002060"/>
                </a:solidFill>
              </a:rPr>
              <a:t>II. Toelaatbaarheid: categorie en bepaling duur TLV</a:t>
            </a:r>
          </a:p>
        </p:txBody>
      </p:sp>
      <p:sp>
        <p:nvSpPr>
          <p:cNvPr id="3" name="Tekstvak 2"/>
          <p:cNvSpPr txBox="1"/>
          <p:nvPr/>
        </p:nvSpPr>
        <p:spPr>
          <a:xfrm>
            <a:off x="415430" y="1710297"/>
            <a:ext cx="8712968" cy="4832092"/>
          </a:xfrm>
          <a:prstGeom prst="rect">
            <a:avLst/>
          </a:prstGeom>
          <a:noFill/>
        </p:spPr>
        <p:txBody>
          <a:bodyPr wrap="square" rtlCol="0">
            <a:spAutoFit/>
          </a:bodyPr>
          <a:lstStyle/>
          <a:p>
            <a:r>
              <a:rPr lang="nl-NL" sz="1400" dirty="0"/>
              <a:t>Met ingang passend onderwijs categorie bepaling is maatwerk:</a:t>
            </a:r>
          </a:p>
          <a:p>
            <a:pPr marL="285750" indent="-285750">
              <a:buFont typeface="Wingdings" panose="05000000000000000000" pitchFamily="2" charset="2"/>
              <a:buChar char="§"/>
            </a:pPr>
            <a:r>
              <a:rPr lang="nl-NL" sz="1400" dirty="0"/>
              <a:t>Complexiteit van onderwijs- ondersteuningsbehoeften</a:t>
            </a:r>
          </a:p>
          <a:p>
            <a:pPr marL="285750" indent="-285750">
              <a:buFont typeface="Wingdings" panose="05000000000000000000" pitchFamily="2" charset="2"/>
              <a:buChar char="§"/>
            </a:pPr>
            <a:r>
              <a:rPr lang="nl-NL" sz="1400" dirty="0"/>
              <a:t>Intensiteit van de benodigde aanpak</a:t>
            </a:r>
          </a:p>
          <a:p>
            <a:pPr marL="285750" indent="-285750">
              <a:buFont typeface="Wingdings" panose="05000000000000000000" pitchFamily="2" charset="2"/>
              <a:buChar char="§"/>
            </a:pPr>
            <a:r>
              <a:rPr lang="nl-NL" sz="1400" dirty="0"/>
              <a:t>Advies EMB PO-raad wat betreft hoogte categorie en duur TLV wordt gevolgd.</a:t>
            </a:r>
          </a:p>
          <a:p>
            <a:pPr marL="285750" indent="-285750">
              <a:buFont typeface="Wingdings" panose="05000000000000000000" pitchFamily="2" charset="2"/>
              <a:buChar char="§"/>
            </a:pPr>
            <a:endParaRPr lang="nl-NL" sz="1400" dirty="0"/>
          </a:p>
          <a:p>
            <a:r>
              <a:rPr lang="nl-NL" sz="1400" dirty="0"/>
              <a:t>De deskundigen van de toewijzingscommissie wegen en besluiten gezamenlijk; jeugdarts, 2 orthopedagogen: 1 van de OBD en 1 met kennis van cluster 3.</a:t>
            </a:r>
          </a:p>
          <a:p>
            <a:r>
              <a:rPr lang="nl-NL" sz="1400" dirty="0"/>
              <a:t>Weging gebeurt op basis van analyse, onderwijs-ondersteuningsbehoeften en plan zoals vastgelegd in groeidocument.</a:t>
            </a:r>
          </a:p>
          <a:p>
            <a:r>
              <a:rPr lang="nl-NL" sz="1400" dirty="0"/>
              <a:t>Toelaatbaarheidsverzoek wordt dan pas door de commissie besproken wanneer deze compleet is, er overeenstemming is en </a:t>
            </a:r>
            <a:r>
              <a:rPr lang="nl-NL" sz="1400" dirty="0" err="1"/>
              <a:t>mdo</a:t>
            </a:r>
            <a:r>
              <a:rPr lang="nl-NL" sz="1400" dirty="0"/>
              <a:t> is gevoerd met ouders, aanvragende school, SO-school en consulent. </a:t>
            </a:r>
          </a:p>
          <a:p>
            <a:r>
              <a:rPr lang="nl-NL" sz="1400" dirty="0"/>
              <a:t>De CvB van SO-school geeft een onderbouwd advies over categorie en duur.</a:t>
            </a:r>
          </a:p>
          <a:p>
            <a:endParaRPr lang="nl-NL" sz="1400" dirty="0"/>
          </a:p>
          <a:p>
            <a:r>
              <a:rPr lang="nl-NL" sz="1400" dirty="0"/>
              <a:t>SO-scholen en </a:t>
            </a:r>
            <a:r>
              <a:rPr lang="nl-NL" sz="1400" dirty="0" err="1"/>
              <a:t>swv</a:t>
            </a:r>
            <a:r>
              <a:rPr lang="nl-NL" sz="1400" dirty="0"/>
              <a:t> raken steeds beter op elkaar ingespeeld. Mocht er toch een verschil van inzicht zijn dan wordt er een tweede weging door de commissie gedaan. Vooraf krijgt de SO-school de gelegenheid om het advies verder te onderbouwen en wordt uitgenodigd door de commissie. Indien verschil van inzicht niet wijzigt dan legt </a:t>
            </a:r>
            <a:r>
              <a:rPr lang="nl-NL" sz="1400" dirty="0" err="1"/>
              <a:t>swv</a:t>
            </a:r>
            <a:r>
              <a:rPr lang="nl-NL" sz="1400" dirty="0"/>
              <a:t> de aanvraag bij collega </a:t>
            </a:r>
            <a:r>
              <a:rPr lang="nl-NL" sz="1400" dirty="0" err="1"/>
              <a:t>swv</a:t>
            </a:r>
            <a:r>
              <a:rPr lang="nl-NL" sz="1400" dirty="0"/>
              <a:t>  voor. </a:t>
            </a:r>
          </a:p>
          <a:p>
            <a:endParaRPr lang="nl-NL" sz="1400" dirty="0"/>
          </a:p>
          <a:p>
            <a:r>
              <a:rPr lang="nl-NL" sz="1400" dirty="0"/>
              <a:t>1 leerling geweigerd door SO op basis van toegewezen categorie. Leerling na bemiddeling onderwijsconsulent geplaatst.</a:t>
            </a:r>
          </a:p>
          <a:p>
            <a:r>
              <a:rPr lang="nl-NL" sz="1400" dirty="0"/>
              <a:t> </a:t>
            </a:r>
          </a:p>
          <a:p>
            <a:pPr marL="285750" indent="-285750">
              <a:buFont typeface="Wingdings" panose="05000000000000000000" pitchFamily="2" charset="2"/>
              <a:buChar char="§"/>
            </a:pPr>
            <a:endParaRPr lang="nl-NL" sz="1400" dirty="0"/>
          </a:p>
        </p:txBody>
      </p:sp>
      <p:sp>
        <p:nvSpPr>
          <p:cNvPr id="5" name="Tekstvak 4"/>
          <p:cNvSpPr txBox="1"/>
          <p:nvPr/>
        </p:nvSpPr>
        <p:spPr>
          <a:xfrm>
            <a:off x="6020735" y="857250"/>
            <a:ext cx="3491554" cy="1569660"/>
          </a:xfrm>
          <a:prstGeom prst="rect">
            <a:avLst/>
          </a:prstGeom>
          <a:solidFill>
            <a:srgbClr val="FFFF00"/>
          </a:solidFill>
        </p:spPr>
        <p:txBody>
          <a:bodyPr wrap="square" rtlCol="0">
            <a:spAutoFit/>
          </a:bodyPr>
          <a:lstStyle/>
          <a:p>
            <a:r>
              <a:rPr lang="nl-NL" sz="1200" dirty="0"/>
              <a:t>Maatwerk in toewijzing: TLV voor SO </a:t>
            </a:r>
            <a:r>
              <a:rPr lang="nl-NL" sz="1200" dirty="0" err="1"/>
              <a:t>ll</a:t>
            </a:r>
            <a:r>
              <a:rPr lang="nl-NL" sz="1200" dirty="0"/>
              <a:t> cluster 4: deskundigen constateren dat inderdaad de beste plek SO is maar het integratieve beeld is niet helder. Advies 1</a:t>
            </a:r>
            <a:r>
              <a:rPr lang="nl-NL" sz="1200" baseline="30000" dirty="0"/>
              <a:t>e</a:t>
            </a:r>
            <a:r>
              <a:rPr lang="nl-NL" sz="1200" dirty="0"/>
              <a:t> jaar intensief onderzoek om een compleet integratief beeld te krijgen. Dit vraagt extra inspanning van SO dat zeer belangrijk is voor ll. Daarom 1</a:t>
            </a:r>
            <a:r>
              <a:rPr lang="nl-NL" sz="1200" baseline="30000" dirty="0"/>
              <a:t>e</a:t>
            </a:r>
            <a:r>
              <a:rPr lang="nl-NL" sz="1200" dirty="0"/>
              <a:t> jaar TLV cat. midden. Na evaluatie TLV cat. laag voor hele schoolloopbaan.</a:t>
            </a:r>
          </a:p>
        </p:txBody>
      </p:sp>
      <p:sp>
        <p:nvSpPr>
          <p:cNvPr id="6" name="Tijdelijke aanduiding voor voettekst 5"/>
          <p:cNvSpPr>
            <a:spLocks noGrp="1"/>
          </p:cNvSpPr>
          <p:nvPr>
            <p:ph type="ftr" sz="quarter" idx="11"/>
          </p:nvPr>
        </p:nvSpPr>
        <p:spPr/>
        <p:txBody>
          <a:bodyPr/>
          <a:lstStyle/>
          <a:p>
            <a:endParaRPr lang="nl-NL"/>
          </a:p>
        </p:txBody>
      </p:sp>
      <p:sp>
        <p:nvSpPr>
          <p:cNvPr id="8" name="Tijdelijke aanduiding voor dianummer 7"/>
          <p:cNvSpPr>
            <a:spLocks noGrp="1"/>
          </p:cNvSpPr>
          <p:nvPr>
            <p:ph type="sldNum" sz="quarter" idx="12"/>
          </p:nvPr>
        </p:nvSpPr>
        <p:spPr/>
        <p:txBody>
          <a:bodyPr/>
          <a:lstStyle/>
          <a:p>
            <a:fld id="{B6659C65-826D-4D7D-AC93-C9E1B0DDA174}" type="slidenum">
              <a:rPr lang="nl-NL" smtClean="0"/>
              <a:t>7</a:t>
            </a:fld>
            <a:endParaRPr lang="nl-NL"/>
          </a:p>
        </p:txBody>
      </p:sp>
    </p:spTree>
    <p:extLst>
      <p:ext uri="{BB962C8B-B14F-4D97-AF65-F5344CB8AC3E}">
        <p14:creationId xmlns:p14="http://schemas.microsoft.com/office/powerpoint/2010/main" val="288960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957390" y="4613784"/>
            <a:ext cx="4680520" cy="957826"/>
          </a:xfrm>
          <a:prstGeom prst="rect">
            <a:avLst/>
          </a:prstGeom>
          <a:noFill/>
        </p:spPr>
        <p:txBody>
          <a:bodyPr wrap="square" rtlCol="0">
            <a:spAutoFit/>
          </a:bodyPr>
          <a:lstStyle/>
          <a:p>
            <a:pPr algn="ctr"/>
            <a:r>
              <a:rPr lang="nl-NL" b="1" dirty="0">
                <a:solidFill>
                  <a:schemeClr val="bg1"/>
                </a:solidFill>
              </a:rPr>
              <a:t>2</a:t>
            </a:r>
            <a:r>
              <a:rPr lang="nl-NL" b="1" baseline="30000" dirty="0">
                <a:solidFill>
                  <a:schemeClr val="bg1"/>
                </a:solidFill>
              </a:rPr>
              <a:t>e</a:t>
            </a:r>
            <a:r>
              <a:rPr lang="nl-NL" b="1" dirty="0">
                <a:solidFill>
                  <a:schemeClr val="bg1"/>
                </a:solidFill>
              </a:rPr>
              <a:t> trimesterrapportage</a:t>
            </a:r>
          </a:p>
          <a:p>
            <a:pPr algn="ctr"/>
            <a:r>
              <a:rPr lang="nl-NL" sz="1400" dirty="0">
                <a:solidFill>
                  <a:schemeClr val="bg1"/>
                </a:solidFill>
              </a:rPr>
              <a:t>18 juni 2015 </a:t>
            </a:r>
          </a:p>
          <a:p>
            <a:pPr algn="ctr"/>
            <a:r>
              <a:rPr lang="nl-NL" dirty="0">
                <a:solidFill>
                  <a:schemeClr val="bg1"/>
                </a:solidFill>
              </a:rPr>
              <a:t> </a:t>
            </a:r>
          </a:p>
        </p:txBody>
      </p:sp>
      <p:sp>
        <p:nvSpPr>
          <p:cNvPr id="2" name="Tekstvak 1"/>
          <p:cNvSpPr txBox="1"/>
          <p:nvPr/>
        </p:nvSpPr>
        <p:spPr>
          <a:xfrm>
            <a:off x="320183" y="164413"/>
            <a:ext cx="7272808" cy="417358"/>
          </a:xfrm>
          <a:prstGeom prst="rect">
            <a:avLst/>
          </a:prstGeom>
          <a:noFill/>
        </p:spPr>
        <p:txBody>
          <a:bodyPr wrap="square" rtlCol="0">
            <a:spAutoFit/>
          </a:bodyPr>
          <a:lstStyle/>
          <a:p>
            <a:r>
              <a:rPr lang="nl-NL" dirty="0">
                <a:solidFill>
                  <a:srgbClr val="002060"/>
                </a:solidFill>
              </a:rPr>
              <a:t>Rapportage </a:t>
            </a:r>
            <a:r>
              <a:rPr lang="nl-NL" dirty="0" smtClean="0">
                <a:solidFill>
                  <a:srgbClr val="002060"/>
                </a:solidFill>
              </a:rPr>
              <a:t>3</a:t>
            </a:r>
            <a:r>
              <a:rPr lang="nl-NL" baseline="30000" dirty="0" smtClean="0">
                <a:solidFill>
                  <a:srgbClr val="002060"/>
                </a:solidFill>
              </a:rPr>
              <a:t>e</a:t>
            </a:r>
            <a:r>
              <a:rPr lang="nl-NL" dirty="0" smtClean="0">
                <a:solidFill>
                  <a:srgbClr val="002060"/>
                </a:solidFill>
              </a:rPr>
              <a:t> </a:t>
            </a:r>
            <a:r>
              <a:rPr lang="nl-NL" dirty="0">
                <a:solidFill>
                  <a:srgbClr val="002060"/>
                </a:solidFill>
              </a:rPr>
              <a:t>trimester 2015-2016: resultaten</a:t>
            </a:r>
          </a:p>
        </p:txBody>
      </p:sp>
      <p:sp>
        <p:nvSpPr>
          <p:cNvPr id="5" name="Tekstvak 4"/>
          <p:cNvSpPr txBox="1"/>
          <p:nvPr/>
        </p:nvSpPr>
        <p:spPr>
          <a:xfrm>
            <a:off x="320182" y="556904"/>
            <a:ext cx="6433017" cy="417358"/>
          </a:xfrm>
          <a:prstGeom prst="rect">
            <a:avLst/>
          </a:prstGeom>
          <a:noFill/>
        </p:spPr>
        <p:txBody>
          <a:bodyPr wrap="square" rtlCol="0">
            <a:spAutoFit/>
          </a:bodyPr>
          <a:lstStyle/>
          <a:p>
            <a:r>
              <a:rPr lang="nl-NL" dirty="0">
                <a:solidFill>
                  <a:srgbClr val="002060"/>
                </a:solidFill>
              </a:rPr>
              <a:t>III. Werkgebieden</a:t>
            </a:r>
            <a:r>
              <a:rPr lang="nl-NL" dirty="0" smtClean="0">
                <a:solidFill>
                  <a:srgbClr val="002060"/>
                </a:solidFill>
              </a:rPr>
              <a:t>: extra ondersteuning basisscholen</a:t>
            </a:r>
            <a:endParaRPr lang="nl-NL" dirty="0">
              <a:solidFill>
                <a:srgbClr val="002060"/>
              </a:solidFill>
            </a:endParaRPr>
          </a:p>
        </p:txBody>
      </p:sp>
      <p:sp>
        <p:nvSpPr>
          <p:cNvPr id="8" name="Tekstvak 7"/>
          <p:cNvSpPr txBox="1"/>
          <p:nvPr/>
        </p:nvSpPr>
        <p:spPr>
          <a:xfrm>
            <a:off x="493476" y="974262"/>
            <a:ext cx="8712968" cy="1754326"/>
          </a:xfrm>
          <a:prstGeom prst="rect">
            <a:avLst/>
          </a:prstGeom>
          <a:noFill/>
        </p:spPr>
        <p:txBody>
          <a:bodyPr wrap="square" rtlCol="0">
            <a:spAutoFit/>
          </a:bodyPr>
          <a:lstStyle/>
          <a:p>
            <a:r>
              <a:rPr lang="nl-NL" sz="1200" dirty="0" smtClean="0"/>
              <a:t>Extra ondersteuning vanuit een budget werkgebied is een nieuw fenomeen binnen PPO-NK. We zijn gestart in september 2015. De werkwijze verlaat het diagnostisch model en legt de verantwoordelijkheid en regie bij de scholen in samenwerking met consulent </a:t>
            </a:r>
            <a:r>
              <a:rPr lang="nl-NL" sz="1200" dirty="0" err="1" smtClean="0"/>
              <a:t>ppo-nk</a:t>
            </a:r>
            <a:r>
              <a:rPr lang="nl-NL" sz="1200" dirty="0" smtClean="0"/>
              <a:t> van het werkgebied. Hiermee willen we bereiken dat scholen samenwerken en samen met de consulent en jeugdhulp werk maken van passend onderwijs en dat kinderen en leerkrachten die extra ondersteuning krijgen die nodig is zo lang dat nodig is. Ook zit in de uitgangspunten het professionaliseringsmodel verankerd. Dit vraagt het loslaten van oude gewoonten en een andere </a:t>
            </a:r>
            <a:r>
              <a:rPr lang="nl-NL" sz="1200" dirty="0" err="1" smtClean="0"/>
              <a:t>mindset</a:t>
            </a:r>
            <a:r>
              <a:rPr lang="nl-NL" sz="1200" dirty="0" smtClean="0"/>
              <a:t>. 577 arrangementen zijn vanuit het budget van de werkgebieden besteed. </a:t>
            </a:r>
          </a:p>
          <a:p>
            <a:endParaRPr lang="nl-NL" sz="1200" dirty="0" smtClean="0"/>
          </a:p>
          <a:p>
            <a:r>
              <a:rPr lang="nl-NL" sz="1200" dirty="0" smtClean="0"/>
              <a:t>De verdeling van de arrangementen over de 8 werkgebieden ziet er als volgt uit:</a:t>
            </a:r>
          </a:p>
          <a:p>
            <a:endParaRPr lang="nl-NL" sz="1200" dirty="0"/>
          </a:p>
        </p:txBody>
      </p:sp>
      <p:graphicFrame>
        <p:nvGraphicFramePr>
          <p:cNvPr id="9" name="Tabel 8"/>
          <p:cNvGraphicFramePr>
            <a:graphicFrameLocks noGrp="1"/>
          </p:cNvGraphicFramePr>
          <p:nvPr>
            <p:extLst>
              <p:ext uri="{D42A27DB-BD31-4B8C-83A1-F6EECF244321}">
                <p14:modId xmlns:p14="http://schemas.microsoft.com/office/powerpoint/2010/main" val="1291564516"/>
              </p:ext>
            </p:extLst>
          </p:nvPr>
        </p:nvGraphicFramePr>
        <p:xfrm>
          <a:off x="498717" y="2725046"/>
          <a:ext cx="2228850" cy="1341120"/>
        </p:xfrm>
        <a:graphic>
          <a:graphicData uri="http://schemas.openxmlformats.org/drawingml/2006/table">
            <a:tbl>
              <a:tblPr firstRow="1" firstCol="1" bandRow="1"/>
              <a:tblGrid>
                <a:gridCol w="1689100"/>
                <a:gridCol w="539750"/>
              </a:tblGrid>
              <a:tr h="0">
                <a:tc>
                  <a:txBody>
                    <a:bodyPr/>
                    <a:lstStyle/>
                    <a:p>
                      <a:pPr>
                        <a:spcAft>
                          <a:spcPts val="0"/>
                        </a:spcAft>
                      </a:pPr>
                      <a:r>
                        <a:rPr lang="nl-NL" sz="1100" b="1">
                          <a:effectLst/>
                          <a:latin typeface="Calibri" panose="020F0502020204030204" pitchFamily="34" charset="0"/>
                          <a:ea typeface="Times New Roman" panose="02020603050405020304" pitchFamily="18" charset="0"/>
                          <a:cs typeface="Times New Roman" panose="02020603050405020304" pitchFamily="18" charset="0"/>
                        </a:rPr>
                        <a:t>Alkmaar-Noord</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nl-NL" sz="1100" b="1">
                          <a:effectLst/>
                          <a:latin typeface="Calibri" panose="020F0502020204030204" pitchFamily="34" charset="0"/>
                          <a:ea typeface="Times New Roman" panose="02020603050405020304" pitchFamily="18" charset="0"/>
                          <a:cs typeface="Times New Roman" panose="02020603050405020304" pitchFamily="18" charset="0"/>
                        </a:rPr>
                        <a:t>103</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nl-NL" sz="1100" b="1">
                          <a:effectLst/>
                          <a:latin typeface="Calibri" panose="020F0502020204030204" pitchFamily="34" charset="0"/>
                          <a:ea typeface="Times New Roman" panose="02020603050405020304" pitchFamily="18" charset="0"/>
                          <a:cs typeface="Times New Roman" panose="02020603050405020304" pitchFamily="18" charset="0"/>
                        </a:rPr>
                        <a:t>Alkmaar-Zuid</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nl-NL" sz="1100" b="1">
                          <a:effectLst/>
                          <a:latin typeface="Calibri" panose="020F0502020204030204" pitchFamily="34" charset="0"/>
                          <a:ea typeface="Times New Roman" panose="02020603050405020304" pitchFamily="18" charset="0"/>
                          <a:cs typeface="Times New Roman" panose="02020603050405020304" pitchFamily="18" charset="0"/>
                        </a:rPr>
                        <a:t>  62</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nl-NL" sz="1100" b="1">
                          <a:effectLst/>
                          <a:latin typeface="Calibri" panose="020F0502020204030204" pitchFamily="34" charset="0"/>
                          <a:ea typeface="Times New Roman" panose="02020603050405020304" pitchFamily="18" charset="0"/>
                          <a:cs typeface="Times New Roman" panose="02020603050405020304" pitchFamily="18" charset="0"/>
                        </a:rPr>
                        <a:t>Alkmaar-Oost</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nl-NL" sz="1100" b="1">
                          <a:effectLst/>
                          <a:latin typeface="Calibri" panose="020F0502020204030204" pitchFamily="34" charset="0"/>
                          <a:ea typeface="Times New Roman" panose="02020603050405020304" pitchFamily="18" charset="0"/>
                          <a:cs typeface="Times New Roman" panose="02020603050405020304" pitchFamily="18" charset="0"/>
                        </a:rPr>
                        <a:t>  91</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nl-NL" sz="1100" b="1">
                          <a:effectLst/>
                          <a:latin typeface="Calibri" panose="020F0502020204030204" pitchFamily="34" charset="0"/>
                          <a:ea typeface="Times New Roman" panose="02020603050405020304" pitchFamily="18" charset="0"/>
                          <a:cs typeface="Times New Roman" panose="02020603050405020304" pitchFamily="18" charset="0"/>
                        </a:rPr>
                        <a:t>Bergen</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nl-NL" sz="1100" b="1">
                          <a:effectLst/>
                          <a:latin typeface="Calibri" panose="020F0502020204030204" pitchFamily="34" charset="0"/>
                          <a:ea typeface="Times New Roman" panose="02020603050405020304" pitchFamily="18" charset="0"/>
                          <a:cs typeface="Times New Roman" panose="02020603050405020304" pitchFamily="18" charset="0"/>
                        </a:rPr>
                        <a:t>  66</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nl-NL" sz="1100" b="1">
                          <a:effectLst/>
                          <a:latin typeface="Calibri" panose="020F0502020204030204" pitchFamily="34" charset="0"/>
                          <a:ea typeface="Times New Roman" panose="02020603050405020304" pitchFamily="18" charset="0"/>
                          <a:cs typeface="Times New Roman" panose="02020603050405020304" pitchFamily="18" charset="0"/>
                        </a:rPr>
                        <a:t>Heiloo</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nl-NL" sz="1100" b="1">
                          <a:effectLst/>
                          <a:latin typeface="Calibri" panose="020F0502020204030204" pitchFamily="34" charset="0"/>
                          <a:ea typeface="Times New Roman" panose="02020603050405020304" pitchFamily="18" charset="0"/>
                          <a:cs typeface="Times New Roman" panose="02020603050405020304" pitchFamily="18" charset="0"/>
                        </a:rPr>
                        <a:t>  77</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nl-NL" sz="1100" b="1">
                          <a:effectLst/>
                          <a:latin typeface="Calibri" panose="020F0502020204030204" pitchFamily="34" charset="0"/>
                          <a:ea typeface="Times New Roman" panose="02020603050405020304" pitchFamily="18" charset="0"/>
                          <a:cs typeface="Times New Roman" panose="02020603050405020304" pitchFamily="18" charset="0"/>
                        </a:rPr>
                        <a:t>Langedijk</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nl-NL" sz="1100" b="1">
                          <a:effectLst/>
                          <a:latin typeface="Calibri" panose="020F0502020204030204" pitchFamily="34" charset="0"/>
                          <a:ea typeface="Times New Roman" panose="02020603050405020304" pitchFamily="18" charset="0"/>
                          <a:cs typeface="Times New Roman" panose="02020603050405020304" pitchFamily="18" charset="0"/>
                        </a:rPr>
                        <a:t>  75</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nl-NL" sz="1100" b="1">
                          <a:effectLst/>
                          <a:latin typeface="Calibri" panose="020F0502020204030204" pitchFamily="34" charset="0"/>
                          <a:ea typeface="Times New Roman" panose="02020603050405020304" pitchFamily="18" charset="0"/>
                          <a:cs typeface="Times New Roman" panose="02020603050405020304" pitchFamily="18" charset="0"/>
                        </a:rPr>
                        <a:t>Heerhugowaard-Zuid</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nl-NL" sz="1100" b="1">
                          <a:effectLst/>
                          <a:latin typeface="Calibri" panose="020F0502020204030204" pitchFamily="34" charset="0"/>
                          <a:ea typeface="Times New Roman" panose="02020603050405020304" pitchFamily="18" charset="0"/>
                          <a:cs typeface="Times New Roman" panose="02020603050405020304" pitchFamily="18" charset="0"/>
                        </a:rPr>
                        <a:t>  50</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nl-NL" sz="1100" b="1">
                          <a:effectLst/>
                          <a:latin typeface="Calibri" panose="020F0502020204030204" pitchFamily="34" charset="0"/>
                          <a:ea typeface="Times New Roman" panose="02020603050405020304" pitchFamily="18" charset="0"/>
                          <a:cs typeface="Times New Roman" panose="02020603050405020304" pitchFamily="18" charset="0"/>
                        </a:rPr>
                        <a:t>Heerhugowaard-Noord</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nl-NL" sz="1100" b="1" dirty="0">
                          <a:effectLst/>
                          <a:latin typeface="Calibri" panose="020F0502020204030204" pitchFamily="34" charset="0"/>
                          <a:ea typeface="Times New Roman" panose="02020603050405020304" pitchFamily="18" charset="0"/>
                          <a:cs typeface="Times New Roman" panose="02020603050405020304" pitchFamily="18" charset="0"/>
                        </a:rPr>
                        <a:t>  53</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Tekstvak 12"/>
          <p:cNvSpPr txBox="1"/>
          <p:nvPr/>
        </p:nvSpPr>
        <p:spPr>
          <a:xfrm>
            <a:off x="4344982" y="2492973"/>
            <a:ext cx="5400600" cy="1938992"/>
          </a:xfrm>
          <a:prstGeom prst="rect">
            <a:avLst/>
          </a:prstGeom>
          <a:noFill/>
        </p:spPr>
        <p:txBody>
          <a:bodyPr wrap="square" rtlCol="0">
            <a:spAutoFit/>
          </a:bodyPr>
          <a:lstStyle/>
          <a:p>
            <a:pPr marL="171450" indent="-171450">
              <a:buFont typeface="Wingdings" panose="05000000000000000000" pitchFamily="2" charset="2"/>
              <a:buChar char="§"/>
            </a:pPr>
            <a:r>
              <a:rPr lang="nl-NL" sz="1200" dirty="0" smtClean="0"/>
              <a:t>Van de 577 arrangementen waren er 99 groepsarrangementen </a:t>
            </a:r>
          </a:p>
          <a:p>
            <a:pPr marL="171450" indent="-171450">
              <a:buFont typeface="Wingdings" panose="05000000000000000000" pitchFamily="2" charset="2"/>
              <a:buChar char="§"/>
            </a:pPr>
            <a:r>
              <a:rPr lang="nl-NL" sz="1200" dirty="0" smtClean="0"/>
              <a:t>Groepsarrangement is een arrangement voor meer dan 1 leerling; verschillende variaties van groepen  zijn toegepast:</a:t>
            </a:r>
          </a:p>
          <a:p>
            <a:pPr marL="707883" lvl="1" indent="-171450">
              <a:buFont typeface="Courier New" panose="02070309020205020404" pitchFamily="49" charset="0"/>
              <a:buChar char="o"/>
            </a:pPr>
            <a:r>
              <a:rPr lang="nl-NL" sz="1200" dirty="0" smtClean="0"/>
              <a:t>Klein groepje met vergelijkbare onderwijsbehoeften voor 1 of meerdere groepen in de school</a:t>
            </a:r>
          </a:p>
          <a:p>
            <a:pPr marL="707883" lvl="1" indent="-171450">
              <a:buFont typeface="Courier New" panose="02070309020205020404" pitchFamily="49" charset="0"/>
              <a:buChar char="o"/>
            </a:pPr>
            <a:r>
              <a:rPr lang="nl-NL" sz="1200" dirty="0" smtClean="0"/>
              <a:t>Arrangement voor meerdere scholen</a:t>
            </a:r>
          </a:p>
          <a:p>
            <a:pPr marL="171450" indent="-171450">
              <a:buFont typeface="Wingdings" panose="05000000000000000000" pitchFamily="2" charset="2"/>
              <a:buChar char="§"/>
            </a:pPr>
            <a:r>
              <a:rPr lang="nl-NL" sz="1200" dirty="0" smtClean="0"/>
              <a:t> Innovatie is in 2 werkgebieden: 3 projecten in Alkmaar Zuid en Bergen. Zoals Skill8</a:t>
            </a:r>
            <a:r>
              <a:rPr lang="nl-NL" sz="1200" dirty="0"/>
              <a:t>bovenschoolsarrangement voor niet succesvolle hoogbegaafden</a:t>
            </a:r>
          </a:p>
          <a:p>
            <a:pPr marL="171450" indent="-171450">
              <a:buFont typeface="Wingdings" panose="05000000000000000000" pitchFamily="2" charset="2"/>
              <a:buChar char="§"/>
            </a:pPr>
            <a:endParaRPr lang="nl-NL" sz="1200" dirty="0" smtClean="0"/>
          </a:p>
          <a:p>
            <a:pPr marL="707883" lvl="1" indent="-171450">
              <a:buFont typeface="Courier New" panose="02070309020205020404" pitchFamily="49" charset="0"/>
              <a:buChar char="o"/>
            </a:pPr>
            <a:endParaRPr lang="nl-NL" sz="1200" dirty="0"/>
          </a:p>
        </p:txBody>
      </p:sp>
      <p:pic>
        <p:nvPicPr>
          <p:cNvPr id="14" name="Afbeelding 13"/>
          <p:cNvPicPr>
            <a:picLocks noChangeAspect="1"/>
          </p:cNvPicPr>
          <p:nvPr/>
        </p:nvPicPr>
        <p:blipFill>
          <a:blip r:embed="rId2"/>
          <a:stretch>
            <a:fillRect/>
          </a:stretch>
        </p:blipFill>
        <p:spPr>
          <a:xfrm>
            <a:off x="379540" y="4180757"/>
            <a:ext cx="4267570" cy="2676376"/>
          </a:xfrm>
          <a:prstGeom prst="rect">
            <a:avLst/>
          </a:prstGeom>
        </p:spPr>
      </p:pic>
      <p:sp>
        <p:nvSpPr>
          <p:cNvPr id="17" name="Tijdelijke aanduiding voor voettekst 16"/>
          <p:cNvSpPr>
            <a:spLocks noGrp="1"/>
          </p:cNvSpPr>
          <p:nvPr>
            <p:ph type="ftr" sz="quarter" idx="11"/>
          </p:nvPr>
        </p:nvSpPr>
        <p:spPr/>
        <p:txBody>
          <a:bodyPr/>
          <a:lstStyle/>
          <a:p>
            <a:endParaRPr lang="nl-NL"/>
          </a:p>
        </p:txBody>
      </p:sp>
      <p:sp>
        <p:nvSpPr>
          <p:cNvPr id="18" name="Tijdelijke aanduiding voor dianummer 17"/>
          <p:cNvSpPr>
            <a:spLocks noGrp="1"/>
          </p:cNvSpPr>
          <p:nvPr>
            <p:ph type="sldNum" sz="quarter" idx="12"/>
          </p:nvPr>
        </p:nvSpPr>
        <p:spPr/>
        <p:txBody>
          <a:bodyPr/>
          <a:lstStyle/>
          <a:p>
            <a:fld id="{B6659C65-826D-4D7D-AC93-C9E1B0DDA174}" type="slidenum">
              <a:rPr lang="nl-NL" smtClean="0"/>
              <a:t>8</a:t>
            </a:fld>
            <a:endParaRPr lang="nl-NL"/>
          </a:p>
        </p:txBody>
      </p:sp>
      <p:sp>
        <p:nvSpPr>
          <p:cNvPr id="19" name="Tekstvak 18"/>
          <p:cNvSpPr txBox="1"/>
          <p:nvPr/>
        </p:nvSpPr>
        <p:spPr>
          <a:xfrm>
            <a:off x="5207959" y="5032040"/>
            <a:ext cx="4052170" cy="1015663"/>
          </a:xfrm>
          <a:prstGeom prst="rect">
            <a:avLst/>
          </a:prstGeom>
          <a:noFill/>
        </p:spPr>
        <p:txBody>
          <a:bodyPr wrap="square" rtlCol="0">
            <a:spAutoFit/>
          </a:bodyPr>
          <a:lstStyle/>
          <a:p>
            <a:r>
              <a:rPr lang="nl-NL" sz="1200" dirty="0" smtClean="0"/>
              <a:t>Van de 577 arrangementen </a:t>
            </a:r>
            <a:r>
              <a:rPr lang="nl-NL" sz="1200" dirty="0" smtClean="0"/>
              <a:t>zijn 147 </a:t>
            </a:r>
            <a:r>
              <a:rPr lang="nl-NL" sz="1200" dirty="0" smtClean="0"/>
              <a:t>arrangementen verlengd.</a:t>
            </a:r>
          </a:p>
          <a:p>
            <a:r>
              <a:rPr lang="nl-NL" sz="1200" dirty="0" smtClean="0"/>
              <a:t> </a:t>
            </a:r>
            <a:r>
              <a:rPr lang="nl-NL" sz="1200" dirty="0"/>
              <a:t>In de registratie van het </a:t>
            </a:r>
            <a:r>
              <a:rPr lang="nl-NL" sz="1200" dirty="0" smtClean="0"/>
              <a:t>schooljaar </a:t>
            </a:r>
            <a:r>
              <a:rPr lang="nl-NL" sz="1200" dirty="0"/>
              <a:t>2016-2017 zal gekeken worden of er meer gegevens over de duur van arrangementen kunnen worden gegenereerd</a:t>
            </a:r>
            <a:r>
              <a:rPr lang="nl-NL" sz="1200" dirty="0" smtClean="0"/>
              <a:t>.</a:t>
            </a:r>
          </a:p>
          <a:p>
            <a:r>
              <a:rPr lang="nl-NL" sz="1200" dirty="0" smtClean="0"/>
              <a:t>Aantal rugzakjes op 1-10-2013 was 311 ll.</a:t>
            </a:r>
            <a:endParaRPr lang="nl-NL" sz="1200" dirty="0"/>
          </a:p>
        </p:txBody>
      </p:sp>
    </p:spTree>
    <p:extLst>
      <p:ext uri="{BB962C8B-B14F-4D97-AF65-F5344CB8AC3E}">
        <p14:creationId xmlns:p14="http://schemas.microsoft.com/office/powerpoint/2010/main" val="3092297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957390" y="4613784"/>
            <a:ext cx="4680520" cy="957826"/>
          </a:xfrm>
          <a:prstGeom prst="rect">
            <a:avLst/>
          </a:prstGeom>
          <a:noFill/>
        </p:spPr>
        <p:txBody>
          <a:bodyPr wrap="square" rtlCol="0">
            <a:spAutoFit/>
          </a:bodyPr>
          <a:lstStyle/>
          <a:p>
            <a:pPr algn="ctr"/>
            <a:r>
              <a:rPr lang="nl-NL" b="1" dirty="0">
                <a:solidFill>
                  <a:schemeClr val="bg1"/>
                </a:solidFill>
              </a:rPr>
              <a:t>2</a:t>
            </a:r>
            <a:r>
              <a:rPr lang="nl-NL" b="1" baseline="30000" dirty="0">
                <a:solidFill>
                  <a:schemeClr val="bg1"/>
                </a:solidFill>
              </a:rPr>
              <a:t>e</a:t>
            </a:r>
            <a:r>
              <a:rPr lang="nl-NL" b="1" dirty="0">
                <a:solidFill>
                  <a:schemeClr val="bg1"/>
                </a:solidFill>
              </a:rPr>
              <a:t> trimesterrapportage</a:t>
            </a:r>
          </a:p>
          <a:p>
            <a:pPr algn="ctr"/>
            <a:r>
              <a:rPr lang="nl-NL" sz="1400" dirty="0">
                <a:solidFill>
                  <a:schemeClr val="bg1"/>
                </a:solidFill>
              </a:rPr>
              <a:t>18 juni 2015 </a:t>
            </a:r>
          </a:p>
          <a:p>
            <a:pPr algn="ctr"/>
            <a:r>
              <a:rPr lang="nl-NL" dirty="0">
                <a:solidFill>
                  <a:schemeClr val="bg1"/>
                </a:solidFill>
              </a:rPr>
              <a:t> </a:t>
            </a:r>
          </a:p>
        </p:txBody>
      </p:sp>
      <p:sp>
        <p:nvSpPr>
          <p:cNvPr id="2" name="Tekstvak 1"/>
          <p:cNvSpPr txBox="1"/>
          <p:nvPr/>
        </p:nvSpPr>
        <p:spPr>
          <a:xfrm>
            <a:off x="341404" y="211685"/>
            <a:ext cx="7272808" cy="417358"/>
          </a:xfrm>
          <a:prstGeom prst="rect">
            <a:avLst/>
          </a:prstGeom>
          <a:noFill/>
        </p:spPr>
        <p:txBody>
          <a:bodyPr wrap="square" rtlCol="0">
            <a:spAutoFit/>
          </a:bodyPr>
          <a:lstStyle/>
          <a:p>
            <a:r>
              <a:rPr lang="nl-NL" dirty="0">
                <a:solidFill>
                  <a:srgbClr val="002060"/>
                </a:solidFill>
              </a:rPr>
              <a:t>Rapportage </a:t>
            </a:r>
            <a:r>
              <a:rPr lang="nl-NL" dirty="0" smtClean="0">
                <a:solidFill>
                  <a:srgbClr val="002060"/>
                </a:solidFill>
              </a:rPr>
              <a:t>3</a:t>
            </a:r>
            <a:r>
              <a:rPr lang="nl-NL" baseline="30000" dirty="0" smtClean="0">
                <a:solidFill>
                  <a:srgbClr val="002060"/>
                </a:solidFill>
              </a:rPr>
              <a:t>e</a:t>
            </a:r>
            <a:r>
              <a:rPr lang="nl-NL" dirty="0" smtClean="0">
                <a:solidFill>
                  <a:srgbClr val="002060"/>
                </a:solidFill>
              </a:rPr>
              <a:t> </a:t>
            </a:r>
            <a:r>
              <a:rPr lang="nl-NL" dirty="0">
                <a:solidFill>
                  <a:srgbClr val="002060"/>
                </a:solidFill>
              </a:rPr>
              <a:t>trimester 2015-2016: resultaten</a:t>
            </a:r>
          </a:p>
        </p:txBody>
      </p:sp>
      <p:sp>
        <p:nvSpPr>
          <p:cNvPr id="5" name="Tekstvak 4"/>
          <p:cNvSpPr txBox="1"/>
          <p:nvPr/>
        </p:nvSpPr>
        <p:spPr>
          <a:xfrm>
            <a:off x="344488" y="629043"/>
            <a:ext cx="6552728" cy="417358"/>
          </a:xfrm>
          <a:prstGeom prst="rect">
            <a:avLst/>
          </a:prstGeom>
          <a:noFill/>
        </p:spPr>
        <p:txBody>
          <a:bodyPr wrap="square" rtlCol="0">
            <a:spAutoFit/>
          </a:bodyPr>
          <a:lstStyle/>
          <a:p>
            <a:r>
              <a:rPr lang="nl-NL" dirty="0">
                <a:solidFill>
                  <a:srgbClr val="002060"/>
                </a:solidFill>
              </a:rPr>
              <a:t>III. Werkgebieden:  </a:t>
            </a:r>
            <a:r>
              <a:rPr lang="nl-NL" dirty="0" smtClean="0">
                <a:solidFill>
                  <a:srgbClr val="002060"/>
                </a:solidFill>
              </a:rPr>
              <a:t>extra ondersteuning basisscholen</a:t>
            </a:r>
            <a:endParaRPr lang="nl-NL" dirty="0">
              <a:solidFill>
                <a:srgbClr val="002060"/>
              </a:solidFill>
            </a:endParaRPr>
          </a:p>
        </p:txBody>
      </p:sp>
      <p:sp>
        <p:nvSpPr>
          <p:cNvPr id="3" name="Tekstvak 2"/>
          <p:cNvSpPr txBox="1"/>
          <p:nvPr/>
        </p:nvSpPr>
        <p:spPr>
          <a:xfrm>
            <a:off x="228040" y="988007"/>
            <a:ext cx="5246938" cy="1569660"/>
          </a:xfrm>
          <a:prstGeom prst="rect">
            <a:avLst/>
          </a:prstGeom>
          <a:noFill/>
        </p:spPr>
        <p:txBody>
          <a:bodyPr wrap="square" rtlCol="0">
            <a:spAutoFit/>
          </a:bodyPr>
          <a:lstStyle/>
          <a:p>
            <a:r>
              <a:rPr lang="nl-NL" sz="1200" dirty="0" smtClean="0"/>
              <a:t>Bij alle arrangementen bepalen de professionals welke categorie onderwijsbehoefte van toepassing is; dit zijn er maximaal 3. Gedurende het jaar is de betrouwbaarheid toegenomen. Met de scholing </a:t>
            </a:r>
            <a:r>
              <a:rPr lang="nl-NL" sz="1200" dirty="0" err="1" smtClean="0"/>
              <a:t>TOPdossier</a:t>
            </a:r>
            <a:r>
              <a:rPr lang="nl-NL" sz="1200" dirty="0" smtClean="0"/>
              <a:t> zal de keuze betrouwbaar zijn.</a:t>
            </a:r>
          </a:p>
          <a:p>
            <a:r>
              <a:rPr lang="nl-NL" sz="1200" dirty="0" smtClean="0"/>
              <a:t>De keuze van de categorie heeft het hele jaar door een zelfde beeld gegeven. De categorieën die te maken hebben met structuur, taalontwikkeling en ‘gedrag” komen het vaakst voor</a:t>
            </a:r>
          </a:p>
          <a:p>
            <a:endParaRPr lang="nl-NL" sz="1200" dirty="0"/>
          </a:p>
        </p:txBody>
      </p:sp>
      <p:graphicFrame>
        <p:nvGraphicFramePr>
          <p:cNvPr id="10" name="Grafiek 9"/>
          <p:cNvGraphicFramePr/>
          <p:nvPr>
            <p:extLst>
              <p:ext uri="{D42A27DB-BD31-4B8C-83A1-F6EECF244321}">
                <p14:modId xmlns:p14="http://schemas.microsoft.com/office/powerpoint/2010/main" val="3947006380"/>
              </p:ext>
            </p:extLst>
          </p:nvPr>
        </p:nvGraphicFramePr>
        <p:xfrm>
          <a:off x="341404" y="2309659"/>
          <a:ext cx="3312368" cy="1969591"/>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vak 5"/>
          <p:cNvSpPr txBox="1"/>
          <p:nvPr/>
        </p:nvSpPr>
        <p:spPr>
          <a:xfrm>
            <a:off x="3653772" y="2411025"/>
            <a:ext cx="2034406" cy="1754326"/>
          </a:xfrm>
          <a:prstGeom prst="rect">
            <a:avLst/>
          </a:prstGeom>
          <a:noFill/>
        </p:spPr>
        <p:txBody>
          <a:bodyPr wrap="square" rtlCol="0">
            <a:spAutoFit/>
          </a:bodyPr>
          <a:lstStyle/>
          <a:p>
            <a:r>
              <a:rPr lang="nl-NL" sz="1200" dirty="0"/>
              <a:t>1= structuur</a:t>
            </a:r>
          </a:p>
          <a:p>
            <a:r>
              <a:rPr lang="nl-NL" sz="1200" dirty="0"/>
              <a:t>2= eigen leerlijn</a:t>
            </a:r>
          </a:p>
          <a:p>
            <a:r>
              <a:rPr lang="nl-NL" sz="1200" dirty="0"/>
              <a:t>3= uitdagende leeromgeving</a:t>
            </a:r>
          </a:p>
          <a:p>
            <a:r>
              <a:rPr lang="nl-NL" sz="1200" dirty="0"/>
              <a:t>4= taalrijke leeromgeving</a:t>
            </a:r>
          </a:p>
          <a:p>
            <a:r>
              <a:rPr lang="nl-NL" sz="1200" dirty="0"/>
              <a:t>5= gedragsinterventietechnieken</a:t>
            </a:r>
          </a:p>
          <a:p>
            <a:r>
              <a:rPr lang="nl-NL" sz="1200" dirty="0"/>
              <a:t>6= passend leesonderwijs</a:t>
            </a:r>
          </a:p>
          <a:p>
            <a:r>
              <a:rPr lang="nl-NL" sz="1200" dirty="0"/>
              <a:t>7= passend rekenonderwijs</a:t>
            </a:r>
          </a:p>
          <a:p>
            <a:r>
              <a:rPr lang="nl-NL" sz="1200" dirty="0"/>
              <a:t>8= (fysieke) aanpassingen</a:t>
            </a:r>
          </a:p>
        </p:txBody>
      </p:sp>
      <p:graphicFrame>
        <p:nvGraphicFramePr>
          <p:cNvPr id="15" name="Grafiek 14"/>
          <p:cNvGraphicFramePr/>
          <p:nvPr>
            <p:extLst>
              <p:ext uri="{D42A27DB-BD31-4B8C-83A1-F6EECF244321}">
                <p14:modId xmlns:p14="http://schemas.microsoft.com/office/powerpoint/2010/main" val="2796325408"/>
              </p:ext>
            </p:extLst>
          </p:nvPr>
        </p:nvGraphicFramePr>
        <p:xfrm>
          <a:off x="5735478" y="2197510"/>
          <a:ext cx="4737752" cy="21352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vak 7"/>
          <p:cNvSpPr txBox="1"/>
          <p:nvPr/>
        </p:nvSpPr>
        <p:spPr>
          <a:xfrm>
            <a:off x="6242348" y="1203749"/>
            <a:ext cx="3168352" cy="646331"/>
          </a:xfrm>
          <a:prstGeom prst="rect">
            <a:avLst/>
          </a:prstGeom>
          <a:noFill/>
        </p:spPr>
        <p:txBody>
          <a:bodyPr wrap="square" rtlCol="0">
            <a:spAutoFit/>
          </a:bodyPr>
          <a:lstStyle/>
          <a:p>
            <a:r>
              <a:rPr lang="nl-NL" sz="1200" dirty="0" smtClean="0"/>
              <a:t>Deze grafiek geeft een beeld van de verdeling van de categorieën over jongens – meisjes en een groep leerlingen.</a:t>
            </a:r>
            <a:endParaRPr lang="nl-NL" sz="1200" dirty="0"/>
          </a:p>
        </p:txBody>
      </p:sp>
      <p:sp>
        <p:nvSpPr>
          <p:cNvPr id="9" name="Tijdelijke aanduiding voor voettekst 8"/>
          <p:cNvSpPr>
            <a:spLocks noGrp="1"/>
          </p:cNvSpPr>
          <p:nvPr>
            <p:ph type="ftr" sz="quarter" idx="11"/>
          </p:nvPr>
        </p:nvSpPr>
        <p:spPr/>
        <p:txBody>
          <a:bodyPr/>
          <a:lstStyle/>
          <a:p>
            <a:endParaRPr lang="nl-NL"/>
          </a:p>
        </p:txBody>
      </p:sp>
      <p:sp>
        <p:nvSpPr>
          <p:cNvPr id="11" name="Tijdelijke aanduiding voor dianummer 10"/>
          <p:cNvSpPr>
            <a:spLocks noGrp="1"/>
          </p:cNvSpPr>
          <p:nvPr>
            <p:ph type="sldNum" sz="quarter" idx="12"/>
          </p:nvPr>
        </p:nvSpPr>
        <p:spPr/>
        <p:txBody>
          <a:bodyPr/>
          <a:lstStyle/>
          <a:p>
            <a:fld id="{B6659C65-826D-4D7D-AC93-C9E1B0DDA174}" type="slidenum">
              <a:rPr lang="nl-NL" smtClean="0"/>
              <a:t>9</a:t>
            </a:fld>
            <a:endParaRPr lang="nl-NL"/>
          </a:p>
        </p:txBody>
      </p:sp>
      <p:graphicFrame>
        <p:nvGraphicFramePr>
          <p:cNvPr id="16" name="Grafiek 15"/>
          <p:cNvGraphicFramePr/>
          <p:nvPr>
            <p:extLst>
              <p:ext uri="{D42A27DB-BD31-4B8C-83A1-F6EECF244321}">
                <p14:modId xmlns:p14="http://schemas.microsoft.com/office/powerpoint/2010/main" val="32622345"/>
              </p:ext>
            </p:extLst>
          </p:nvPr>
        </p:nvGraphicFramePr>
        <p:xfrm>
          <a:off x="341404" y="4613784"/>
          <a:ext cx="3695700" cy="21336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ekstvak 16"/>
          <p:cNvSpPr txBox="1"/>
          <p:nvPr/>
        </p:nvSpPr>
        <p:spPr>
          <a:xfrm>
            <a:off x="4224001" y="4799565"/>
            <a:ext cx="4220904" cy="461665"/>
          </a:xfrm>
          <a:prstGeom prst="rect">
            <a:avLst/>
          </a:prstGeom>
          <a:noFill/>
        </p:spPr>
        <p:txBody>
          <a:bodyPr wrap="square" rtlCol="0">
            <a:spAutoFit/>
          </a:bodyPr>
          <a:lstStyle/>
          <a:p>
            <a:r>
              <a:rPr lang="nl-NL" sz="1200" b="1" dirty="0"/>
              <a:t>Groep of leerjaar  waarin de leerling zit met een individueel arrangement:</a:t>
            </a:r>
            <a:endParaRPr lang="nl-NL" sz="1200" dirty="0"/>
          </a:p>
        </p:txBody>
      </p:sp>
      <p:sp>
        <p:nvSpPr>
          <p:cNvPr id="19" name="Tekstvak 18"/>
          <p:cNvSpPr txBox="1"/>
          <p:nvPr/>
        </p:nvSpPr>
        <p:spPr>
          <a:xfrm>
            <a:off x="4149515" y="5422768"/>
            <a:ext cx="5212870" cy="1200329"/>
          </a:xfrm>
          <a:prstGeom prst="rect">
            <a:avLst/>
          </a:prstGeom>
          <a:noFill/>
        </p:spPr>
        <p:txBody>
          <a:bodyPr wrap="square" rtlCol="0">
            <a:spAutoFit/>
          </a:bodyPr>
          <a:lstStyle/>
          <a:p>
            <a:r>
              <a:rPr lang="nl-NL" sz="1200" dirty="0"/>
              <a:t>Wat zichtbaar was in het 1</a:t>
            </a:r>
            <a:r>
              <a:rPr lang="nl-NL" sz="1200" baseline="30000" dirty="0"/>
              <a:t>e</a:t>
            </a:r>
            <a:r>
              <a:rPr lang="nl-NL" sz="1200" dirty="0"/>
              <a:t> </a:t>
            </a:r>
            <a:r>
              <a:rPr lang="nl-NL" sz="1200" dirty="0" smtClean="0"/>
              <a:t>n 2</a:t>
            </a:r>
            <a:r>
              <a:rPr lang="nl-NL" sz="1200" baseline="30000" dirty="0" smtClean="0"/>
              <a:t>e</a:t>
            </a:r>
            <a:r>
              <a:rPr lang="nl-NL" sz="1200" dirty="0" smtClean="0"/>
              <a:t> trimester </a:t>
            </a:r>
            <a:r>
              <a:rPr lang="nl-NL" sz="1200" dirty="0"/>
              <a:t>zet zich voort. Middenbouw domineert. In het werkgebied Heerhugowaard Noord </a:t>
            </a:r>
            <a:r>
              <a:rPr lang="nl-NL" sz="1200" dirty="0" smtClean="0"/>
              <a:t>arrangementen vanaf de </a:t>
            </a:r>
            <a:r>
              <a:rPr lang="nl-NL" sz="1200" dirty="0"/>
              <a:t>leeftijd van 9 jaar het </a:t>
            </a:r>
            <a:r>
              <a:rPr lang="nl-NL" sz="1200" dirty="0" smtClean="0"/>
              <a:t>grootst.. </a:t>
            </a:r>
            <a:r>
              <a:rPr lang="nl-NL" sz="1200" dirty="0"/>
              <a:t>In Alkmaar Noord ligt het accent op jongere kinderen; daar ligt de piek bij </a:t>
            </a:r>
            <a:r>
              <a:rPr lang="nl-NL" sz="1200" dirty="0" smtClean="0"/>
              <a:t>7. In de andere gebieden is de verdeling meer gelijkmatig</a:t>
            </a:r>
          </a:p>
          <a:p>
            <a:endParaRPr lang="nl-NL" sz="1200" dirty="0"/>
          </a:p>
        </p:txBody>
      </p:sp>
    </p:spTree>
    <p:extLst>
      <p:ext uri="{BB962C8B-B14F-4D97-AF65-F5344CB8AC3E}">
        <p14:creationId xmlns:p14="http://schemas.microsoft.com/office/powerpoint/2010/main" val="3622150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396ECA0ED4D94395CAC6FA34B2F344" ma:contentTypeVersion="2" ma:contentTypeDescription="Een nieuw document maken." ma:contentTypeScope="" ma:versionID="e925cd0a6506f6c488f0b0aa938855af">
  <xsd:schema xmlns:xsd="http://www.w3.org/2001/XMLSchema" xmlns:xs="http://www.w3.org/2001/XMLSchema" xmlns:p="http://schemas.microsoft.com/office/2006/metadata/properties" xmlns:ns2="9af10db7-84f1-40ca-a859-785a29ec651c" targetNamespace="http://schemas.microsoft.com/office/2006/metadata/properties" ma:root="true" ma:fieldsID="3453cef1c0d67afe4dee40bacf8fa709" ns2:_="">
    <xsd:import namespace="9af10db7-84f1-40ca-a859-785a29ec651c"/>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f10db7-84f1-40ca-a859-785a29ec651c"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390C00-EF1E-4B7E-A3F4-6BEF437CA0AA}">
  <ds:schemaRefs>
    <ds:schemaRef ds:uri="http://schemas.microsoft.com/sharepoint/v3/contenttype/forms"/>
  </ds:schemaRefs>
</ds:datastoreItem>
</file>

<file path=customXml/itemProps2.xml><?xml version="1.0" encoding="utf-8"?>
<ds:datastoreItem xmlns:ds="http://schemas.openxmlformats.org/officeDocument/2006/customXml" ds:itemID="{CC72BBA2-9E7A-4379-B29E-21D63A736F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f10db7-84f1-40ca-a859-785a29ec65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F9068F-F4E4-4A18-8A3A-6FFFD6BB005C}">
  <ds:schemaRefs>
    <ds:schemaRef ds:uri="http://schemas.microsoft.com/office/2006/metadata/properties"/>
    <ds:schemaRef ds:uri="http://schemas.microsoft.com/office/2006/documentManagement/types"/>
    <ds:schemaRef ds:uri="http://purl.org/dc/dcmitype/"/>
    <ds:schemaRef ds:uri="http://purl.org/dc/elements/1.1/"/>
    <ds:schemaRef ds:uri="http://schemas.openxmlformats.org/package/2006/metadata/core-properties"/>
    <ds:schemaRef ds:uri="http://www.w3.org/XML/1998/namespace"/>
    <ds:schemaRef ds:uri="http://schemas.microsoft.com/office/infopath/2007/PartnerControls"/>
    <ds:schemaRef ds:uri="9af10db7-84f1-40ca-a859-785a29ec651c"/>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27496</TotalTime>
  <Words>8453</Words>
  <Application>Microsoft Office PowerPoint</Application>
  <PresentationFormat>A4 (210 x 297 mm)</PresentationFormat>
  <Paragraphs>709</Paragraphs>
  <Slides>38</Slides>
  <Notes>7</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38</vt:i4>
      </vt:variant>
    </vt:vector>
  </HeadingPairs>
  <TitlesOfParts>
    <vt:vector size="48" baseType="lpstr">
      <vt:lpstr>Arial</vt:lpstr>
      <vt:lpstr>Arnhem-Blond</vt:lpstr>
      <vt:lpstr>Calibri</vt:lpstr>
      <vt:lpstr>Courier New</vt:lpstr>
      <vt:lpstr>TheSans-Plain</vt:lpstr>
      <vt:lpstr>Times New Roman</vt:lpstr>
      <vt:lpstr>Verdana</vt:lpstr>
      <vt:lpstr>Wingdings</vt:lpstr>
      <vt:lpstr>Kantoorthema</vt:lpstr>
      <vt:lpstr>Aangepast ontwerp</vt:lpstr>
      <vt:lpstr>derde trimesterrapportage 2015-2016</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Innofun</dc:creator>
  <cp:lastModifiedBy>Astrid</cp:lastModifiedBy>
  <cp:revision>609</cp:revision>
  <cp:lastPrinted>2016-10-24T06:48:08Z</cp:lastPrinted>
  <dcterms:created xsi:type="dcterms:W3CDTF">2014-06-07T14:26:29Z</dcterms:created>
  <dcterms:modified xsi:type="dcterms:W3CDTF">2016-10-25T11:13:12Z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0x0101007D396ECA0ED4D94395CAC6FA34B2F344</vt:lpwstr>
  </property>
</Properties>
</file>