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5" r:id="rId2"/>
    <p:sldId id="275" r:id="rId3"/>
    <p:sldId id="274" r:id="rId4"/>
    <p:sldId id="269" r:id="rId5"/>
    <p:sldId id="276" r:id="rId6"/>
    <p:sldId id="277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7349"/>
    <a:srgbClr val="441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Stijl, donker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2E031-FAB1-4C0A-B129-EFBDAE352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0A5FC2A-607F-4EAB-B05E-7977A56F7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C10C67-5426-4569-B26F-82ABEB64F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59CEC4-C670-4E33-91E1-86EF1043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8AA6B0-A2DF-422C-94BB-C636F8382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93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759B79-9E21-4197-AC26-A358E959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C64E138-883C-4AC9-8ADC-C9BE48C98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1A032E-F3E7-4AA2-8F85-2B9CAB3C0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F62EB4-D203-4191-822E-B7060D6BA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58E4CC4-001A-4961-BD16-F1036FB5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076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37033E1-3CEC-4664-9C58-1F2FA37F6F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E64FD08-DE8C-4E67-BD8B-BC1C5685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0C1D2D-0CEC-4242-86A0-666FA3BE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D55820-B091-4667-87A1-0D0BAD00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B356E56-A3CC-40FF-8411-6856DE911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182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3A378-BBB6-45F3-9371-8ABD26AC2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3AA22C-B773-4C0C-B50C-A2D77E9BD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343BE6-CE95-4D76-879E-92D819DC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48747F-4175-488A-890B-046E330C0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EF4BEB-B332-41DF-8A44-54E531831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727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2EE91A-BD9F-477C-A72E-CDE2BE89C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F9069B-9D89-4413-AABF-6313A8D0F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83D980-5447-4CC2-AD04-4CFF5D57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F923FD-DCF3-4CBE-BDED-B8A13D08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ECB223-86E1-4640-A097-D891E5DF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360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03381D-833D-4FE5-9DD1-001E95448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6D7F4D-7F5E-4DC1-97C4-062C0BF3B0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1784833-7573-4C13-B598-EBB6111B1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2325BA-A61D-4DB0-ADD0-2B6FB472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95A5695-828F-467C-8A91-950DA98A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A622B87-608C-4A64-8B0B-DB0DA73A9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6340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9A9AB-7C2A-4B04-B1A5-44445D8A4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9EFA79F-1331-4DC4-B93A-896991302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C61D230-CBD9-4720-9B60-80C10A1E7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528D0A0-B9A7-4062-9121-61BC583859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815C46B-6391-4354-AB3B-052E83216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6D6B0B2-5282-4F7C-A6CD-83C673AE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C68A557-5014-4002-A224-BDF5BB581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61498AE-69A2-42E3-BC88-2A7D9594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118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B7E63C-5E11-4627-96D7-6914965B6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765F65B-F6C7-4A17-91B9-EA4087B75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A380DB6-3F7C-415C-89E6-AA560911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7799AB-C1CF-4A63-A7D2-5407468AD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995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3D58F40-C9DC-4FC1-9FE3-5E48AB73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079096C-9362-4CC8-BCF3-2E2D5A2FF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E0E89CB-7CF1-4A18-981F-EECD42CDE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922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A83D4-8409-4284-85CC-D8B87802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D5F808-50BA-4C70-99AE-B1135D015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BC09E7C-0E36-40BA-9CB1-BD0745952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784265-EA2E-4544-A250-B0C28F90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D047EBB-1E66-469E-B25E-0722E86C1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85F58C2-D1B5-47F8-A5E5-C4EAA9E5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35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EB14AB-F608-4DA9-A44C-0422C0926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277EA61-B466-49DA-89D4-D6B90F9EB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9E36DC1-2DB1-415E-A58B-2BF47AB04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88EB6A3-FB71-4458-88F0-29AF41CA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7CABD9-28B8-4A60-84E1-8C4ECC473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D563F83-7CA6-4FF6-909B-D3F725DF0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55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C41EF05-8526-45CC-869C-8F905EC9E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365EF32-5545-48E4-8E93-169E47D73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FD40B8-82AB-4025-9F61-16C2BDF6F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84D4D-AF0E-46AB-A0A1-0E0B6DD12067}" type="datetimeFigureOut">
              <a:rPr lang="nl-NL" smtClean="0"/>
              <a:t>30-9-2019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9A64FA-51F3-4363-ADE8-42D25EDA8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EDB71D-D8B6-4FBE-BA1F-CF4B5C64A0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16EE6-A8F0-4D54-90F2-F8A4D7CDF7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5443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75EC64C1-7936-4F27-AC4C-D8AAF561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9060"/>
            <a:ext cx="12192000" cy="250882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124F8F4-E8F6-4455-975A-5F7D29E7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9994"/>
            <a:ext cx="10515600" cy="1625931"/>
          </a:xfrm>
        </p:spPr>
        <p:txBody>
          <a:bodyPr>
            <a:noAutofit/>
          </a:bodyPr>
          <a:lstStyle/>
          <a:p>
            <a:pPr algn="ctr"/>
            <a:r>
              <a:rPr lang="nl-NL" sz="50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Intermezzo</a:t>
            </a:r>
            <a:endParaRPr lang="nl-NL" sz="5000" i="1" dirty="0">
              <a:solidFill>
                <a:srgbClr val="987349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1905000"/>
            <a:ext cx="10515600" cy="2579133"/>
          </a:xfrm>
        </p:spPr>
        <p:txBody>
          <a:bodyPr>
            <a:normAutofit/>
          </a:bodyPr>
          <a:lstStyle/>
          <a:p>
            <a:pPr algn="ctr"/>
            <a:endParaRPr lang="nl-NL" sz="4000" dirty="0"/>
          </a:p>
          <a:p>
            <a:pPr algn="ctr"/>
            <a:r>
              <a:rPr lang="nl-NL" sz="4000" dirty="0" smtClean="0"/>
              <a:t>Intermezzo </a:t>
            </a:r>
            <a:r>
              <a:rPr lang="nl-NL" sz="4000" dirty="0"/>
              <a:t>– een </a:t>
            </a:r>
            <a:r>
              <a:rPr lang="nl-NL" sz="4000" dirty="0" smtClean="0"/>
              <a:t>tussenjaar </a:t>
            </a:r>
            <a:r>
              <a:rPr lang="nl-NL" sz="4000" dirty="0"/>
              <a:t>voor </a:t>
            </a:r>
            <a:r>
              <a:rPr lang="nl-NL" sz="4000" dirty="0" smtClean="0"/>
              <a:t>(hoog)begaafde </a:t>
            </a:r>
            <a:r>
              <a:rPr lang="nl-NL" sz="4000" dirty="0"/>
              <a:t>leerlingen</a:t>
            </a:r>
          </a:p>
        </p:txBody>
      </p:sp>
    </p:spTree>
    <p:extLst>
      <p:ext uri="{BB962C8B-B14F-4D97-AF65-F5344CB8AC3E}">
        <p14:creationId xmlns:p14="http://schemas.microsoft.com/office/powerpoint/2010/main" val="24281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75EC64C1-7936-4F27-AC4C-D8AAF561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9060"/>
            <a:ext cx="12192000" cy="250882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124F8F4-E8F6-4455-975A-5F7D29E7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06605"/>
          </a:xfrm>
        </p:spPr>
        <p:txBody>
          <a:bodyPr>
            <a:noAutofit/>
          </a:bodyPr>
          <a:lstStyle/>
          <a:p>
            <a:r>
              <a:rPr lang="nl-NL" sz="40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Stel je voor…</a:t>
            </a:r>
            <a:r>
              <a:rPr lang="nl-NL" sz="24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400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endParaRPr lang="nl-NL" sz="2400" dirty="0">
              <a:solidFill>
                <a:srgbClr val="987349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17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75EC64C1-7936-4F27-AC4C-D8AAF561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9060"/>
            <a:ext cx="12192000" cy="250882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124F8F4-E8F6-4455-975A-5F7D29E7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286" y="251793"/>
            <a:ext cx="10515600" cy="5093205"/>
          </a:xfrm>
        </p:spPr>
        <p:txBody>
          <a:bodyPr>
            <a:noAutofit/>
          </a:bodyPr>
          <a:lstStyle/>
          <a:p>
            <a:r>
              <a:rPr lang="nl-NL" sz="36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36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36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36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36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36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3600" i="1" dirty="0">
                <a:solidFill>
                  <a:srgbClr val="987349"/>
                </a:solidFill>
                <a:latin typeface="Gill Sans MT" panose="020B0502020104020203" pitchFamily="34" charset="0"/>
              </a:rPr>
              <a:t>“Als je slim bent, dan kom je er vanzelf wel!” </a:t>
            </a:r>
            <a:r>
              <a:rPr lang="nl-NL" sz="28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8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800" i="1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8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  <a:t>Welk probleem willen we aanpakken?:</a:t>
            </a:r>
            <a:b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  <a:t>- vertragen of </a:t>
            </a:r>
            <a: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afstromen;</a:t>
            </a:r>
            <a: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  <a:t>- negatieve schoolervaringen ombuigen in positieve</a:t>
            </a:r>
            <a: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.</a:t>
            </a:r>
            <a:b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000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0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8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endParaRPr lang="nl-NL" sz="2800" i="1" dirty="0">
              <a:solidFill>
                <a:srgbClr val="987349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686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75EC64C1-7936-4F27-AC4C-D8AAF561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9060"/>
            <a:ext cx="12192000" cy="250882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124F8F4-E8F6-4455-975A-5F7D29E7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2750"/>
            <a:ext cx="10515600" cy="5397500"/>
          </a:xfrm>
        </p:spPr>
        <p:txBody>
          <a:bodyPr>
            <a:noAutofit/>
          </a:bodyPr>
          <a:lstStyle/>
          <a:p>
            <a: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  <a:t>Intermezzo: een overbruggingsjaar waarin leerlingen worden klaargestoomd voor het middelbaar onderwijs. </a:t>
            </a:r>
            <a:b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  <a:t>Veel aandacht voor:</a:t>
            </a:r>
            <a:b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  <a:t>- sociaal-emotionele ontwikkeling;</a:t>
            </a:r>
            <a:b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  <a:t>- het aanleren van </a:t>
            </a:r>
            <a:r>
              <a:rPr lang="nl-NL" sz="28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leerstrategieën en oplossingsstrategieën;</a:t>
            </a:r>
            <a: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2800" dirty="0">
                <a:solidFill>
                  <a:srgbClr val="987349"/>
                </a:solidFill>
                <a:latin typeface="Gill Sans MT" panose="020B0502020104020203" pitchFamily="34" charset="0"/>
              </a:rPr>
              <a:t>- aandacht voor lacunes in kennen en kunnen</a:t>
            </a:r>
            <a:r>
              <a:rPr lang="nl-NL" sz="2800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.</a:t>
            </a:r>
            <a:br>
              <a:rPr lang="nl-NL" sz="2800" dirty="0" smtClean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sz="4000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endParaRPr lang="nl-NL" sz="4000" i="1" dirty="0">
              <a:solidFill>
                <a:srgbClr val="987349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615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987349"/>
                </a:solidFill>
              </a:rPr>
              <a:t>Doelgroep en vorm</a:t>
            </a:r>
            <a:endParaRPr lang="nl-NL" dirty="0">
              <a:solidFill>
                <a:srgbClr val="987349"/>
              </a:solidFill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838200" y="1466217"/>
            <a:ext cx="8999387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  <a:t>Wie vormen onze doelgroep</a:t>
            </a:r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?:</a:t>
            </a:r>
            <a: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  <a:t>- leerlingen met vwo-potentie;</a:t>
            </a:r>
            <a:b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  <a:t>- leerlingen die ‘te jong’ zijn voor de middelbare school, maar uitgeleerd zijn op </a:t>
            </a:r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de basisschool</a:t>
            </a:r>
            <a: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  <a:t>;</a:t>
            </a:r>
            <a:b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dirty="0">
                <a:solidFill>
                  <a:srgbClr val="987349"/>
                </a:solidFill>
                <a:latin typeface="Gill Sans MT" panose="020B0502020104020203" pitchFamily="34" charset="0"/>
              </a:rPr>
              <a:t>- leerlingen </a:t>
            </a:r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die, naar verwachting, na een jaar kunnen doorstromen in het reguliere onderwijs;</a:t>
            </a:r>
          </a:p>
          <a:p>
            <a:r>
              <a:rPr lang="nl-NL" i="1" dirty="0">
                <a:solidFill>
                  <a:srgbClr val="987349"/>
                </a:solidFill>
                <a:latin typeface="Gill Sans MT" panose="020B0502020104020203" pitchFamily="34" charset="0"/>
              </a:rPr>
              <a:t/>
            </a:r>
            <a:br>
              <a:rPr lang="nl-NL" i="1" dirty="0">
                <a:solidFill>
                  <a:srgbClr val="987349"/>
                </a:solidFill>
                <a:latin typeface="Gill Sans MT" panose="020B0502020104020203" pitchFamily="34" charset="0"/>
              </a:rPr>
            </a:br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In welke vorm gegoten?</a:t>
            </a:r>
          </a:p>
          <a:p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-twee klassen van 18 leerlingen</a:t>
            </a:r>
          </a:p>
          <a:p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-een vast lokaal</a:t>
            </a:r>
          </a:p>
          <a:p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-twee mentoren per klas, dagelijks mentoruur</a:t>
            </a:r>
          </a:p>
          <a:p>
            <a:r>
              <a:rPr lang="nl-NL" dirty="0" smtClean="0">
                <a:solidFill>
                  <a:srgbClr val="987349"/>
                </a:solidFill>
                <a:latin typeface="Gill Sans MT" panose="020B0502020104020203" pitchFamily="34" charset="0"/>
              </a:rPr>
              <a:t>-dagelijks onderwijs van 08:30 – 14:20 u.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5EC64C1-7936-4F27-AC4C-D8AAF561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9060"/>
            <a:ext cx="12192000" cy="250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17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987349"/>
                </a:solidFill>
              </a:rPr>
              <a:t/>
            </a:r>
            <a:br>
              <a:rPr lang="nl-NL" dirty="0" smtClean="0">
                <a:solidFill>
                  <a:srgbClr val="987349"/>
                </a:solidFill>
              </a:rPr>
            </a:br>
            <a:r>
              <a:rPr lang="nl-NL" dirty="0">
                <a:solidFill>
                  <a:srgbClr val="987349"/>
                </a:solidFill>
              </a:rPr>
              <a:t/>
            </a:r>
            <a:br>
              <a:rPr lang="nl-NL" dirty="0">
                <a:solidFill>
                  <a:srgbClr val="987349"/>
                </a:solidFill>
              </a:rPr>
            </a:br>
            <a:r>
              <a:rPr lang="nl-NL" dirty="0" smtClean="0">
                <a:solidFill>
                  <a:srgbClr val="987349"/>
                </a:solidFill>
              </a:rPr>
              <a:t/>
            </a:r>
            <a:br>
              <a:rPr lang="nl-NL" dirty="0" smtClean="0">
                <a:solidFill>
                  <a:srgbClr val="987349"/>
                </a:solidFill>
              </a:rPr>
            </a:br>
            <a:r>
              <a:rPr lang="nl-NL" dirty="0">
                <a:solidFill>
                  <a:srgbClr val="987349"/>
                </a:solidFill>
              </a:rPr>
              <a:t/>
            </a:r>
            <a:br>
              <a:rPr lang="nl-NL" dirty="0">
                <a:solidFill>
                  <a:srgbClr val="987349"/>
                </a:solidFill>
              </a:rPr>
            </a:br>
            <a:r>
              <a:rPr lang="nl-NL" dirty="0" smtClean="0">
                <a:solidFill>
                  <a:srgbClr val="987349"/>
                </a:solidFill>
              </a:rPr>
              <a:t/>
            </a:r>
            <a:br>
              <a:rPr lang="nl-NL" dirty="0" smtClean="0">
                <a:solidFill>
                  <a:srgbClr val="987349"/>
                </a:solidFill>
              </a:rPr>
            </a:br>
            <a:r>
              <a:rPr lang="nl-NL" dirty="0">
                <a:solidFill>
                  <a:srgbClr val="987349"/>
                </a:solidFill>
              </a:rPr>
              <a:t/>
            </a:r>
            <a:br>
              <a:rPr lang="nl-NL" dirty="0">
                <a:solidFill>
                  <a:srgbClr val="987349"/>
                </a:solidFill>
              </a:rPr>
            </a:br>
            <a:r>
              <a:rPr lang="nl-NL" dirty="0" smtClean="0">
                <a:solidFill>
                  <a:srgbClr val="987349"/>
                </a:solidFill>
              </a:rPr>
              <a:t/>
            </a:r>
            <a:br>
              <a:rPr lang="nl-NL" dirty="0" smtClean="0">
                <a:solidFill>
                  <a:srgbClr val="987349"/>
                </a:solidFill>
              </a:rPr>
            </a:br>
            <a:r>
              <a:rPr lang="nl-NL" dirty="0" smtClean="0">
                <a:solidFill>
                  <a:srgbClr val="987349"/>
                </a:solidFill>
              </a:rPr>
              <a:t>“Jammer dat het weekend is…”</a:t>
            </a:r>
            <a:endParaRPr lang="nl-NL" dirty="0">
              <a:solidFill>
                <a:srgbClr val="987349"/>
              </a:solidFill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5EC64C1-7936-4F27-AC4C-D8AAF561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9060"/>
            <a:ext cx="12192000" cy="2508823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124F8F4-E8F6-4455-975A-5F7D29E7A53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7066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l-NL" sz="2400" dirty="0">
              <a:solidFill>
                <a:srgbClr val="987349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5587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34</Words>
  <Application>Microsoft Office PowerPoint</Application>
  <PresentationFormat>Breedbeeld</PresentationFormat>
  <Paragraphs>14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Gill Sans MT</vt:lpstr>
      <vt:lpstr>Kantoorthema</vt:lpstr>
      <vt:lpstr>Intermezzo</vt:lpstr>
      <vt:lpstr>Stel je voor… </vt:lpstr>
      <vt:lpstr>   “Als je slim bent, dan kom je er vanzelf wel!”    Welk probleem willen we aanpakken?: - vertragen of afstromen; - negatieve schoolervaringen ombuigen in positieve.      </vt:lpstr>
      <vt:lpstr>Intermezzo: een overbruggingsjaar waarin leerlingen worden klaargestoomd voor het middelbaar onderwijs.   Veel aandacht voor: - sociaal-emotionele ontwikkeling; - het aanleren van leerstrategieën en oplossingsstrategieën; - aandacht voor lacunes in kennen en kunnen.   </vt:lpstr>
      <vt:lpstr>Doelgroep en vorm</vt:lpstr>
      <vt:lpstr>       “Jammer dat het weekend is…”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Verhogen onderbouwrendement –  verlagen uitstroom</dc:title>
  <dc:creator>Boxtel, van, W.J.</dc:creator>
  <cp:lastModifiedBy>Zijlma, L.</cp:lastModifiedBy>
  <cp:revision>45</cp:revision>
  <dcterms:created xsi:type="dcterms:W3CDTF">2017-11-20T16:47:12Z</dcterms:created>
  <dcterms:modified xsi:type="dcterms:W3CDTF">2019-09-30T14:42:40Z</dcterms:modified>
</cp:coreProperties>
</file>