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71" r:id="rId8"/>
    <p:sldId id="263" r:id="rId9"/>
    <p:sldId id="268" r:id="rId10"/>
    <p:sldId id="270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50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2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02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70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16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42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38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47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4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22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53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57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29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05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85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60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15680-F988-42A3-A588-97F4D7588558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885AD5-7902-461A-AF94-C1AAD7C9AE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07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9242" y="1453896"/>
            <a:ext cx="8267869" cy="3044996"/>
          </a:xfrm>
        </p:spPr>
        <p:txBody>
          <a:bodyPr/>
          <a:lstStyle/>
          <a:p>
            <a:br>
              <a:rPr lang="nl-NL" sz="4800" b="1" dirty="0"/>
            </a:br>
            <a:r>
              <a:rPr lang="nl-NL" sz="4000" i="1" dirty="0">
                <a:solidFill>
                  <a:srgbClr val="7030A0"/>
                </a:solidFill>
              </a:rPr>
              <a:t>Informatie over de Trajectplusklas voor onderwijsconsulenten en andere onderwijsprofessionals 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 oktober 2019  </a:t>
            </a:r>
            <a:br>
              <a:rPr lang="nl-NL" dirty="0"/>
            </a:br>
            <a:r>
              <a:rPr lang="nl-NL" dirty="0"/>
              <a:t>samenwerkingsverband vo Noord-Kennemerland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74046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4" y="123444"/>
            <a:ext cx="3665220" cy="36652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6" y="2318361"/>
            <a:ext cx="4618482" cy="33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5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5" y="1078992"/>
            <a:ext cx="8596668" cy="1901952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>
                <a:solidFill>
                  <a:srgbClr val="7030A0"/>
                </a:solidFill>
              </a:rPr>
              <a:t>Wanneer?</a:t>
            </a:r>
            <a:br>
              <a:rPr lang="nl-NL" dirty="0">
                <a:solidFill>
                  <a:schemeClr val="accent2"/>
                </a:solidFill>
              </a:rPr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1343" y="1078992"/>
            <a:ext cx="8596668" cy="4148554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accent2"/>
                </a:solidFill>
              </a:rPr>
              <a:t>De ambitie van de Trajectplusklas is een regulier vervolg van het onderwijs in een HAVO/VWO-klas binnen drie schooljaren.</a:t>
            </a:r>
            <a:br>
              <a:rPr lang="nl-NL" dirty="0">
                <a:solidFill>
                  <a:schemeClr val="accent2"/>
                </a:solidFill>
              </a:rPr>
            </a:br>
            <a:endParaRPr lang="nl-NL" dirty="0">
              <a:solidFill>
                <a:schemeClr val="accent2"/>
              </a:solidFill>
            </a:endParaRPr>
          </a:p>
          <a:p>
            <a:pPr algn="ctr"/>
            <a:r>
              <a:rPr lang="nl-NL" dirty="0">
                <a:solidFill>
                  <a:schemeClr val="accent2"/>
                </a:solidFill>
              </a:rPr>
              <a:t>Instroom bovenbouw is verplicht.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93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61025" cy="1694688"/>
          </a:xfrm>
        </p:spPr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rgbClr val="7030A0"/>
                </a:solidFill>
              </a:rPr>
              <a:t>Het systeem rond toeleiding en aanname</a:t>
            </a:r>
            <a:br>
              <a:rPr lang="nl-NL" dirty="0"/>
            </a:br>
            <a:r>
              <a:rPr lang="nl-NL" sz="2200" dirty="0">
                <a:solidFill>
                  <a:schemeClr val="accent2"/>
                </a:solidFill>
              </a:rPr>
              <a:t>Afwegen, is de Trajectplusklas passend? </a:t>
            </a:r>
            <a:br>
              <a:rPr lang="nl-NL" dirty="0">
                <a:solidFill>
                  <a:schemeClr val="accent2"/>
                </a:solidFill>
              </a:rPr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512" y="1946656"/>
            <a:ext cx="8596668" cy="3247136"/>
          </a:xfrm>
        </p:spPr>
        <p:txBody>
          <a:bodyPr>
            <a:normAutofit fontScale="92500"/>
          </a:bodyPr>
          <a:lstStyle/>
          <a:p>
            <a:pPr lvl="0"/>
            <a:r>
              <a:rPr lang="nl-NL" dirty="0">
                <a:solidFill>
                  <a:schemeClr val="accent2"/>
                </a:solidFill>
              </a:rPr>
              <a:t>Het wegingsdocument.</a:t>
            </a:r>
          </a:p>
          <a:p>
            <a:pPr lvl="0"/>
            <a:r>
              <a:rPr lang="nl-NL" dirty="0">
                <a:solidFill>
                  <a:schemeClr val="accent2"/>
                </a:solidFill>
              </a:rPr>
              <a:t>De school van herkomst belegt een MDO.</a:t>
            </a:r>
          </a:p>
          <a:p>
            <a:r>
              <a:rPr lang="nl-NL" dirty="0">
                <a:solidFill>
                  <a:schemeClr val="accent2"/>
                </a:solidFill>
              </a:rPr>
              <a:t>De consulent passend onderwijs is ten alle tijden betrokken.</a:t>
            </a:r>
          </a:p>
          <a:p>
            <a:r>
              <a:rPr lang="nl-NL" dirty="0">
                <a:solidFill>
                  <a:schemeClr val="accent2"/>
                </a:solidFill>
              </a:rPr>
              <a:t>Optioneel: De coördinator van de Trajectplusklas kan benaderd worden voor advies of informatie en kan aansluiten bij het MDO. Inzage dossier is noodzakelijk.</a:t>
            </a:r>
          </a:p>
          <a:p>
            <a:r>
              <a:rPr lang="nl-NL" dirty="0">
                <a:solidFill>
                  <a:schemeClr val="accent2"/>
                </a:solidFill>
              </a:rPr>
              <a:t>Trajectplusklas lijkt passend? De leerling kan worden aangemeld voor de CVT. Deze besluit uiteindelijk. </a:t>
            </a:r>
          </a:p>
          <a:p>
            <a:r>
              <a:rPr lang="nl-NL" dirty="0">
                <a:solidFill>
                  <a:schemeClr val="accent2"/>
                </a:solidFill>
              </a:rPr>
              <a:t>Na afwijzing CVT is de onderwijsconsulente weer aan zet. </a:t>
            </a:r>
          </a:p>
          <a:p>
            <a:r>
              <a:rPr lang="nl-NL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628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19784"/>
          </a:xfrm>
        </p:spPr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rgbClr val="7030A0"/>
                </a:solidFill>
              </a:rPr>
              <a:t>Waar hebben we van geleerd?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7335" y="516367"/>
            <a:ext cx="8596668" cy="552499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nl-NL" dirty="0">
                <a:solidFill>
                  <a:schemeClr val="accent2"/>
                </a:solidFill>
              </a:rPr>
              <a:t>Lever een actueel </a:t>
            </a:r>
            <a:r>
              <a:rPr lang="nl-NL" dirty="0" err="1">
                <a:solidFill>
                  <a:schemeClr val="accent2"/>
                </a:solidFill>
              </a:rPr>
              <a:t>TOPdossier</a:t>
            </a:r>
            <a:r>
              <a:rPr lang="nl-NL" dirty="0">
                <a:solidFill>
                  <a:schemeClr val="accent2"/>
                </a:solidFill>
              </a:rPr>
              <a:t> aan.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>
                <a:solidFill>
                  <a:schemeClr val="accent2"/>
                </a:solidFill>
              </a:rPr>
              <a:t>Twijfels over intelligentieniveau, hoogbegaafdheid, onderwijsachterstand. Objectief meetbare feiten.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>
                <a:solidFill>
                  <a:schemeClr val="accent2"/>
                </a:solidFill>
              </a:rPr>
              <a:t>Leerlingen die niet succesvol zijn uitgestroomd. Veelal sprake van grote psychische problemen zoals een angststoornis of depressie. Wanneer een leerling uit een niet schoolse situatie komt.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>
                <a:solidFill>
                  <a:schemeClr val="accent2"/>
                </a:solidFill>
              </a:rPr>
              <a:t>Motivatie leerling.  	</a:t>
            </a:r>
          </a:p>
          <a:p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0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438656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7030A0"/>
                </a:solidFill>
              </a:rPr>
              <a:t>Het succes van de Trajectplusklas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7335" y="1597869"/>
            <a:ext cx="8596668" cy="3814529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Een passend aanbod voor havo/vwo leerlingen met extra ondersteuning binnen onze regio. </a:t>
            </a:r>
          </a:p>
          <a:p>
            <a:r>
              <a:rPr lang="nl-NL" dirty="0">
                <a:solidFill>
                  <a:schemeClr val="accent2"/>
                </a:solidFill>
              </a:rPr>
              <a:t>Instroom in de reguliere klassen.</a:t>
            </a:r>
          </a:p>
          <a:p>
            <a:r>
              <a:rPr lang="nl-NL" dirty="0">
                <a:solidFill>
                  <a:schemeClr val="accent2"/>
                </a:solidFill>
              </a:rPr>
              <a:t>Tussentijds instroom in een reguliere klas.  </a:t>
            </a:r>
          </a:p>
          <a:p>
            <a:r>
              <a:rPr lang="nl-NL" dirty="0">
                <a:solidFill>
                  <a:schemeClr val="accent2"/>
                </a:solidFill>
              </a:rPr>
              <a:t>Buddyklassen. </a:t>
            </a:r>
          </a:p>
          <a:p>
            <a:r>
              <a:rPr lang="nl-NL" dirty="0">
                <a:solidFill>
                  <a:schemeClr val="accent2"/>
                </a:solidFill>
              </a:rPr>
              <a:t>Collegialiteit/deskundigheidsbevordering. </a:t>
            </a:r>
          </a:p>
          <a:p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3632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7030A0"/>
                </a:solidFill>
              </a:rPr>
              <a:t>Wist u dat ..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5039" y="1645920"/>
            <a:ext cx="8596668" cy="3343882"/>
          </a:xfrm>
        </p:spPr>
        <p:txBody>
          <a:bodyPr>
            <a:normAutofit/>
          </a:bodyPr>
          <a:lstStyle/>
          <a:p>
            <a:r>
              <a:rPr lang="nl-NL" sz="2100" dirty="0">
                <a:solidFill>
                  <a:schemeClr val="accent2">
                    <a:lumMod val="75000"/>
                  </a:schemeClr>
                </a:solidFill>
              </a:rPr>
              <a:t>De Trajectplusklas in het schooljaar 2017-2018 is gestart met 11 leerlingen, waarvan alle leerlingen afkomstig van de Spinaker (5) het op dit moment goed doen in een reguliere klas. </a:t>
            </a:r>
          </a:p>
          <a:p>
            <a:endParaRPr lang="nl-NL" sz="21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100" dirty="0">
                <a:solidFill>
                  <a:schemeClr val="accent2">
                    <a:lumMod val="75000"/>
                  </a:schemeClr>
                </a:solidFill>
              </a:rPr>
              <a:t>De Trajectplusklas op dit moment bestaat uit 3 klassen, waarvan 14 leerlingen in de eerste klas, 10 leerlingen in de tweede klas en 6 leerlingen in de derde klas.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717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905578" cy="17769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 </a:t>
            </a:r>
            <a:br>
              <a:rPr lang="nl-NL" dirty="0"/>
            </a:br>
            <a:r>
              <a:rPr lang="nl-NL" sz="2700" dirty="0">
                <a:solidFill>
                  <a:srgbClr val="7030A0"/>
                </a:solidFill>
              </a:rPr>
              <a:t>De Trajectplusklas volgens de methodiek ‘Geef me de 5’.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57" y="2770632"/>
            <a:ext cx="2438591" cy="24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b="1" dirty="0">
                <a:solidFill>
                  <a:srgbClr val="7030A0"/>
                </a:solidFill>
              </a:rPr>
              <a:t>Wat?</a:t>
            </a:r>
            <a:r>
              <a:rPr lang="nl-NL" b="1" dirty="0">
                <a:solidFill>
                  <a:srgbClr val="7030A0"/>
                </a:solidFill>
              </a:rPr>
              <a:t>	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7335" y="2669032"/>
            <a:ext cx="8596668" cy="1570962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accent2"/>
                </a:solidFill>
              </a:rPr>
              <a:t>De Trajectplusklas.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585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2133600"/>
          </a:xfrm>
        </p:spPr>
        <p:txBody>
          <a:bodyPr/>
          <a:lstStyle/>
          <a:p>
            <a:pPr algn="ctr"/>
            <a:r>
              <a:rPr lang="nl-NL" sz="5400" b="1" dirty="0">
                <a:solidFill>
                  <a:srgbClr val="7030A0"/>
                </a:solidFill>
              </a:rPr>
              <a:t>Waar?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044" y="2091944"/>
            <a:ext cx="9189041" cy="1570962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accent2"/>
                </a:solidFill>
              </a:rPr>
              <a:t>Een bovenschoolse voorziening gestationeerd op het O.S.G. Willem </a:t>
            </a:r>
            <a:r>
              <a:rPr lang="nl-NL" dirty="0" err="1">
                <a:solidFill>
                  <a:schemeClr val="accent2"/>
                </a:solidFill>
              </a:rPr>
              <a:t>Blaeu</a:t>
            </a:r>
            <a:r>
              <a:rPr lang="nl-NL" dirty="0">
                <a:solidFill>
                  <a:schemeClr val="accent2"/>
                </a:solidFill>
              </a:rPr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74" y="3456432"/>
            <a:ext cx="4046782" cy="26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7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5" y="594360"/>
            <a:ext cx="8596668" cy="2807208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>
                <a:solidFill>
                  <a:srgbClr val="7030A0"/>
                </a:solidFill>
              </a:rPr>
              <a:t>Wie?</a:t>
            </a:r>
            <a:r>
              <a:rPr lang="nl-NL" b="1" dirty="0">
                <a:solidFill>
                  <a:schemeClr val="accent2"/>
                </a:solidFill>
              </a:rPr>
              <a:t>	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7335" y="283464"/>
            <a:ext cx="8596668" cy="7424928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accent2"/>
                </a:solidFill>
              </a:rPr>
              <a:t>Een voorziening voor leerlingen die in de onderbouw HAVO/VWO voor schoolsucces afhankelijk zijn van een overzichtelijke en stabiele omgeving en van intensieve begeleiding op pedagogisch-didactisch gebied. </a:t>
            </a:r>
          </a:p>
          <a:p>
            <a:pPr algn="ctr"/>
            <a:br>
              <a:rPr lang="nl-NL" dirty="0">
                <a:solidFill>
                  <a:schemeClr val="accent2"/>
                </a:solidFill>
              </a:rPr>
            </a:br>
            <a:r>
              <a:rPr lang="nl-NL" dirty="0">
                <a:solidFill>
                  <a:schemeClr val="accent2"/>
                </a:solidFill>
              </a:rPr>
              <a:t> 	Een vast docententeam, twee Trajectplusklas begeleiders en een orthopedagoog.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492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c4fdd8b-9465-4f1a-a884-7ddefca35b96@eurprd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5" y="553403"/>
            <a:ext cx="8531836" cy="443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6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2846832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>
                <a:solidFill>
                  <a:srgbClr val="7030A0"/>
                </a:solidFill>
              </a:rPr>
              <a:t>Hoe?</a:t>
            </a:r>
            <a:r>
              <a:rPr lang="nl-NL" b="1" dirty="0">
                <a:solidFill>
                  <a:srgbClr val="7030A0"/>
                </a:solidFill>
              </a:rPr>
              <a:t>	</a:t>
            </a:r>
            <a:br>
              <a:rPr lang="nl-NL" dirty="0">
                <a:solidFill>
                  <a:schemeClr val="accent2"/>
                </a:solidFill>
              </a:rPr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7335" y="1344168"/>
            <a:ext cx="8596668" cy="4626864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accent2"/>
                </a:solidFill>
              </a:rPr>
              <a:t>Een stabiele omgeving, kleinschaligheid en intensieve aandacht vormen de belangrijkste succesfactoren. </a:t>
            </a:r>
          </a:p>
          <a:p>
            <a:pPr algn="ctr"/>
            <a:br>
              <a:rPr lang="nl-NL" dirty="0">
                <a:solidFill>
                  <a:schemeClr val="accent2"/>
                </a:solidFill>
              </a:rPr>
            </a:br>
            <a:r>
              <a:rPr lang="nl-NL" b="1" dirty="0">
                <a:solidFill>
                  <a:schemeClr val="accent2"/>
                </a:solidFill>
              </a:rPr>
              <a:t> 	</a:t>
            </a:r>
            <a:r>
              <a:rPr lang="nl-NL" dirty="0">
                <a:solidFill>
                  <a:schemeClr val="accent2"/>
                </a:solidFill>
              </a:rPr>
              <a:t>Leerlingen executieve vaardigheden aanleren, hen een ondersteunend pedagogisch klimaat bieden gericht op zelfvertrouwen en sociale veiligheid en door hun sociale vermogen te vergroten.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6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7335" y="905256"/>
            <a:ext cx="8596668" cy="4572000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7030A0"/>
                </a:solidFill>
              </a:rPr>
              <a:t>Lokaal 104</a:t>
            </a:r>
            <a:br>
              <a:rPr lang="nl-NL" sz="2000" dirty="0">
                <a:solidFill>
                  <a:srgbClr val="7030A0"/>
                </a:solidFill>
              </a:rPr>
            </a:br>
            <a:r>
              <a:rPr lang="nl-NL" sz="2000" dirty="0">
                <a:solidFill>
                  <a:srgbClr val="7030A0"/>
                </a:solidFill>
              </a:rPr>
              <a:t>Lokaal 105</a:t>
            </a:r>
            <a:br>
              <a:rPr lang="nl-NL" sz="2000" dirty="0">
                <a:solidFill>
                  <a:srgbClr val="7030A0"/>
                </a:solidFill>
              </a:rPr>
            </a:br>
            <a:r>
              <a:rPr lang="nl-NL" sz="2000" dirty="0">
                <a:solidFill>
                  <a:srgbClr val="7030A0"/>
                </a:solidFill>
              </a:rPr>
              <a:t>Lokaal 106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40" y="986356"/>
            <a:ext cx="3340545" cy="4409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1" y="1175943"/>
            <a:ext cx="3010214" cy="40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543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2221</TotalTime>
  <Words>341</Words>
  <Application>Microsoft Macintosh PowerPoint</Application>
  <PresentationFormat>Breedbeeld</PresentationFormat>
  <Paragraphs>40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Facet</vt:lpstr>
      <vt:lpstr> Informatie over de Trajectplusklas voor onderwijsconsulenten en andere onderwijsprofessionals  </vt:lpstr>
      <vt:lpstr>Wist u dat .. </vt:lpstr>
      <vt:lpstr>  De Trajectplusklas volgens de methodiek ‘Geef me de 5’. </vt:lpstr>
      <vt:lpstr>Wat? </vt:lpstr>
      <vt:lpstr>Waar?</vt:lpstr>
      <vt:lpstr>Wie? </vt:lpstr>
      <vt:lpstr>PowerPoint-presentatie</vt:lpstr>
      <vt:lpstr>Hoe?  </vt:lpstr>
      <vt:lpstr>PowerPoint-presentatie</vt:lpstr>
      <vt:lpstr>PowerPoint-presentatie</vt:lpstr>
      <vt:lpstr>Wanneer? </vt:lpstr>
      <vt:lpstr>Het systeem rond toeleiding en aanname Afwegen, is de Trajectplusklas passend?  </vt:lpstr>
      <vt:lpstr>Waar hebben we van geleerd? </vt:lpstr>
      <vt:lpstr>Het succes van de Trajectplusklas</vt:lpstr>
    </vt:vector>
  </TitlesOfParts>
  <Company>SOVON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 voor onderwijsconsulenten en onderwijsprofessionals</dc:title>
  <dc:creator>Hammerstein, L.M.J.</dc:creator>
  <cp:lastModifiedBy>Microsoft Office User</cp:lastModifiedBy>
  <cp:revision>32</cp:revision>
  <dcterms:created xsi:type="dcterms:W3CDTF">2019-09-25T09:43:09Z</dcterms:created>
  <dcterms:modified xsi:type="dcterms:W3CDTF">2019-10-02T08:05:51Z</dcterms:modified>
</cp:coreProperties>
</file>