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0" r:id="rId6"/>
    <p:sldId id="271" r:id="rId7"/>
    <p:sldId id="267" r:id="rId8"/>
    <p:sldId id="268" r:id="rId9"/>
    <p:sldId id="270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6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2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46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16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74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9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92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54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ACCE-D6C6-664A-B484-C52740BFB6F6}" type="datetimeFigureOut">
              <a:rPr lang="nl-NL" smtClean="0"/>
              <a:t>07-06-20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C90-48E1-8B40-8E0D-AB834BC1B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6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ACC39F4F-0F15-46C9-BB96-8308230D0E9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2"/>
            <a:tile tx="0" ty="0" sx="100000" sy="100000" flip="none" algn="tl"/>
          </a:blipFill>
        </p:grpSpPr>
        <p:pic>
          <p:nvPicPr>
            <p:cNvPr id="4" name="Afbeelding 3" descr="PPO-NK presentatie bestuur_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pic>
          <p:nvPicPr>
            <p:cNvPr id="5" name="Afbeelding 4" descr="PPO-NK presentatie bestuur_3.jpg">
              <a:extLst>
                <a:ext uri="{FF2B5EF4-FFF2-40B4-BE49-F238E27FC236}">
                  <a16:creationId xmlns:a16="http://schemas.microsoft.com/office/drawing/2014/main" id="{453D5423-DEDA-4010-821A-CB812C6CA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03" b="91551"/>
            <a:stretch/>
          </p:blipFill>
          <p:spPr>
            <a:xfrm>
              <a:off x="168812" y="92076"/>
              <a:ext cx="3922542" cy="487361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36"/>
            <a:ext cx="8229600" cy="67523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2"/>
                </a:solidFill>
                <a:latin typeface="Arnhem-Blond" pitchFamily="2" charset="0"/>
              </a:rPr>
              <a:t>Hoogbegaafdheid </a:t>
            </a:r>
            <a:r>
              <a:rPr lang="nl-NL" sz="3100" dirty="0">
                <a:solidFill>
                  <a:schemeClr val="tx2"/>
                </a:solidFill>
                <a:latin typeface="Arnhem-Blond" pitchFamily="2" charset="0"/>
              </a:rPr>
              <a:t>“Perspectief voor ieder kind”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0FAD16C-1AA1-4BCE-BFC6-3BBE7CC651E2}"/>
              </a:ext>
            </a:extLst>
          </p:cNvPr>
          <p:cNvSpPr txBox="1">
            <a:spLocks/>
          </p:cNvSpPr>
          <p:nvPr/>
        </p:nvSpPr>
        <p:spPr>
          <a:xfrm>
            <a:off x="5166804" y="816745"/>
            <a:ext cx="3672396" cy="4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dirty="0" err="1">
                <a:solidFill>
                  <a:schemeClr val="tx2"/>
                </a:solidFill>
                <a:latin typeface="Arnhem-Blond" pitchFamily="2" charset="0"/>
              </a:rPr>
              <a:t>Fraukje</a:t>
            </a:r>
            <a:r>
              <a:rPr lang="nl-NL" sz="1400" dirty="0">
                <a:solidFill>
                  <a:schemeClr val="tx2"/>
                </a:solidFill>
                <a:latin typeface="Arnhem-Blond" pitchFamily="2" charset="0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Arnhem-Blond" pitchFamily="2" charset="0"/>
              </a:rPr>
              <a:t>Selen</a:t>
            </a:r>
            <a:r>
              <a:rPr lang="nl-NL" sz="1400" dirty="0">
                <a:solidFill>
                  <a:schemeClr val="tx2"/>
                </a:solidFill>
                <a:latin typeface="Arnhem-Blond" pitchFamily="2" charset="0"/>
              </a:rPr>
              <a:t> en </a:t>
            </a:r>
            <a:r>
              <a:rPr lang="nl-NL" sz="1400" dirty="0" err="1">
                <a:solidFill>
                  <a:schemeClr val="tx2"/>
                </a:solidFill>
                <a:latin typeface="Arnhem-Blond" pitchFamily="2" charset="0"/>
              </a:rPr>
              <a:t>Richelle</a:t>
            </a:r>
            <a:r>
              <a:rPr lang="nl-NL" sz="1400" dirty="0">
                <a:solidFill>
                  <a:schemeClr val="tx2"/>
                </a:solidFill>
                <a:latin typeface="Arnhem-Blond" pitchFamily="2" charset="0"/>
              </a:rPr>
              <a:t> de Deugd</a:t>
            </a:r>
          </a:p>
          <a:p>
            <a:pPr algn="l"/>
            <a:r>
              <a:rPr lang="nl-NL" sz="1400" dirty="0">
                <a:solidFill>
                  <a:schemeClr val="tx2"/>
                </a:solidFill>
                <a:latin typeface="Arnhem-Blond" pitchFamily="2" charset="0"/>
              </a:rPr>
              <a:t>8 juni 2020</a:t>
            </a:r>
          </a:p>
        </p:txBody>
      </p:sp>
    </p:spTree>
    <p:extLst>
      <p:ext uri="{BB962C8B-B14F-4D97-AF65-F5344CB8AC3E}">
        <p14:creationId xmlns:p14="http://schemas.microsoft.com/office/powerpoint/2010/main" val="17337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De aanloop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566745" cy="2404241"/>
          </a:xfrm>
        </p:spPr>
        <p:txBody>
          <a:bodyPr/>
          <a:lstStyle/>
          <a:p>
            <a:r>
              <a:rPr lang="nl-NL" dirty="0">
                <a:latin typeface="Arnhem-Blond" pitchFamily="2" charset="0"/>
              </a:rPr>
              <a:t>Subsidieregeling</a:t>
            </a:r>
          </a:p>
          <a:p>
            <a:r>
              <a:rPr lang="nl-NL" dirty="0">
                <a:latin typeface="Arnhem-Blond" pitchFamily="2" charset="0"/>
              </a:rPr>
              <a:t>Proces</a:t>
            </a:r>
          </a:p>
          <a:p>
            <a:r>
              <a:rPr lang="nl-NL" dirty="0">
                <a:latin typeface="Arnhem-Blond" pitchFamily="2" charset="0"/>
              </a:rPr>
              <a:t>Samenwerkingspartners</a:t>
            </a:r>
          </a:p>
          <a:p>
            <a:r>
              <a:rPr lang="nl-NL" dirty="0">
                <a:latin typeface="Arnhem-Blond" pitchFamily="2" charset="0"/>
              </a:rPr>
              <a:t>Toekenning</a:t>
            </a:r>
          </a:p>
        </p:txBody>
      </p:sp>
      <p:pic>
        <p:nvPicPr>
          <p:cNvPr id="10" name="Afbeelding 9" descr="Afbeelding met persoon, tekst, groot, jong&#10;&#10;Automatisch gegenereerde beschrijving">
            <a:extLst>
              <a:ext uri="{FF2B5EF4-FFF2-40B4-BE49-F238E27FC236}">
                <a16:creationId xmlns:a16="http://schemas.microsoft.com/office/drawing/2014/main" id="{24D085AE-7EA0-204E-9BBE-7ABD5D96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03" y="3578809"/>
            <a:ext cx="4210246" cy="28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221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Goede en duurzame ondersteuningsstructuur voor onze hoogbegaafde leerlingen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Door het inrichten van een dekkend ondersteuningscontinuüm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Intensieve begeleiding en interventies zijn flexibel en tijdelijk van aard</a:t>
            </a:r>
          </a:p>
          <a:p>
            <a:pPr marL="0" indent="0">
              <a:buNone/>
            </a:pPr>
            <a:endParaRPr lang="nl-NL" dirty="0">
              <a:latin typeface="Arnhem-Blond" pitchFamily="2" charset="0"/>
            </a:endParaRPr>
          </a:p>
        </p:txBody>
      </p:sp>
      <p:pic>
        <p:nvPicPr>
          <p:cNvPr id="10" name="Afbeelding 9" descr="Afbeelding met persoon, zitten, tafel, laptop&#10;&#10;Automatisch gegenereerde beschrijving">
            <a:extLst>
              <a:ext uri="{FF2B5EF4-FFF2-40B4-BE49-F238E27FC236}">
                <a16:creationId xmlns:a16="http://schemas.microsoft.com/office/drawing/2014/main" id="{925C535A-9E93-5F4B-AB46-CA0BE4F1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11" y="2707454"/>
            <a:ext cx="3216192" cy="23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5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Uitgangspunten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0351"/>
          </a:xfrm>
        </p:spPr>
        <p:txBody>
          <a:bodyPr>
            <a:normAutofit/>
          </a:bodyPr>
          <a:lstStyle/>
          <a:p>
            <a:r>
              <a:rPr lang="nl-NL" dirty="0">
                <a:latin typeface="Arnhem-Blond" pitchFamily="2" charset="0"/>
              </a:rPr>
              <a:t>Gezamenlijk</a:t>
            </a:r>
          </a:p>
          <a:p>
            <a:r>
              <a:rPr lang="nl-NL" dirty="0">
                <a:latin typeface="Arnhem-Blond" pitchFamily="2" charset="0"/>
              </a:rPr>
              <a:t>Gebruik maken van de </a:t>
            </a:r>
            <a:r>
              <a:rPr lang="nl-NL" dirty="0" err="1">
                <a:latin typeface="Arnhem-Blond" pitchFamily="2" charset="0"/>
              </a:rPr>
              <a:t>good</a:t>
            </a:r>
            <a:r>
              <a:rPr lang="nl-NL" dirty="0">
                <a:latin typeface="Arnhem-Blond" pitchFamily="2" charset="0"/>
              </a:rPr>
              <a:t> </a:t>
            </a:r>
            <a:r>
              <a:rPr lang="nl-NL" dirty="0" err="1">
                <a:latin typeface="Arnhem-Blond" pitchFamily="2" charset="0"/>
              </a:rPr>
              <a:t>practices</a:t>
            </a:r>
            <a:r>
              <a:rPr lang="nl-NL" dirty="0">
                <a:latin typeface="Arnhem-Blond" pitchFamily="2" charset="0"/>
              </a:rPr>
              <a:t> en ervaringen in de regio</a:t>
            </a:r>
          </a:p>
          <a:p>
            <a:r>
              <a:rPr lang="nl-NL" dirty="0">
                <a:latin typeface="Arnhem-Blond" pitchFamily="2" charset="0"/>
              </a:rPr>
              <a:t>Kijken vanuit leefomgeving en behoeften van het kind</a:t>
            </a:r>
          </a:p>
          <a:p>
            <a:r>
              <a:rPr lang="nl-NL" dirty="0">
                <a:latin typeface="Arnhem-Blond" pitchFamily="2" charset="0"/>
              </a:rPr>
              <a:t>Onderwijs vindt plaats vanuit de eigen school</a:t>
            </a:r>
          </a:p>
          <a:p>
            <a:r>
              <a:rPr lang="nl-NL" dirty="0">
                <a:latin typeface="Arnhem-Blond" pitchFamily="2" charset="0"/>
              </a:rPr>
              <a:t>Beperkt aantal voorzieningen</a:t>
            </a:r>
          </a:p>
          <a:p>
            <a:endParaRPr lang="nl-NL" dirty="0">
              <a:latin typeface="Arnhem-Blo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9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Hoe?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131" y="1555532"/>
            <a:ext cx="7987862" cy="457063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nl-NL" dirty="0"/>
              <a:t>“Dynamisch arrangeren”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nl-NL" dirty="0"/>
              <a:t>Krachten bundelen in de regio &amp; gezamenlijk optrekken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nl-NL" dirty="0"/>
              <a:t>Ontwikkelen ondersteuningspunt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nl-NL" dirty="0"/>
              <a:t>Doorlopende lijn Voorschool – PO – VO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nl-NL" dirty="0"/>
              <a:t>Specifieke aandacht voor peuters met een ontwikkelingsvoorsprong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nl-NL" dirty="0"/>
              <a:t>Expertise naar scholen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0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Wie?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89026"/>
            <a:ext cx="4472678" cy="5237137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dirty="0" err="1"/>
              <a:t>Netwerkgroep</a:t>
            </a:r>
            <a:r>
              <a:rPr lang="en-US" dirty="0"/>
              <a:t> HB met </a:t>
            </a:r>
            <a:r>
              <a:rPr lang="en-US" dirty="0" err="1"/>
              <a:t>vertegenwoordiging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:</a:t>
            </a:r>
          </a:p>
          <a:p>
            <a:r>
              <a:rPr lang="en-US" dirty="0" err="1"/>
              <a:t>Samenwerkingsverband</a:t>
            </a:r>
            <a:r>
              <a:rPr lang="en-US" dirty="0"/>
              <a:t> (</a:t>
            </a:r>
            <a:r>
              <a:rPr lang="en-US" dirty="0" err="1"/>
              <a:t>Saapke</a:t>
            </a:r>
            <a:r>
              <a:rPr lang="en-US" dirty="0"/>
              <a:t> </a:t>
            </a:r>
            <a:r>
              <a:rPr lang="en-US" dirty="0" err="1"/>
              <a:t>Wakker</a:t>
            </a:r>
            <a:r>
              <a:rPr lang="en-US" dirty="0"/>
              <a:t>)</a:t>
            </a:r>
          </a:p>
          <a:p>
            <a:r>
              <a:rPr lang="en-US" dirty="0" err="1"/>
              <a:t>Schoolbesturen</a:t>
            </a:r>
            <a:r>
              <a:rPr lang="en-US" dirty="0"/>
              <a:t> (</a:t>
            </a:r>
            <a:r>
              <a:rPr lang="en-US" dirty="0" err="1"/>
              <a:t>Siebrand</a:t>
            </a:r>
            <a:r>
              <a:rPr lang="en-US" dirty="0"/>
              <a:t> </a:t>
            </a:r>
            <a:r>
              <a:rPr lang="en-US" dirty="0" err="1"/>
              <a:t>Konst</a:t>
            </a:r>
            <a:r>
              <a:rPr lang="en-US" dirty="0"/>
              <a:t>)</a:t>
            </a:r>
          </a:p>
          <a:p>
            <a:r>
              <a:rPr lang="en-US" dirty="0"/>
              <a:t>Trimaran (Barbara </a:t>
            </a:r>
            <a:r>
              <a:rPr lang="en-US" dirty="0" err="1"/>
              <a:t>Planken</a:t>
            </a:r>
            <a:r>
              <a:rPr lang="en-US" dirty="0"/>
              <a:t>)</a:t>
            </a:r>
          </a:p>
          <a:p>
            <a:r>
              <a:rPr lang="en-US" dirty="0" err="1"/>
              <a:t>Ouders</a:t>
            </a:r>
            <a:r>
              <a:rPr lang="en-US" dirty="0"/>
              <a:t> (Yvonne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Reep</a:t>
            </a:r>
            <a:r>
              <a:rPr lang="en-US" dirty="0"/>
              <a:t>)</a:t>
            </a:r>
          </a:p>
          <a:p>
            <a:r>
              <a:rPr lang="en-US" dirty="0"/>
              <a:t>HB specialist (</a:t>
            </a:r>
            <a:r>
              <a:rPr lang="en-US" dirty="0" err="1"/>
              <a:t>Winanda</a:t>
            </a:r>
            <a:r>
              <a:rPr lang="en-US" dirty="0"/>
              <a:t> </a:t>
            </a:r>
            <a:r>
              <a:rPr lang="en-US" dirty="0" err="1"/>
              <a:t>Maljaars</a:t>
            </a:r>
            <a:r>
              <a:rPr lang="en-US" dirty="0"/>
              <a:t>)</a:t>
            </a:r>
          </a:p>
          <a:p>
            <a:r>
              <a:rPr lang="en-US" dirty="0" err="1"/>
              <a:t>Gemeente</a:t>
            </a:r>
            <a:r>
              <a:rPr lang="en-US" dirty="0"/>
              <a:t> (Rosanne van </a:t>
            </a:r>
            <a:r>
              <a:rPr lang="en-US" dirty="0" err="1"/>
              <a:t>Wonderen</a:t>
            </a:r>
            <a:r>
              <a:rPr lang="en-US" dirty="0"/>
              <a:t>)</a:t>
            </a:r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pic>
        <p:nvPicPr>
          <p:cNvPr id="10" name="Afbeelding 9" descr="Afbeelding met object, telraam, binnen, tafel&#10;&#10;Automatisch gegenereerde beschrijving">
            <a:extLst>
              <a:ext uri="{FF2B5EF4-FFF2-40B4-BE49-F238E27FC236}">
                <a16:creationId xmlns:a16="http://schemas.microsoft.com/office/drawing/2014/main" id="{B1FF7D8F-1F9F-0F48-9B30-E04C68E3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78" y="2574070"/>
            <a:ext cx="3542520" cy="24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Coördinator specialist HB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0142"/>
            <a:ext cx="8229600" cy="388917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</a:pPr>
            <a:r>
              <a:rPr lang="nl-NL" dirty="0"/>
              <a:t>In kaart brengen van de onderwijs- en ondersteuningsbehoeften van de scholen en het koppelen van trainingen en scholing aan deze behoeften;</a:t>
            </a:r>
            <a:endParaRPr lang="en-US" dirty="0"/>
          </a:p>
          <a:p>
            <a:r>
              <a:rPr lang="nl-NL" dirty="0"/>
              <a:t>Borging van de kennisdeling en voor de doorgaande lijn van de kennisdoelen;</a:t>
            </a:r>
            <a:endParaRPr lang="en-US" dirty="0"/>
          </a:p>
          <a:p>
            <a:r>
              <a:rPr lang="nl-NL" dirty="0"/>
              <a:t>Vergroten van de verbinding tussen de Trimaran en de scholen in de regio;</a:t>
            </a:r>
            <a:endParaRPr lang="en-US" dirty="0"/>
          </a:p>
          <a:p>
            <a:r>
              <a:rPr lang="nl-NL" dirty="0"/>
              <a:t>Samenwerken met de acht werkgebieden, de scholen, de consulenten en de netwerkgroep.</a:t>
            </a: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pic>
        <p:nvPicPr>
          <p:cNvPr id="10" name="Afbeelding 9" descr="Afbeelding met kantoorartikelen, binnen, kleurrijk, potlood&#10;&#10;Automatisch gegenereerde beschrijving">
            <a:extLst>
              <a:ext uri="{FF2B5EF4-FFF2-40B4-BE49-F238E27FC236}">
                <a16:creationId xmlns:a16="http://schemas.microsoft.com/office/drawing/2014/main" id="{ACECDD17-7EF7-C843-89FE-4191CD70B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13" y="4780606"/>
            <a:ext cx="2864069" cy="17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99717" cy="339750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  <a:latin typeface="Arnhem-Blond" pitchFamily="2" charset="0"/>
              </a:rPr>
              <a:t>Tot aan de zomervakantie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Informatie-uitwisseling met consulenten, deelnemersraad, werkgebieden (directie en IB), beleidsmedewerkers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Inventarisatie -&gt; wat kunnen we al en </a:t>
            </a:r>
            <a:r>
              <a:rPr lang="nl-NL"/>
              <a:t>wat doen </a:t>
            </a:r>
            <a:r>
              <a:rPr lang="nl-NL" dirty="0"/>
              <a:t>we al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Voorbereiden en plannen studiemiddagen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Verbinding met de Trimaran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Samenwerking zoeken met VO voor doorgaande lijn PO-VO</a:t>
            </a:r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4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09D56604-9EBC-4EDF-8608-FA2AF6DF823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7DB9E85-AEFA-4135-AFF4-DEDF6A20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Afbeelding 3" descr="PPO-NK presentatie bestuur_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5" name="Afbeelding 4" descr="PPO-NK presentatie bestuur_36.jpg">
                <a:extLst>
                  <a:ext uri="{FF2B5EF4-FFF2-40B4-BE49-F238E27FC236}">
                    <a16:creationId xmlns:a16="http://schemas.microsoft.com/office/drawing/2014/main" id="{6259EC61-F133-4875-BD46-B98D1489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03" t="22454" r="3666" b="67145"/>
              <a:stretch/>
            </p:blipFill>
            <p:spPr>
              <a:xfrm>
                <a:off x="182881" y="1600200"/>
                <a:ext cx="8778240" cy="4744329"/>
              </a:xfrm>
              <a:prstGeom prst="rect">
                <a:avLst/>
              </a:prstGeom>
            </p:spPr>
          </p:pic>
          <p:pic>
            <p:nvPicPr>
              <p:cNvPr id="6" name="Afbeelding 5" descr="PPO-NK presentatie bestuur_36.jpg">
                <a:extLst>
                  <a:ext uri="{FF2B5EF4-FFF2-40B4-BE49-F238E27FC236}">
                    <a16:creationId xmlns:a16="http://schemas.microsoft.com/office/drawing/2014/main" id="{0E4BDF25-8E1D-492E-96FA-22A3BAA0C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7" t="18449" r="13051" b="67351"/>
              <a:stretch/>
            </p:blipFill>
            <p:spPr>
              <a:xfrm>
                <a:off x="182881" y="731837"/>
                <a:ext cx="7033845" cy="973870"/>
              </a:xfrm>
              <a:prstGeom prst="rect">
                <a:avLst/>
              </a:prstGeom>
            </p:spPr>
          </p:pic>
        </p:grpSp>
        <p:pic>
          <p:nvPicPr>
            <p:cNvPr id="8" name="Afbeelding 7" descr="PPO-NK presentatie bestuur_36.jpg">
              <a:extLst>
                <a:ext uri="{FF2B5EF4-FFF2-40B4-BE49-F238E27FC236}">
                  <a16:creationId xmlns:a16="http://schemas.microsoft.com/office/drawing/2014/main" id="{160789C7-CFBA-44D6-A7C8-0B207391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8" r="17744" b="91551"/>
            <a:stretch/>
          </p:blipFill>
          <p:spPr>
            <a:xfrm>
              <a:off x="182881" y="34951"/>
              <a:ext cx="3706838" cy="579437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dirty="0" err="1"/>
              <a:t>Vragen</a:t>
            </a:r>
            <a:r>
              <a:rPr lang="en-US" dirty="0"/>
              <a:t>?</a:t>
            </a:r>
          </a:p>
        </p:txBody>
      </p:sp>
      <p:pic>
        <p:nvPicPr>
          <p:cNvPr id="11" name="Afbeelding 10" descr="Afbeelding met hoed, shirt, vasthouden, tapijt&#10;&#10;Automatisch gegenereerde beschrijving">
            <a:extLst>
              <a:ext uri="{FF2B5EF4-FFF2-40B4-BE49-F238E27FC236}">
                <a16:creationId xmlns:a16="http://schemas.microsoft.com/office/drawing/2014/main" id="{816B515E-0DB7-9346-9446-8ABDD965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54" y="2574070"/>
            <a:ext cx="5686097" cy="29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96ECA0ED4D94395CAC6FA34B2F344" ma:contentTypeVersion="8" ma:contentTypeDescription="Een nieuw document maken." ma:contentTypeScope="" ma:versionID="1351a143fc4a4b289a70fd7790d73233">
  <xsd:schema xmlns:xsd="http://www.w3.org/2001/XMLSchema" xmlns:xs="http://www.w3.org/2001/XMLSchema" xmlns:p="http://schemas.microsoft.com/office/2006/metadata/properties" xmlns:ns2="9af10db7-84f1-40ca-a859-785a29ec651c" xmlns:ns3="85773b0f-7e74-4f00-a9a9-8c5f640b3eef" targetNamespace="http://schemas.microsoft.com/office/2006/metadata/properties" ma:root="true" ma:fieldsID="d21587d1fa1f115cd27e0d094801c9de" ns2:_="" ns3:_="">
    <xsd:import namespace="9af10db7-84f1-40ca-a859-785a29ec651c"/>
    <xsd:import namespace="85773b0f-7e74-4f00-a9a9-8c5f640b3e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10db7-84f1-40ca-a859-785a29ec65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73b0f-7e74-4f00-a9a9-8c5f640b3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9EAA7-7C5D-4B7B-AD15-18CFADE7DE9F}">
  <ds:schemaRefs>
    <ds:schemaRef ds:uri="http://schemas.microsoft.com/office/2006/metadata/properties"/>
    <ds:schemaRef ds:uri="http://schemas.microsoft.com/office/infopath/2007/PartnerControls"/>
    <ds:schemaRef ds:uri="9af10db7-84f1-40ca-a859-785a29ec651c"/>
    <ds:schemaRef ds:uri="http://purl.org/dc/terms/"/>
    <ds:schemaRef ds:uri="http://schemas.microsoft.com/office/2006/documentManagement/types"/>
    <ds:schemaRef ds:uri="85773b0f-7e74-4f00-a9a9-8c5f640b3eef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37610C-03BA-4397-8D43-128499DE2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10db7-84f1-40ca-a859-785a29ec651c"/>
    <ds:schemaRef ds:uri="85773b0f-7e74-4f00-a9a9-8c5f640b3e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05181-607C-4125-85C0-0E87914A8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267</Words>
  <Application>Microsoft Macintosh PowerPoint</Application>
  <PresentationFormat>Diavoorstelling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Arnhem-Blond</vt:lpstr>
      <vt:lpstr>Calibri</vt:lpstr>
      <vt:lpstr>Office-thema</vt:lpstr>
      <vt:lpstr>Hoogbegaafdheid “Perspectief voor ieder kind”</vt:lpstr>
      <vt:lpstr>De aanloop</vt:lpstr>
      <vt:lpstr>Wat?</vt:lpstr>
      <vt:lpstr>Uitgangspunten</vt:lpstr>
      <vt:lpstr>Hoe?</vt:lpstr>
      <vt:lpstr>Wie? </vt:lpstr>
      <vt:lpstr>Coördinator specialist HB</vt:lpstr>
      <vt:lpstr>Tot aan de zomervakantie</vt:lpstr>
      <vt:lpstr>PowerPoint-presentatie</vt:lpstr>
    </vt:vector>
  </TitlesOfParts>
  <Company>TDH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Virginie Mercier</dc:creator>
  <cp:lastModifiedBy>Fraukje Selen</cp:lastModifiedBy>
  <cp:revision>13</cp:revision>
  <dcterms:created xsi:type="dcterms:W3CDTF">2015-12-07T13:46:37Z</dcterms:created>
  <dcterms:modified xsi:type="dcterms:W3CDTF">2020-06-07T11:28:34Z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0x0101007D396ECA0ED4D94395CAC6FA34B2F344</vt:lpwstr>
  </property>
</Properties>
</file>