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1CB"/>
    <a:srgbClr val="DCE5F4"/>
    <a:srgbClr val="A7BCE3"/>
    <a:srgbClr val="FFF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29107-0E52-44BB-B4CF-E170FB72A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FFD00C-0D1F-43DC-BC16-3CBC2293F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1BD18A-EDBE-404E-9979-3AF34C548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5C2570-DDAA-4E27-A56A-222CADED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780742-DE4E-445B-A82C-4F7C482A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57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752471-D315-45A6-8B8A-77C211798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B1AD463-8D68-4B02-8577-DB6D27963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4B3B80-E78F-4275-BC28-D6A3A220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69C048-0A73-4EE4-837F-2CB73925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0A2027-D625-405B-8092-0A7896B5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15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78B4E59-3888-44C2-9153-F3D499F78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F4E732B-5745-481B-B72C-3720656EE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0BAF84-44D5-4D5F-AD14-A6E1DD9CA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ECFEC1-D702-496E-99AD-8A53EBBD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F223B5-48C5-4857-98E3-E4651C45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667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4359A-B8AB-4F97-986B-3E0ECF43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BBAC35-F575-46CD-BC21-8F3FAD065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830880-C951-4950-940B-ED1DD9D0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9205B17-0E01-4611-A8FB-15F121EE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0E36E1D-AEA2-4F2A-B5BC-997B46E3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20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EC451-61C4-45B5-ADBA-11462C21C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F43716-1200-4DB1-8CB8-CA08A1E2A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4E3003-F56E-4CEC-802B-62B8B344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58824A-7A4C-4D8E-A964-DB2580D1B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7686EF-36F8-4B98-9EE6-D813AC69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26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51A8D-3F96-44D7-A7FE-C0185E38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C48F1A-5B0E-49FE-8F76-0B684F79E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28E521-4088-40A2-9175-CDD705170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6BFB28-F087-463C-B245-3BD3C454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78B5BD-9810-4CB4-BE03-139540CC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772BA5-618C-45E1-A24A-5086A665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0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36E75-3340-4621-A570-AE25A68B6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B62F03-2947-4AFB-9B25-C4605E5A7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E3E6FB6-1593-4122-BE64-235E59D92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F7CF261-49F3-40D7-BB81-A2A83FE11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DB7F134-5520-498B-82BB-6212A110E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262FD49-0A78-48D4-AE22-9A96D25E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2F137DD-16A9-4B9E-916C-8906BDBB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7E3395-4215-4D6E-B3EE-7F7EF6CD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703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109A4-FE42-4EB8-84EE-2A471E8E7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D5056B9-D647-4BE0-9484-87BBCCEF0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3C57C4-C850-42E4-AC1F-1CA42EF4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423BC7-5F1B-415F-816C-AB823C47B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904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7184D0F-FCC7-432B-9101-881AC25E9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290D98-B0A4-4A1C-87B4-10EF035E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B68BBF5-8E70-4829-BD5B-2AD68753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505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8780D-A71F-4718-8FC1-10DB85FA2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F2D14A-421B-46BA-A335-45556DC75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143CE9-DB20-445B-9F77-26448E455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22AB07-3648-4324-9C6E-B08ADA50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11D739-C0B0-44CE-9FA0-82BAF802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5974F8-B4DF-469A-816B-85491B93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74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61AECC-1A17-4498-B943-39B3460E4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FEFD02-04AF-48AA-B85D-C12D3B67C1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00D6365-197D-4F18-B360-4ADCD239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268A3A-9F27-4C60-981F-5612057B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0EC165-2B76-4D11-9B04-6325E32E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5481B5-2C29-499E-AEE9-FD88C1A62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188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9DE396-DF50-4DB7-950A-7C9886995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5F211F-3F4A-4D03-8C7A-FC7E80FD5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43A46D-54F2-4D9E-BD02-1F33A961D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54C5-2B31-4208-A95F-CF1E118DE957}" type="datetimeFigureOut">
              <a:rPr lang="nl-NL" smtClean="0"/>
              <a:t>1-3-2021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5B15DA-529F-4802-923D-DB2437D8A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17BFF9-EBCE-4AB2-8294-244043F45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13EBE-DE49-41B9-8E7B-DF00AAE4B5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039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>
            <a:extLst>
              <a:ext uri="{FF2B5EF4-FFF2-40B4-BE49-F238E27FC236}">
                <a16:creationId xmlns:a16="http://schemas.microsoft.com/office/drawing/2014/main" id="{1A891559-9888-4ED1-BB34-CDE8E066BE98}"/>
              </a:ext>
            </a:extLst>
          </p:cNvPr>
          <p:cNvSpPr/>
          <p:nvPr/>
        </p:nvSpPr>
        <p:spPr>
          <a:xfrm>
            <a:off x="1055800" y="3443146"/>
            <a:ext cx="11136199" cy="3429000"/>
          </a:xfrm>
          <a:prstGeom prst="rect">
            <a:avLst/>
          </a:prstGeom>
          <a:solidFill>
            <a:srgbClr val="DFF1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2A5087E5-DB3B-45BF-8D4E-10A39CD821D8}"/>
              </a:ext>
            </a:extLst>
          </p:cNvPr>
          <p:cNvSpPr/>
          <p:nvPr/>
        </p:nvSpPr>
        <p:spPr>
          <a:xfrm>
            <a:off x="1055801" y="0"/>
            <a:ext cx="11136199" cy="3412503"/>
          </a:xfrm>
          <a:prstGeom prst="rect">
            <a:avLst/>
          </a:prstGeom>
          <a:solidFill>
            <a:srgbClr val="DCE5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362E8EBC-5B0E-4BF6-B464-59D5B0D777FE}"/>
              </a:ext>
            </a:extLst>
          </p:cNvPr>
          <p:cNvSpPr/>
          <p:nvPr/>
        </p:nvSpPr>
        <p:spPr>
          <a:xfrm>
            <a:off x="0" y="-9427"/>
            <a:ext cx="1055802" cy="341485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A67EA2D-4747-4CC6-A132-E2B19862EAA0}"/>
              </a:ext>
            </a:extLst>
          </p:cNvPr>
          <p:cNvSpPr/>
          <p:nvPr/>
        </p:nvSpPr>
        <p:spPr>
          <a:xfrm>
            <a:off x="0" y="3438427"/>
            <a:ext cx="1055802" cy="3429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264CA53-D6C7-4CFF-8802-2AADF7C794ED}"/>
              </a:ext>
            </a:extLst>
          </p:cNvPr>
          <p:cNvSpPr txBox="1"/>
          <p:nvPr/>
        </p:nvSpPr>
        <p:spPr>
          <a:xfrm rot="16200000">
            <a:off x="-1168924" y="1235163"/>
            <a:ext cx="3393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>
                <a:solidFill>
                  <a:schemeClr val="bg1"/>
                </a:solidFill>
              </a:rPr>
              <a:t>P R O C E 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6F97BF8-9061-4FBF-B19E-418F9A1F08B7}"/>
              </a:ext>
            </a:extLst>
          </p:cNvPr>
          <p:cNvSpPr txBox="1"/>
          <p:nvPr/>
        </p:nvSpPr>
        <p:spPr>
          <a:xfrm rot="16200000">
            <a:off x="-1168924" y="4685375"/>
            <a:ext cx="33936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dirty="0">
                <a:solidFill>
                  <a:schemeClr val="bg1"/>
                </a:solidFill>
              </a:rPr>
              <a:t>I N H O U D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1B66660-923F-4FD3-A2F8-C82320E0D525}"/>
              </a:ext>
            </a:extLst>
          </p:cNvPr>
          <p:cNvSpPr txBox="1"/>
          <p:nvPr/>
        </p:nvSpPr>
        <p:spPr>
          <a:xfrm>
            <a:off x="1231706" y="66993"/>
            <a:ext cx="210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ACTIVITEITEN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F1819F00-33CD-4E40-A776-A8C9BEDF14F4}"/>
              </a:ext>
            </a:extLst>
          </p:cNvPr>
          <p:cNvSpPr txBox="1"/>
          <p:nvPr/>
        </p:nvSpPr>
        <p:spPr>
          <a:xfrm>
            <a:off x="4330047" y="66993"/>
            <a:ext cx="210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VRAGEN</a:t>
            </a:r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EFE69984-87A1-4476-9BC5-0906C22A2AFA}"/>
              </a:ext>
            </a:extLst>
          </p:cNvPr>
          <p:cNvSpPr/>
          <p:nvPr/>
        </p:nvSpPr>
        <p:spPr>
          <a:xfrm>
            <a:off x="5424693" y="2975296"/>
            <a:ext cx="1781666" cy="480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5D108E6-472B-4DA8-A749-783BA73E5843}"/>
              </a:ext>
            </a:extLst>
          </p:cNvPr>
          <p:cNvSpPr txBox="1"/>
          <p:nvPr/>
        </p:nvSpPr>
        <p:spPr>
          <a:xfrm>
            <a:off x="1231706" y="473246"/>
            <a:ext cx="3043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De meeste van onderstaande activiteiten hebben nog plaatsgevonden.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Onderwijscafés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Gesprekken met Netwerkgroepen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Bijeenkomsten Deelnemersraad/RvT/OPR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Bijeenkomsten Club Dynamiek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Teambijeenkomsten PPO-NK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Overleg Wethouders gemeenten: OGOO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Gesprekken met leerlingen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Onderzoeksresultaten succesfactoren PPO-NK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Maand- en Nieuwsberichten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Delen van informatie en communicatie op Community Platform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18F75BA-61B7-4BE8-9EAB-B30D94057864}"/>
              </a:ext>
            </a:extLst>
          </p:cNvPr>
          <p:cNvSpPr txBox="1"/>
          <p:nvPr/>
        </p:nvSpPr>
        <p:spPr>
          <a:xfrm>
            <a:off x="4377056" y="476545"/>
            <a:ext cx="385531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Wat maakt ons succesvol? Wat is het Goud van PPO-NK?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Wat belemmert het proces?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Hoe creëren we gezamenlijke verantwoordelijkheid?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Hoe ervaart iedereen (van de partners) zijn/haar rol?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Wat verwachten we van elkaar?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Waar besteden we middelen aan?</a:t>
            </a:r>
            <a:endParaRPr lang="nl-NL" sz="1200" kern="0" dirty="0">
              <a:solidFill>
                <a:schemeClr val="accent6">
                  <a:lumMod val="50000"/>
                </a:schemeClr>
              </a:solidFill>
            </a:endParaRPr>
          </a:p>
          <a:p>
            <a:pPr marL="171450" indent="-171450">
              <a:buFontTx/>
              <a:buChar char="-"/>
            </a:pPr>
            <a:r>
              <a:rPr lang="nl-NL" sz="1200" b="0" i="0" u="none" strike="noStrike" kern="0" cap="none" spc="0" baseline="0" dirty="0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Hoe zorgen we nog meer voor kwaliteit (</a:t>
            </a:r>
            <a:r>
              <a:rPr lang="nl-NL" sz="1200" b="0" i="0" u="none" strike="noStrike" kern="0" cap="none" spc="0" baseline="0" dirty="0" err="1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ipv</a:t>
            </a:r>
            <a:r>
              <a:rPr lang="nl-NL" sz="1200" b="0" i="0" u="none" strike="noStrike" kern="0" cap="none" spc="0" baseline="0" dirty="0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 kwantiteit)?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0" cap="none" spc="0" baseline="0" dirty="0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Hoe werken we samen aan ‘perspectief voor elk kind’?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0" cap="none" spc="0" baseline="0" dirty="0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Hoe waarderen we verschillen (diversiteit)? </a:t>
            </a:r>
          </a:p>
          <a:p>
            <a:pPr marL="171450" indent="-171450">
              <a:buFontTx/>
              <a:buChar char="-"/>
            </a:pPr>
            <a:r>
              <a:rPr lang="nl-NL" sz="1200" b="0" i="0" u="none" strike="noStrike" kern="0" cap="none" spc="0" baseline="0" dirty="0">
                <a:solidFill>
                  <a:schemeClr val="accent6">
                    <a:lumMod val="50000"/>
                  </a:schemeClr>
                </a:solidFill>
                <a:uFillTx/>
                <a:latin typeface="Calibri"/>
              </a:rPr>
              <a:t>Hoe nodigen we elkaar uit om meer te experimenten, verschillen te omarmen en samen nog meer te werken aan kwaliteit? </a:t>
            </a:r>
          </a:p>
          <a:p>
            <a:pPr marL="171450" indent="-171450">
              <a:buFontTx/>
              <a:buChar char="-"/>
            </a:pPr>
            <a:r>
              <a:rPr lang="nl-NL" sz="1200" kern="0" dirty="0">
                <a:solidFill>
                  <a:schemeClr val="accent6">
                    <a:lumMod val="50000"/>
                  </a:schemeClr>
                </a:solidFill>
                <a:latin typeface="Calibri"/>
              </a:rPr>
              <a:t>Hoe maken we onderwijs exclusiever?</a:t>
            </a:r>
            <a:endParaRPr lang="nl-NL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9AB17238-71EE-4839-9580-F53638C79935}"/>
              </a:ext>
            </a:extLst>
          </p:cNvPr>
          <p:cNvSpPr/>
          <p:nvPr/>
        </p:nvSpPr>
        <p:spPr>
          <a:xfrm>
            <a:off x="4694673" y="3557441"/>
            <a:ext cx="3234594" cy="32487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71FC7788-AF8E-4ED9-A685-31C5803EEAE1}"/>
              </a:ext>
            </a:extLst>
          </p:cNvPr>
          <p:cNvSpPr/>
          <p:nvPr/>
        </p:nvSpPr>
        <p:spPr>
          <a:xfrm>
            <a:off x="5698545" y="4571999"/>
            <a:ext cx="1179262" cy="1168924"/>
          </a:xfrm>
          <a:prstGeom prst="ellipse">
            <a:avLst/>
          </a:prstGeom>
          <a:solidFill>
            <a:srgbClr val="DFF1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50B6E9B-7935-443A-8A9D-1224EA4A2208}"/>
              </a:ext>
            </a:extLst>
          </p:cNvPr>
          <p:cNvSpPr txBox="1"/>
          <p:nvPr/>
        </p:nvSpPr>
        <p:spPr>
          <a:xfrm>
            <a:off x="5698545" y="4725260"/>
            <a:ext cx="1179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Centrale doel</a:t>
            </a: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Inclusiever </a:t>
            </a:r>
          </a:p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onderwijs </a:t>
            </a:r>
            <a:r>
              <a:rPr lang="nl-NL" sz="1200" b="1" dirty="0" err="1">
                <a:solidFill>
                  <a:schemeClr val="accent5">
                    <a:lumMod val="50000"/>
                  </a:schemeClr>
                </a:solidFill>
              </a:rPr>
              <a:t>tbv</a:t>
            </a:r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‘samen leren </a:t>
            </a:r>
          </a:p>
          <a:p>
            <a:pPr algn="ctr"/>
            <a:r>
              <a:rPr lang="nl-NL" sz="1200" b="1" dirty="0">
                <a:solidFill>
                  <a:schemeClr val="accent5">
                    <a:lumMod val="50000"/>
                  </a:schemeClr>
                </a:solidFill>
              </a:rPr>
              <a:t>leven</a:t>
            </a: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’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B591EAD-DAF6-4A95-AA93-CAB749A07039}"/>
              </a:ext>
            </a:extLst>
          </p:cNvPr>
          <p:cNvSpPr txBox="1"/>
          <p:nvPr/>
        </p:nvSpPr>
        <p:spPr>
          <a:xfrm>
            <a:off x="5363601" y="3741271"/>
            <a:ext cx="179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0" i="0" u="none" strike="noStrike" kern="1200" cap="none" spc="0" baseline="0" dirty="0">
                <a:solidFill>
                  <a:schemeClr val="bg1"/>
                </a:solidFill>
                <a:uFillTx/>
                <a:latin typeface="Calibri"/>
              </a:rPr>
              <a:t>Werken vanuit het ontwikkelingspotentieel van het kind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1E911F6-3BE2-4B47-85D7-A2629EADEE0B}"/>
              </a:ext>
            </a:extLst>
          </p:cNvPr>
          <p:cNvSpPr txBox="1"/>
          <p:nvPr/>
        </p:nvSpPr>
        <p:spPr>
          <a:xfrm>
            <a:off x="4269724" y="3511021"/>
            <a:ext cx="1179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accent5">
                    <a:lumMod val="50000"/>
                  </a:schemeClr>
                </a:solidFill>
              </a:rPr>
              <a:t>Ambities</a:t>
            </a:r>
            <a:endParaRPr lang="nl-NL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44EA832F-3356-4651-9C17-06F126C82E75}"/>
              </a:ext>
            </a:extLst>
          </p:cNvPr>
          <p:cNvSpPr txBox="1"/>
          <p:nvPr/>
        </p:nvSpPr>
        <p:spPr>
          <a:xfrm>
            <a:off x="1202953" y="3813856"/>
            <a:ext cx="28482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Er is overeenstemming over de wil om inclusiever onderwijs na te streven om zo toe te werken naar Samen Leren Leven  </a:t>
            </a:r>
          </a:p>
          <a:p>
            <a:pPr algn="ctr"/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Het proces/ de dialoog over HOE we dit samen tot stand brengen zal voortduren: strategie is m.a.w. een werkwoord.</a:t>
            </a:r>
          </a:p>
          <a:p>
            <a:pPr algn="ctr"/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Dit vraagt om blijvend meerdere perspectieven bij elkaar te brengen en de bereidheid te hebben om standpunten te verbinden</a:t>
            </a:r>
          </a:p>
          <a:p>
            <a:pPr algn="ctr"/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Daarvoor is het nodig om elkaar te leren kennen, te ontmoeten en samen te doen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3B439AD-2A59-40C3-A2D7-E36D17B531A3}"/>
              </a:ext>
            </a:extLst>
          </p:cNvPr>
          <p:cNvSpPr txBox="1"/>
          <p:nvPr/>
        </p:nvSpPr>
        <p:spPr>
          <a:xfrm>
            <a:off x="6888181" y="4463963"/>
            <a:ext cx="10127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Voor iedereen: “wat kan ik doen voor ons om dit mogelijk te maken”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8185D6BD-748E-43F1-877D-393FFE46CF10}"/>
              </a:ext>
            </a:extLst>
          </p:cNvPr>
          <p:cNvSpPr txBox="1"/>
          <p:nvPr/>
        </p:nvSpPr>
        <p:spPr>
          <a:xfrm>
            <a:off x="1963464" y="3489684"/>
            <a:ext cx="1179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chemeClr val="accent5">
                    <a:lumMod val="50000"/>
                  </a:schemeClr>
                </a:solidFill>
              </a:rPr>
              <a:t>Inzichten </a:t>
            </a:r>
            <a:endParaRPr lang="nl-NL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03363BEB-BBCB-42B8-B903-C59297A619D5}"/>
              </a:ext>
            </a:extLst>
          </p:cNvPr>
          <p:cNvSpPr txBox="1"/>
          <p:nvPr/>
        </p:nvSpPr>
        <p:spPr>
          <a:xfrm>
            <a:off x="5616313" y="5801300"/>
            <a:ext cx="1451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0" i="0" u="none" strike="noStrike" kern="1200" cap="none" spc="0" baseline="0" dirty="0" err="1">
                <a:solidFill>
                  <a:schemeClr val="bg1"/>
                </a:solidFill>
                <a:uFillTx/>
                <a:latin typeface="Calibri"/>
              </a:rPr>
              <a:t>Ontschotten</a:t>
            </a:r>
            <a:r>
              <a:rPr lang="nl-NL" sz="1200" b="0" i="0" u="none" strike="noStrike" kern="1200" cap="none" spc="0" baseline="0" dirty="0">
                <a:solidFill>
                  <a:schemeClr val="bg1"/>
                </a:solidFill>
                <a:uFillTx/>
                <a:latin typeface="Calibri"/>
              </a:rPr>
              <a:t> en blijven zoeken naar hechtere verbinding op alle plekken en lagen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302824FD-06D8-45F1-999D-29A687DF96AD}"/>
              </a:ext>
            </a:extLst>
          </p:cNvPr>
          <p:cNvSpPr txBox="1"/>
          <p:nvPr/>
        </p:nvSpPr>
        <p:spPr>
          <a:xfrm>
            <a:off x="4682464" y="4399360"/>
            <a:ext cx="11044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b="0" i="0" u="none" strike="noStrike" kern="1200" cap="none" spc="0" baseline="0" dirty="0">
                <a:solidFill>
                  <a:schemeClr val="bg1"/>
                </a:solidFill>
                <a:uFillTx/>
                <a:latin typeface="Calibri"/>
              </a:rPr>
              <a:t>Dekkend netwerk creëren </a:t>
            </a:r>
            <a:r>
              <a:rPr lang="nl-NL" sz="1200" b="0" i="0" u="none" strike="noStrike" kern="1200" cap="none" spc="0" baseline="0" dirty="0" err="1">
                <a:solidFill>
                  <a:schemeClr val="bg1"/>
                </a:solidFill>
                <a:uFillTx/>
                <a:latin typeface="Calibri"/>
              </a:rPr>
              <a:t>tbv</a:t>
            </a:r>
            <a:r>
              <a:rPr lang="nl-NL" sz="1200" b="0" i="0" u="none" strike="noStrike" kern="1200" cap="none" spc="0" baseline="0" dirty="0">
                <a:solidFill>
                  <a:schemeClr val="bg1"/>
                </a:solidFill>
                <a:uFillTx/>
                <a:latin typeface="Calibri"/>
              </a:rPr>
              <a:t> perspectief voor ieder kind op thuisnabij onderwijs 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4A9BEE74-17A6-4EBC-BB39-C67E77A92748}"/>
              </a:ext>
            </a:extLst>
          </p:cNvPr>
          <p:cNvSpPr txBox="1"/>
          <p:nvPr/>
        </p:nvSpPr>
        <p:spPr>
          <a:xfrm>
            <a:off x="8166754" y="5433146"/>
            <a:ext cx="3740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5">
                    <a:lumMod val="50000"/>
                  </a:schemeClr>
                </a:solidFill>
              </a:rPr>
              <a:t>Werken vanuit leidende principes</a:t>
            </a:r>
            <a:endParaRPr lang="nl-NL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6D0158CA-EE1C-438E-ADA5-77E33D8CE0C2}"/>
              </a:ext>
            </a:extLst>
          </p:cNvPr>
          <p:cNvSpPr txBox="1"/>
          <p:nvPr/>
        </p:nvSpPr>
        <p:spPr>
          <a:xfrm>
            <a:off x="8195281" y="5740923"/>
            <a:ext cx="3930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Mogelijke leidende principes kunnen zijn (nader verkennen):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Ieder kind is welkom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Ieder kind onderwijs in zijn eigen omgeving vanuit eigen potentieel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Al lerende doen, al doende leren</a:t>
            </a: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9A6BCE41-EDF9-4656-9DD6-01CB5B364990}"/>
              </a:ext>
            </a:extLst>
          </p:cNvPr>
          <p:cNvSpPr txBox="1"/>
          <p:nvPr/>
        </p:nvSpPr>
        <p:spPr>
          <a:xfrm>
            <a:off x="8203846" y="3489684"/>
            <a:ext cx="3988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>
                <a:solidFill>
                  <a:schemeClr val="accent5">
                    <a:lumMod val="50000"/>
                  </a:schemeClr>
                </a:solidFill>
              </a:rPr>
              <a:t>Opdrachten aan onszelf </a:t>
            </a:r>
            <a:r>
              <a:rPr lang="nl-NL" sz="1400" dirty="0">
                <a:solidFill>
                  <a:schemeClr val="accent5">
                    <a:lumMod val="50000"/>
                  </a:schemeClr>
                </a:solidFill>
              </a:rPr>
              <a:t>(welke nader verkennen):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A0354C13-9767-41AF-B87D-6226606A5844}"/>
              </a:ext>
            </a:extLst>
          </p:cNvPr>
          <p:cNvSpPr txBox="1"/>
          <p:nvPr/>
        </p:nvSpPr>
        <p:spPr>
          <a:xfrm>
            <a:off x="8232373" y="3797461"/>
            <a:ext cx="3930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Wat kunnen wij in en met ons werkgebied doen om inclusiever onderwijs mogelijk te maken?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Welke voorwaarden kunnen we daarvoor creëren?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Wat kan ik doen vanuit gedeelde verantwoordelijkheid?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Hoe dragen we bij aan de kwaliteit van de interactie?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Hoe deel ik mijn ervaringen zodat anderen daar baat bij kunnen hebben?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solidFill>
                  <a:schemeClr val="accent5">
                    <a:lumMod val="50000"/>
                  </a:schemeClr>
                </a:solidFill>
              </a:rPr>
              <a:t>Ouders als cruciale samenwerkingspartners</a:t>
            </a: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  <a:p>
            <a:pPr marL="171450" indent="-171450">
              <a:buFontTx/>
              <a:buChar char="-"/>
            </a:pPr>
            <a:endParaRPr lang="nl-NL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E705F146-3075-43B9-BC3C-3586B63FE961}"/>
              </a:ext>
            </a:extLst>
          </p:cNvPr>
          <p:cNvSpPr txBox="1"/>
          <p:nvPr/>
        </p:nvSpPr>
        <p:spPr>
          <a:xfrm>
            <a:off x="8299220" y="107213"/>
            <a:ext cx="4433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BEREIKTE MENSEN/ORGANISATIES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238C24C-3F5A-44EE-9B3B-2D9FE49516C0}"/>
              </a:ext>
            </a:extLst>
          </p:cNvPr>
          <p:cNvSpPr txBox="1"/>
          <p:nvPr/>
        </p:nvSpPr>
        <p:spPr>
          <a:xfrm>
            <a:off x="8299220" y="473246"/>
            <a:ext cx="323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Ouders, mensen uit de kinderopvang, voorschool en basisonderwijs, SBO en SO: leidsters, leerkrachten, IB-</a:t>
            </a:r>
            <a:r>
              <a:rPr lang="nl-NL" sz="1200" dirty="0" err="1">
                <a:solidFill>
                  <a:schemeClr val="accent6">
                    <a:lumMod val="50000"/>
                  </a:schemeClr>
                </a:solidFill>
              </a:rPr>
              <a:t>ers</a:t>
            </a: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 schoolleiders. Mensen uit de zorg: CJG, opvoedpoli, jeugdzorg en jeugdgezondheidszorg, AB-</a:t>
            </a:r>
            <a:r>
              <a:rPr lang="nl-NL" sz="1200" dirty="0" err="1">
                <a:solidFill>
                  <a:schemeClr val="accent6">
                    <a:lumMod val="50000"/>
                  </a:schemeClr>
                </a:solidFill>
              </a:rPr>
              <a:t>ers</a:t>
            </a: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. Schoolbestuurders en  beleidsmedewerkers. Van gemeenten: wethouders en beleidsmedewerkers. Mensen van initiatieven: </a:t>
            </a:r>
            <a:r>
              <a:rPr lang="nl-NL" sz="1200" dirty="0" err="1">
                <a:solidFill>
                  <a:schemeClr val="accent6">
                    <a:lumMod val="50000"/>
                  </a:schemeClr>
                </a:solidFill>
              </a:rPr>
              <a:t>Kanz</a:t>
            </a:r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-klas. BGL. SNS-klas, Ouders &amp; Kind. , Mensen in netwerkgroepen van het SWV. Consulenten en andere medewerkers SWV</a:t>
            </a:r>
          </a:p>
          <a:p>
            <a:r>
              <a:rPr lang="nl-NL" sz="1200" dirty="0">
                <a:solidFill>
                  <a:schemeClr val="accent6">
                    <a:lumMod val="50000"/>
                  </a:schemeClr>
                </a:solidFill>
              </a:rPr>
              <a:t>150 à 200 personen</a:t>
            </a:r>
          </a:p>
        </p:txBody>
      </p:sp>
    </p:spTree>
    <p:extLst>
      <p:ext uri="{BB962C8B-B14F-4D97-AF65-F5344CB8AC3E}">
        <p14:creationId xmlns:p14="http://schemas.microsoft.com/office/powerpoint/2010/main" val="27116787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38C383E421DE46B294E202291E05AD" ma:contentTypeVersion="3" ma:contentTypeDescription="Create a new document." ma:contentTypeScope="" ma:versionID="c9ebccd3246b5ff978a89525421628ba">
  <xsd:schema xmlns:xsd="http://www.w3.org/2001/XMLSchema" xmlns:xs="http://www.w3.org/2001/XMLSchema" xmlns:p="http://schemas.microsoft.com/office/2006/metadata/properties" xmlns:ns2="41c1b30b-3408-46b8-a1fb-929e7cf89d3c" targetNamespace="http://schemas.microsoft.com/office/2006/metadata/properties" ma:root="true" ma:fieldsID="b96e5f916fd428b7d435698c3a9df6bd" ns2:_="">
    <xsd:import namespace="41c1b30b-3408-46b8-a1fb-929e7cf89d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c1b30b-3408-46b8-a1fb-929e7cf89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D4C249-7231-499C-AFC1-684C79FF2CF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F305CDB-24DF-4827-8751-4F60DA6D7D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97AE3A-A0E8-4E0F-8BD3-1507780866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c1b30b-3408-46b8-a1fb-929e7cf89d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2968</TotalTime>
  <Words>491</Words>
  <Application>Microsoft Office PowerPoint</Application>
  <PresentationFormat>Breedbeeld</PresentationFormat>
  <Paragraphs>59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Ferd van den Eerenbeemt</dc:creator>
  <cp:lastModifiedBy>Jolanda Willemsen</cp:lastModifiedBy>
  <cp:revision>18</cp:revision>
  <dcterms:created xsi:type="dcterms:W3CDTF">2021-02-09T10:27:42Z</dcterms:created>
  <dcterms:modified xsi:type="dcterms:W3CDTF">2021-03-01T12:24:55Z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0x010100FE38C383E421DE46B294E202291E05AD</vt:lpwstr>
  </property>
  <property fmtid="{D5CDD505-2E9C-101B-9397-08002B2CF9AE}" pid="3" name="Order">
    <vt:r8>3300400</vt:r8>
  </property>
</Properties>
</file>