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 id="257" r:id="rId6"/>
    <p:sldId id="264" r:id="rId7"/>
    <p:sldId id="258" r:id="rId8"/>
    <p:sldId id="260" r:id="rId9"/>
    <p:sldId id="261" r:id="rId10"/>
    <p:sldId id="263" r:id="rId11"/>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trid Ottenheym" initials="AO" lastIdx="8" clrIdx="0">
    <p:extLst>
      <p:ext uri="{19B8F6BF-5375-455C-9EA6-DF929625EA0E}">
        <p15:presenceInfo xmlns:p15="http://schemas.microsoft.com/office/powerpoint/2012/main" userId="S::a.ottenheym@ppo-nk.nl::057e53ed-bf3d-4215-bcef-1ba09be3da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FAA"/>
    <a:srgbClr val="FFC46B"/>
    <a:srgbClr val="8ED19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35"/>
    <p:restoredTop sz="94689"/>
  </p:normalViewPr>
  <p:slideViewPr>
    <p:cSldViewPr snapToGrid="0" snapToObjects="1">
      <p:cViewPr varScale="1">
        <p:scale>
          <a:sx n="109" d="100"/>
          <a:sy n="109" d="100"/>
        </p:scale>
        <p:origin x="113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EA229F40-0879-B040-89C0-EA762B4F8776}" type="datetimeFigureOut">
              <a:rPr lang="nl-NL" smtClean="0"/>
              <a:t>01-07-2021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4FCF747-025E-E847-9E4F-118280CBE39C}" type="slidenum">
              <a:rPr lang="nl-NL" smtClean="0"/>
              <a:t>‹nr.›</a:t>
            </a:fld>
            <a:endParaRPr lang="nl-NL"/>
          </a:p>
        </p:txBody>
      </p:sp>
    </p:spTree>
    <p:extLst>
      <p:ext uri="{BB962C8B-B14F-4D97-AF65-F5344CB8AC3E}">
        <p14:creationId xmlns:p14="http://schemas.microsoft.com/office/powerpoint/2010/main" val="1340511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A229F40-0879-B040-89C0-EA762B4F8776}" type="datetimeFigureOut">
              <a:rPr lang="nl-NL" smtClean="0"/>
              <a:t>01-07-2021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4FCF747-025E-E847-9E4F-118280CBE39C}" type="slidenum">
              <a:rPr lang="nl-NL" smtClean="0"/>
              <a:t>‹nr.›</a:t>
            </a:fld>
            <a:endParaRPr lang="nl-NL"/>
          </a:p>
        </p:txBody>
      </p:sp>
    </p:spTree>
    <p:extLst>
      <p:ext uri="{BB962C8B-B14F-4D97-AF65-F5344CB8AC3E}">
        <p14:creationId xmlns:p14="http://schemas.microsoft.com/office/powerpoint/2010/main" val="2972460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A229F40-0879-B040-89C0-EA762B4F8776}" type="datetimeFigureOut">
              <a:rPr lang="nl-NL" smtClean="0"/>
              <a:t>01-07-2021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4FCF747-025E-E847-9E4F-118280CBE39C}" type="slidenum">
              <a:rPr lang="nl-NL" smtClean="0"/>
              <a:t>‹nr.›</a:t>
            </a:fld>
            <a:endParaRPr lang="nl-NL"/>
          </a:p>
        </p:txBody>
      </p:sp>
    </p:spTree>
    <p:extLst>
      <p:ext uri="{BB962C8B-B14F-4D97-AF65-F5344CB8AC3E}">
        <p14:creationId xmlns:p14="http://schemas.microsoft.com/office/powerpoint/2010/main" val="1593183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7"/>
            <a:ext cx="8543925" cy="861789"/>
          </a:xfrm>
        </p:spPr>
        <p:txBody>
          <a:bodyPr anchor="b">
            <a:normAutofit/>
          </a:bodyPr>
          <a:lstStyle>
            <a:lvl1pPr>
              <a:defRPr sz="3200">
                <a:solidFill>
                  <a:schemeClr val="tx2"/>
                </a:solidFill>
                <a:latin typeface="Trebuchet MS" panose="020B0703020202090204" pitchFamily="34" charset="0"/>
              </a:defRPr>
            </a:lvl1pPr>
          </a:lstStyle>
          <a:p>
            <a:r>
              <a:rPr lang="nl-NL"/>
              <a:t>Klik om stijl te bewerken</a:t>
            </a:r>
            <a:endParaRPr lang="en-US" dirty="0"/>
          </a:p>
        </p:txBody>
      </p:sp>
      <p:sp>
        <p:nvSpPr>
          <p:cNvPr id="3" name="Content Placeholder 2"/>
          <p:cNvSpPr>
            <a:spLocks noGrp="1"/>
          </p:cNvSpPr>
          <p:nvPr>
            <p:ph idx="1"/>
          </p:nvPr>
        </p:nvSpPr>
        <p:spPr>
          <a:xfrm>
            <a:off x="681038" y="1458412"/>
            <a:ext cx="8543925" cy="4718551"/>
          </a:xfrm>
        </p:spPr>
        <p:txBody>
          <a:bodyPr>
            <a:normAutofit/>
          </a:bodyPr>
          <a:lstStyle>
            <a:lvl1pPr>
              <a:buClr>
                <a:schemeClr val="tx2"/>
              </a:buClr>
              <a:buSzPct val="80000"/>
              <a:buFont typeface="Apple SD Gothic Neo Regular" panose="02000300000000000000" pitchFamily="2" charset="-127"/>
              <a:buChar char="◼"/>
              <a:defRPr sz="2400">
                <a:latin typeface="Trebuchet MS" panose="020B0703020202090204" pitchFamily="34" charset="0"/>
              </a:defRPr>
            </a:lvl1pPr>
            <a:lvl2pPr>
              <a:buClr>
                <a:schemeClr val="tx2"/>
              </a:buClr>
              <a:buSzPct val="80000"/>
              <a:buFont typeface="Apple SD Gothic Neo Regular" panose="02000300000000000000" pitchFamily="2" charset="-127"/>
              <a:buChar char="◼"/>
              <a:defRPr sz="2000">
                <a:latin typeface="Trebuchet MS" panose="020B0703020202090204" pitchFamily="34" charset="0"/>
              </a:defRPr>
            </a:lvl2pPr>
            <a:lvl3pPr>
              <a:buClr>
                <a:schemeClr val="tx2"/>
              </a:buClr>
              <a:buSzPct val="80000"/>
              <a:buFont typeface="Apple SD Gothic Neo Regular" panose="02000300000000000000" pitchFamily="2" charset="-127"/>
              <a:buChar char="◼"/>
              <a:defRPr sz="1800">
                <a:latin typeface="Trebuchet MS" panose="020B0703020202090204" pitchFamily="34" charset="0"/>
              </a:defRPr>
            </a:lvl3pPr>
            <a:lvl4pPr>
              <a:buClr>
                <a:schemeClr val="tx2"/>
              </a:buClr>
              <a:buSzPct val="80000"/>
              <a:buFont typeface="Apple SD Gothic Neo Regular" panose="02000300000000000000" pitchFamily="2" charset="-127"/>
              <a:buChar char="◼"/>
              <a:defRPr sz="1600">
                <a:latin typeface="Trebuchet MS" panose="020B0703020202090204" pitchFamily="34" charset="0"/>
              </a:defRPr>
            </a:lvl4pPr>
            <a:lvl5pPr>
              <a:buClr>
                <a:schemeClr val="tx2"/>
              </a:buClr>
              <a:buSzPct val="80000"/>
              <a:buFont typeface="Apple SD Gothic Neo Regular" panose="02000300000000000000" pitchFamily="2" charset="-127"/>
              <a:buChar char="◼"/>
              <a:defRPr sz="1600">
                <a:latin typeface="Trebuchet MS" panose="020B0703020202090204" pitchFamily="34"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fld id="{EA229F40-0879-B040-89C0-EA762B4F8776}" type="datetimeFigureOut">
              <a:rPr lang="nl-NL" smtClean="0"/>
              <a:t>01-07-2021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4FCF747-025E-E847-9E4F-118280CBE39C}" type="slidenum">
              <a:rPr lang="nl-NL" smtClean="0"/>
              <a:t>‹nr.›</a:t>
            </a:fld>
            <a:endParaRPr lang="nl-NL"/>
          </a:p>
        </p:txBody>
      </p:sp>
      <p:cxnSp>
        <p:nvCxnSpPr>
          <p:cNvPr id="8" name="Rechte verbindingslijn 7">
            <a:extLst>
              <a:ext uri="{FF2B5EF4-FFF2-40B4-BE49-F238E27FC236}">
                <a16:creationId xmlns:a16="http://schemas.microsoft.com/office/drawing/2014/main" id="{895F78EA-36C7-CC4F-A8A2-EB3F6A044FC4}"/>
              </a:ext>
            </a:extLst>
          </p:cNvPr>
          <p:cNvCxnSpPr>
            <a:cxnSpLocks/>
          </p:cNvCxnSpPr>
          <p:nvPr userDrawn="1"/>
        </p:nvCxnSpPr>
        <p:spPr>
          <a:xfrm>
            <a:off x="681038" y="1226916"/>
            <a:ext cx="8543925"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6773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EA229F40-0879-B040-89C0-EA762B4F8776}" type="datetimeFigureOut">
              <a:rPr lang="nl-NL" smtClean="0"/>
              <a:t>01-07-2021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4FCF747-025E-E847-9E4F-118280CBE39C}" type="slidenum">
              <a:rPr lang="nl-NL" smtClean="0"/>
              <a:t>‹nr.›</a:t>
            </a:fld>
            <a:endParaRPr lang="nl-NL"/>
          </a:p>
        </p:txBody>
      </p:sp>
    </p:spTree>
    <p:extLst>
      <p:ext uri="{BB962C8B-B14F-4D97-AF65-F5344CB8AC3E}">
        <p14:creationId xmlns:p14="http://schemas.microsoft.com/office/powerpoint/2010/main" val="395556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EA229F40-0879-B040-89C0-EA762B4F8776}" type="datetimeFigureOut">
              <a:rPr lang="nl-NL" smtClean="0"/>
              <a:t>01-07-2021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4FCF747-025E-E847-9E4F-118280CBE39C}" type="slidenum">
              <a:rPr lang="nl-NL" smtClean="0"/>
              <a:t>‹nr.›</a:t>
            </a:fld>
            <a:endParaRPr lang="nl-NL"/>
          </a:p>
        </p:txBody>
      </p:sp>
    </p:spTree>
    <p:extLst>
      <p:ext uri="{BB962C8B-B14F-4D97-AF65-F5344CB8AC3E}">
        <p14:creationId xmlns:p14="http://schemas.microsoft.com/office/powerpoint/2010/main" val="3156671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82329" y="2505075"/>
            <a:ext cx="4190702"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014913" y="2505075"/>
            <a:ext cx="4211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EA229F40-0879-B040-89C0-EA762B4F8776}" type="datetimeFigureOut">
              <a:rPr lang="nl-NL" smtClean="0"/>
              <a:t>01-07-2021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4FCF747-025E-E847-9E4F-118280CBE39C}" type="slidenum">
              <a:rPr lang="nl-NL" smtClean="0"/>
              <a:t>‹nr.›</a:t>
            </a:fld>
            <a:endParaRPr lang="nl-NL"/>
          </a:p>
        </p:txBody>
      </p:sp>
    </p:spTree>
    <p:extLst>
      <p:ext uri="{BB962C8B-B14F-4D97-AF65-F5344CB8AC3E}">
        <p14:creationId xmlns:p14="http://schemas.microsoft.com/office/powerpoint/2010/main" val="114931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EA229F40-0879-B040-89C0-EA762B4F8776}" type="datetimeFigureOut">
              <a:rPr lang="nl-NL" smtClean="0"/>
              <a:t>01-07-2021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4FCF747-025E-E847-9E4F-118280CBE39C}" type="slidenum">
              <a:rPr lang="nl-NL" smtClean="0"/>
              <a:t>‹nr.›</a:t>
            </a:fld>
            <a:endParaRPr lang="nl-NL"/>
          </a:p>
        </p:txBody>
      </p:sp>
    </p:spTree>
    <p:extLst>
      <p:ext uri="{BB962C8B-B14F-4D97-AF65-F5344CB8AC3E}">
        <p14:creationId xmlns:p14="http://schemas.microsoft.com/office/powerpoint/2010/main" val="797786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229F40-0879-B040-89C0-EA762B4F8776}" type="datetimeFigureOut">
              <a:rPr lang="nl-NL" smtClean="0"/>
              <a:t>01-07-2021</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4FCF747-025E-E847-9E4F-118280CBE39C}" type="slidenum">
              <a:rPr lang="nl-NL" smtClean="0"/>
              <a:t>‹nr.›</a:t>
            </a:fld>
            <a:endParaRPr lang="nl-NL"/>
          </a:p>
        </p:txBody>
      </p:sp>
    </p:spTree>
    <p:extLst>
      <p:ext uri="{BB962C8B-B14F-4D97-AF65-F5344CB8AC3E}">
        <p14:creationId xmlns:p14="http://schemas.microsoft.com/office/powerpoint/2010/main" val="446828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EA229F40-0879-B040-89C0-EA762B4F8776}" type="datetimeFigureOut">
              <a:rPr lang="nl-NL" smtClean="0"/>
              <a:t>01-07-2021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4FCF747-025E-E847-9E4F-118280CBE39C}" type="slidenum">
              <a:rPr lang="nl-NL" smtClean="0"/>
              <a:t>‹nr.›</a:t>
            </a:fld>
            <a:endParaRPr lang="nl-NL"/>
          </a:p>
        </p:txBody>
      </p:sp>
    </p:spTree>
    <p:extLst>
      <p:ext uri="{BB962C8B-B14F-4D97-AF65-F5344CB8AC3E}">
        <p14:creationId xmlns:p14="http://schemas.microsoft.com/office/powerpoint/2010/main" val="1718665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EA229F40-0879-B040-89C0-EA762B4F8776}" type="datetimeFigureOut">
              <a:rPr lang="nl-NL" smtClean="0"/>
              <a:t>01-07-2021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4FCF747-025E-E847-9E4F-118280CBE39C}" type="slidenum">
              <a:rPr lang="nl-NL" smtClean="0"/>
              <a:t>‹nr.›</a:t>
            </a:fld>
            <a:endParaRPr lang="nl-NL"/>
          </a:p>
        </p:txBody>
      </p:sp>
    </p:spTree>
    <p:extLst>
      <p:ext uri="{BB962C8B-B14F-4D97-AF65-F5344CB8AC3E}">
        <p14:creationId xmlns:p14="http://schemas.microsoft.com/office/powerpoint/2010/main" val="2898659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229F40-0879-B040-89C0-EA762B4F8776}" type="datetimeFigureOut">
              <a:rPr lang="nl-NL" smtClean="0"/>
              <a:t>01-07-2021</a:t>
            </a:fld>
            <a:endParaRPr lang="nl-NL"/>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CF747-025E-E847-9E4F-118280CBE39C}" type="slidenum">
              <a:rPr lang="nl-NL" smtClean="0"/>
              <a:t>‹nr.›</a:t>
            </a:fld>
            <a:endParaRPr lang="nl-NL"/>
          </a:p>
        </p:txBody>
      </p:sp>
    </p:spTree>
    <p:extLst>
      <p:ext uri="{BB962C8B-B14F-4D97-AF65-F5344CB8AC3E}">
        <p14:creationId xmlns:p14="http://schemas.microsoft.com/office/powerpoint/2010/main" val="26512266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assend primair onderwijs Noord-Kennemerland - Werkplaats PPO NK">
            <a:extLst>
              <a:ext uri="{FF2B5EF4-FFF2-40B4-BE49-F238E27FC236}">
                <a16:creationId xmlns:a16="http://schemas.microsoft.com/office/drawing/2014/main" id="{A231ED8C-0070-854B-8EBE-4D2B13B6382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78146" y="5752617"/>
            <a:ext cx="1535254" cy="11053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ini ecosysteem | Stekkie">
            <a:extLst>
              <a:ext uri="{FF2B5EF4-FFF2-40B4-BE49-F238E27FC236}">
                <a16:creationId xmlns:a16="http://schemas.microsoft.com/office/drawing/2014/main" id="{D5C60EDD-838E-BC4F-9B4A-FD5939023DC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562582"/>
            <a:ext cx="9917243" cy="4190035"/>
          </a:xfrm>
          <a:prstGeom prst="rect">
            <a:avLst/>
          </a:prstGeom>
          <a:noFill/>
          <a:extLst>
            <a:ext uri="{909E8E84-426E-40DD-AFC4-6F175D3DCCD1}">
              <a14:hiddenFill xmlns:a14="http://schemas.microsoft.com/office/drawing/2010/main">
                <a:solidFill>
                  <a:srgbClr val="FFFFFF"/>
                </a:solidFill>
              </a14:hiddenFill>
            </a:ext>
          </a:extLst>
        </p:spPr>
      </p:pic>
      <p:sp>
        <p:nvSpPr>
          <p:cNvPr id="11" name="Titel 1">
            <a:extLst>
              <a:ext uri="{FF2B5EF4-FFF2-40B4-BE49-F238E27FC236}">
                <a16:creationId xmlns:a16="http://schemas.microsoft.com/office/drawing/2014/main" id="{7514C6CD-311F-8E46-897D-4F911CC14227}"/>
              </a:ext>
            </a:extLst>
          </p:cNvPr>
          <p:cNvSpPr txBox="1">
            <a:spLocks/>
          </p:cNvSpPr>
          <p:nvPr/>
        </p:nvSpPr>
        <p:spPr>
          <a:xfrm>
            <a:off x="0" y="179932"/>
            <a:ext cx="9132366" cy="119745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dirty="0">
                <a:solidFill>
                  <a:schemeClr val="tx2"/>
                </a:solidFill>
              </a:rPr>
              <a:t>Jaarplan 2021 – 2022</a:t>
            </a:r>
          </a:p>
        </p:txBody>
      </p:sp>
    </p:spTree>
    <p:extLst>
      <p:ext uri="{BB962C8B-B14F-4D97-AF65-F5344CB8AC3E}">
        <p14:creationId xmlns:p14="http://schemas.microsoft.com/office/powerpoint/2010/main" val="3835349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B73919-12C6-DF4B-B054-489BA333F0DD}"/>
              </a:ext>
            </a:extLst>
          </p:cNvPr>
          <p:cNvSpPr>
            <a:spLocks noGrp="1"/>
          </p:cNvSpPr>
          <p:nvPr>
            <p:ph type="title"/>
          </p:nvPr>
        </p:nvSpPr>
        <p:spPr/>
        <p:txBody>
          <a:bodyPr/>
          <a:lstStyle/>
          <a:p>
            <a:r>
              <a:rPr lang="nl-NL" dirty="0"/>
              <a:t>Inleiding</a:t>
            </a:r>
          </a:p>
        </p:txBody>
      </p:sp>
      <p:sp>
        <p:nvSpPr>
          <p:cNvPr id="3" name="Tijdelijke aanduiding voor inhoud 2">
            <a:extLst>
              <a:ext uri="{FF2B5EF4-FFF2-40B4-BE49-F238E27FC236}">
                <a16:creationId xmlns:a16="http://schemas.microsoft.com/office/drawing/2014/main" id="{BC4795CC-3893-6045-BC83-2053E8013438}"/>
              </a:ext>
            </a:extLst>
          </p:cNvPr>
          <p:cNvSpPr>
            <a:spLocks noGrp="1"/>
          </p:cNvSpPr>
          <p:nvPr>
            <p:ph idx="1"/>
          </p:nvPr>
        </p:nvSpPr>
        <p:spPr>
          <a:xfrm>
            <a:off x="681038" y="1458412"/>
            <a:ext cx="8543925" cy="5156144"/>
          </a:xfrm>
        </p:spPr>
        <p:txBody>
          <a:bodyPr numCol="2">
            <a:normAutofit/>
          </a:bodyPr>
          <a:lstStyle/>
          <a:p>
            <a:pPr marL="0" indent="0">
              <a:lnSpc>
                <a:spcPct val="110000"/>
              </a:lnSpc>
              <a:spcBef>
                <a:spcPts val="0"/>
              </a:spcBef>
              <a:buNone/>
            </a:pPr>
            <a:r>
              <a:rPr lang="nl-NL" sz="900" dirty="0"/>
              <a:t>Voor u ligt het jaarplan 2021 – 2022. De voorgenomen acties, aandachtsgebieden en doelstellingen die hierin zijn opgenomen vinden hun oorsprong in onze koers zoals beschreven in het ondersteuningsplan van PPO-NK, houden rekening met ontwikkelingen in onze regio en de gemeenten en bouwen voort op initiatieven die de afgelopen jaren genomen zijn. </a:t>
            </a:r>
          </a:p>
          <a:p>
            <a:pPr marL="0" indent="0">
              <a:lnSpc>
                <a:spcPct val="110000"/>
              </a:lnSpc>
              <a:spcBef>
                <a:spcPts val="0"/>
              </a:spcBef>
              <a:buNone/>
            </a:pPr>
            <a:endParaRPr lang="nl-NL" sz="900" dirty="0"/>
          </a:p>
          <a:p>
            <a:pPr marL="0" indent="0">
              <a:lnSpc>
                <a:spcPct val="110000"/>
              </a:lnSpc>
              <a:spcBef>
                <a:spcPts val="0"/>
              </a:spcBef>
              <a:buNone/>
            </a:pPr>
            <a:r>
              <a:rPr lang="nl-NL" sz="900" dirty="0"/>
              <a:t>Alle acties en initiatieven in dit jaarplan dragen bij aan het realiseren van onze visie:</a:t>
            </a:r>
          </a:p>
          <a:p>
            <a:pPr>
              <a:lnSpc>
                <a:spcPct val="110000"/>
              </a:lnSpc>
              <a:spcBef>
                <a:spcPts val="0"/>
              </a:spcBef>
            </a:pPr>
            <a:r>
              <a:rPr lang="nl-NL" sz="900" b="1" i="1" dirty="0"/>
              <a:t>Perspectief voor ieder kind</a:t>
            </a:r>
            <a:r>
              <a:rPr lang="nl-NL" sz="900" dirty="0"/>
              <a:t>: een goede weg naar de toekomst vol hoop en vanuit een gedeeld perspectief met ouders en leerkrachten. </a:t>
            </a:r>
          </a:p>
          <a:p>
            <a:pPr>
              <a:lnSpc>
                <a:spcPct val="110000"/>
              </a:lnSpc>
              <a:spcBef>
                <a:spcPts val="0"/>
              </a:spcBef>
            </a:pPr>
            <a:r>
              <a:rPr lang="nl-NL" sz="900" b="1" i="1" dirty="0"/>
              <a:t>Ik maak verschil voor ons</a:t>
            </a:r>
            <a:r>
              <a:rPr lang="nl-NL" sz="900" dirty="0"/>
              <a:t>: we dragen samen de verantwoordelijkheid voor passend onderwijs en het dekkend netwerk voor de ontwikkelingsvragen van alle kinderen in ons samenwerkingsverband en we laten niet los tot dat het kind weer floreert.</a:t>
            </a:r>
          </a:p>
          <a:p>
            <a:pPr>
              <a:lnSpc>
                <a:spcPct val="110000"/>
              </a:lnSpc>
              <a:spcBef>
                <a:spcPts val="0"/>
              </a:spcBef>
            </a:pPr>
            <a:r>
              <a:rPr lang="nl-NL" sz="900" b="1" i="1" dirty="0"/>
              <a:t>Samen leren Leven</a:t>
            </a:r>
            <a:r>
              <a:rPr lang="nl-NL" sz="900" dirty="0"/>
              <a:t>: thuisnabij en inclusief onderwijs voor alle leerlingen in ons samenwerkingsverband. We omarmen diversiteit en benutten op positieve wijze verschillen.</a:t>
            </a:r>
          </a:p>
          <a:p>
            <a:pPr marL="0" indent="0">
              <a:lnSpc>
                <a:spcPct val="110000"/>
              </a:lnSpc>
              <a:spcBef>
                <a:spcPts val="0"/>
              </a:spcBef>
              <a:buNone/>
            </a:pPr>
            <a:endParaRPr lang="nl-NL" sz="900" dirty="0"/>
          </a:p>
          <a:p>
            <a:pPr marL="0" indent="0">
              <a:lnSpc>
                <a:spcPct val="110000"/>
              </a:lnSpc>
              <a:spcBef>
                <a:spcPts val="0"/>
              </a:spcBef>
              <a:buNone/>
            </a:pPr>
            <a:r>
              <a:rPr lang="nl-NL" sz="900" dirty="0"/>
              <a:t>Trends en ontwikkelingen die de komende jaren consequenties hebben voor de keuzes in ons handelen:</a:t>
            </a:r>
          </a:p>
          <a:p>
            <a:pPr>
              <a:lnSpc>
                <a:spcPct val="110000"/>
              </a:lnSpc>
              <a:spcBef>
                <a:spcPts val="0"/>
              </a:spcBef>
            </a:pPr>
            <a:r>
              <a:rPr lang="nl-NL" sz="900" dirty="0"/>
              <a:t>De krimp van het aantal leerlingen in onze regio</a:t>
            </a:r>
          </a:p>
          <a:p>
            <a:pPr>
              <a:lnSpc>
                <a:spcPct val="110000"/>
              </a:lnSpc>
              <a:spcBef>
                <a:spcPts val="0"/>
              </a:spcBef>
            </a:pPr>
            <a:r>
              <a:rPr lang="nl-NL" sz="900" dirty="0"/>
              <a:t>De stijging van de verwijzingen naar speciale voorzieningen.</a:t>
            </a:r>
          </a:p>
          <a:p>
            <a:pPr marL="0" indent="0">
              <a:lnSpc>
                <a:spcPct val="110000"/>
              </a:lnSpc>
              <a:spcBef>
                <a:spcPts val="0"/>
              </a:spcBef>
              <a:buNone/>
            </a:pPr>
            <a:endParaRPr lang="nl-NL" sz="900" dirty="0"/>
          </a:p>
          <a:p>
            <a:pPr marL="0" indent="0">
              <a:lnSpc>
                <a:spcPct val="110000"/>
              </a:lnSpc>
              <a:spcBef>
                <a:spcPts val="0"/>
              </a:spcBef>
              <a:buNone/>
            </a:pPr>
            <a:r>
              <a:rPr lang="nl-NL" sz="900" dirty="0"/>
              <a:t>De doelen in dit jaarplan zijn waar mogelijk concreet geformuleerd. Indien de exacte formulering van het doel te sterk afhankelijk is van de context waarin het doel gerealiseerd moet worden, bijvoorbeeld het werkgebied of de school, dan is gekozen voor een richtinggevende bewoording. De doelen zijn niet los van elkaar te zien en grijpen op elkaar in/versterken elkaar.</a:t>
            </a:r>
          </a:p>
          <a:p>
            <a:pPr marL="0" indent="0">
              <a:lnSpc>
                <a:spcPct val="110000"/>
              </a:lnSpc>
              <a:spcBef>
                <a:spcPts val="0"/>
              </a:spcBef>
              <a:buNone/>
            </a:pPr>
            <a:endParaRPr lang="nl-NL" sz="900" dirty="0"/>
          </a:p>
          <a:p>
            <a:pPr marL="0" indent="0">
              <a:lnSpc>
                <a:spcPct val="110000"/>
              </a:lnSpc>
              <a:spcBef>
                <a:spcPts val="0"/>
              </a:spcBef>
              <a:buNone/>
            </a:pPr>
            <a:r>
              <a:rPr lang="nl-NL" sz="900" dirty="0"/>
              <a:t>Het jaarplan komt gedurende het jaar een aantal keer terug in de teamvergaderingen, de deelnemersraad en de OPR van het samenwerkingsverband. </a:t>
            </a:r>
          </a:p>
          <a:p>
            <a:pPr marL="0" indent="0">
              <a:lnSpc>
                <a:spcPct val="110000"/>
              </a:lnSpc>
              <a:spcBef>
                <a:spcPts val="0"/>
              </a:spcBef>
              <a:buNone/>
            </a:pPr>
            <a:endParaRPr lang="nl-NL" sz="900" dirty="0"/>
          </a:p>
          <a:p>
            <a:pPr marL="0" indent="0">
              <a:lnSpc>
                <a:spcPct val="110000"/>
              </a:lnSpc>
              <a:spcBef>
                <a:spcPts val="0"/>
              </a:spcBef>
              <a:buNone/>
            </a:pPr>
            <a:endParaRPr lang="nl-NL" sz="900" dirty="0"/>
          </a:p>
        </p:txBody>
      </p:sp>
      <p:pic>
        <p:nvPicPr>
          <p:cNvPr id="6" name="Picture 2" descr="Passend primair onderwijs Noord-Kennemerland - Werkplaats PPO NK">
            <a:extLst>
              <a:ext uri="{FF2B5EF4-FFF2-40B4-BE49-F238E27FC236}">
                <a16:creationId xmlns:a16="http://schemas.microsoft.com/office/drawing/2014/main" id="{8743E68A-49B3-4B45-8295-BB2E2DF2A2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51709"/>
          <a:stretch/>
        </p:blipFill>
        <p:spPr bwMode="auto">
          <a:xfrm>
            <a:off x="57587" y="146221"/>
            <a:ext cx="618614" cy="922309"/>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a:extLst>
              <a:ext uri="{FF2B5EF4-FFF2-40B4-BE49-F238E27FC236}">
                <a16:creationId xmlns:a16="http://schemas.microsoft.com/office/drawing/2014/main" id="{CABE240D-2DBE-1C47-8FE6-499017B980CC}"/>
              </a:ext>
            </a:extLst>
          </p:cNvPr>
          <p:cNvPicPr>
            <a:picLocks noChangeAspect="1"/>
          </p:cNvPicPr>
          <p:nvPr/>
        </p:nvPicPr>
        <p:blipFill rotWithShape="1">
          <a:blip r:embed="rId3"/>
          <a:srcRect l="42364" r="13717"/>
          <a:stretch/>
        </p:blipFill>
        <p:spPr>
          <a:xfrm>
            <a:off x="5253417" y="1458412"/>
            <a:ext cx="3971545" cy="4585761"/>
          </a:xfrm>
          <a:prstGeom prst="rect">
            <a:avLst/>
          </a:prstGeom>
        </p:spPr>
      </p:pic>
    </p:spTree>
    <p:extLst>
      <p:ext uri="{BB962C8B-B14F-4D97-AF65-F5344CB8AC3E}">
        <p14:creationId xmlns:p14="http://schemas.microsoft.com/office/powerpoint/2010/main" val="4097725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B73919-12C6-DF4B-B054-489BA333F0DD}"/>
              </a:ext>
            </a:extLst>
          </p:cNvPr>
          <p:cNvSpPr>
            <a:spLocks noGrp="1"/>
          </p:cNvSpPr>
          <p:nvPr>
            <p:ph type="title"/>
          </p:nvPr>
        </p:nvSpPr>
        <p:spPr/>
        <p:txBody>
          <a:bodyPr/>
          <a:lstStyle/>
          <a:p>
            <a:r>
              <a:rPr lang="nl-NL" dirty="0"/>
              <a:t>Werken in een netwerk</a:t>
            </a:r>
          </a:p>
        </p:txBody>
      </p:sp>
      <p:sp>
        <p:nvSpPr>
          <p:cNvPr id="3" name="Tijdelijke aanduiding voor inhoud 2">
            <a:extLst>
              <a:ext uri="{FF2B5EF4-FFF2-40B4-BE49-F238E27FC236}">
                <a16:creationId xmlns:a16="http://schemas.microsoft.com/office/drawing/2014/main" id="{BC4795CC-3893-6045-BC83-2053E8013438}"/>
              </a:ext>
            </a:extLst>
          </p:cNvPr>
          <p:cNvSpPr>
            <a:spLocks noGrp="1"/>
          </p:cNvSpPr>
          <p:nvPr>
            <p:ph idx="1"/>
          </p:nvPr>
        </p:nvSpPr>
        <p:spPr>
          <a:xfrm>
            <a:off x="681039" y="1458412"/>
            <a:ext cx="3368448" cy="5156144"/>
          </a:xfrm>
        </p:spPr>
        <p:txBody>
          <a:bodyPr numCol="1">
            <a:normAutofit/>
          </a:bodyPr>
          <a:lstStyle/>
          <a:p>
            <a:pPr marL="0" indent="0">
              <a:lnSpc>
                <a:spcPct val="110000"/>
              </a:lnSpc>
              <a:spcBef>
                <a:spcPts val="0"/>
              </a:spcBef>
              <a:buNone/>
            </a:pPr>
            <a:r>
              <a:rPr lang="nl-NL" sz="900" dirty="0"/>
              <a:t>We bereiken onze doelen door het netwerk, het ecosysteem, rondom de leerlingen waar wij passend onderwijs voor verzorgen te versterken. We streven naar een netwerk dat op elke vraag die kinderen, ouders en scholen stellen in samenspel een passend antwoord vindt.</a:t>
            </a:r>
          </a:p>
          <a:p>
            <a:pPr marL="0" indent="0">
              <a:lnSpc>
                <a:spcPct val="110000"/>
              </a:lnSpc>
              <a:spcBef>
                <a:spcPts val="0"/>
              </a:spcBef>
              <a:buNone/>
            </a:pPr>
            <a:endParaRPr lang="nl-NL" sz="900" dirty="0"/>
          </a:p>
          <a:p>
            <a:pPr marL="0" indent="0">
              <a:lnSpc>
                <a:spcPct val="110000"/>
              </a:lnSpc>
              <a:spcBef>
                <a:spcPts val="0"/>
              </a:spcBef>
              <a:buNone/>
            </a:pPr>
            <a:r>
              <a:rPr lang="nl-NL" sz="900" dirty="0"/>
              <a:t>De werking van een dergelijk ecosysteem wordt het beste geschetst door het model van </a:t>
            </a:r>
            <a:r>
              <a:rPr lang="nl-NL" sz="900" dirty="0" err="1"/>
              <a:t>Bronfenbrenner</a:t>
            </a:r>
            <a:r>
              <a:rPr lang="nl-NL" sz="900" dirty="0"/>
              <a:t>. Dit model brengt in beeld dat het resultaat voor het microsysteem, het kind, beïnvloed wordt door de interacties op het </a:t>
            </a:r>
            <a:r>
              <a:rPr lang="nl-NL" sz="900" dirty="0" err="1"/>
              <a:t>meso</a:t>
            </a:r>
            <a:r>
              <a:rPr lang="nl-NL" sz="900" dirty="0"/>
              <a:t>-, </a:t>
            </a:r>
            <a:r>
              <a:rPr lang="nl-NL" sz="900" dirty="0" err="1"/>
              <a:t>exo</a:t>
            </a:r>
            <a:r>
              <a:rPr lang="nl-NL" sz="900" dirty="0"/>
              <a:t>- en macrosysteemniveau en het samenspel tussen deze niveaus. </a:t>
            </a:r>
            <a:r>
              <a:rPr lang="nl-NL" sz="900" u="sng" dirty="0"/>
              <a:t>Het samenwerkingsverband is erop gericht om deze interacties en het samenspel tussen de niveaus te versterken. </a:t>
            </a:r>
          </a:p>
          <a:p>
            <a:pPr marL="0" indent="0">
              <a:lnSpc>
                <a:spcPct val="110000"/>
              </a:lnSpc>
              <a:spcBef>
                <a:spcPts val="0"/>
              </a:spcBef>
              <a:buNone/>
            </a:pPr>
            <a:endParaRPr lang="nl-NL" sz="900" dirty="0"/>
          </a:p>
          <a:p>
            <a:pPr marL="0" indent="0">
              <a:lnSpc>
                <a:spcPct val="110000"/>
              </a:lnSpc>
              <a:spcBef>
                <a:spcPts val="0"/>
              </a:spcBef>
              <a:buNone/>
            </a:pPr>
            <a:r>
              <a:rPr lang="nl-NL" sz="900" dirty="0"/>
              <a:t>In dit jaarplan zijn de voorgenomen acties en aandachtsgebieden geordend langs (een op ons samenwerkingsverband toegepaste versie van) het model van </a:t>
            </a:r>
            <a:r>
              <a:rPr lang="nl-NL" sz="900" dirty="0" err="1"/>
              <a:t>Bronfenbrenner</a:t>
            </a:r>
            <a:r>
              <a:rPr lang="nl-NL" sz="900" dirty="0"/>
              <a:t>. We beschrijven per systeemniveau waar we op inzetten en wat we daarmee willen bereiken. </a:t>
            </a:r>
          </a:p>
          <a:p>
            <a:pPr>
              <a:lnSpc>
                <a:spcPct val="110000"/>
              </a:lnSpc>
              <a:spcBef>
                <a:spcPts val="0"/>
              </a:spcBef>
            </a:pPr>
            <a:r>
              <a:rPr lang="nl-NL" sz="900" dirty="0"/>
              <a:t>Het microsysteem: interventies voor en van het kind</a:t>
            </a:r>
          </a:p>
          <a:p>
            <a:pPr>
              <a:lnSpc>
                <a:spcPct val="110000"/>
              </a:lnSpc>
              <a:spcBef>
                <a:spcPts val="0"/>
              </a:spcBef>
            </a:pPr>
            <a:r>
              <a:rPr lang="nl-NL" sz="900" dirty="0"/>
              <a:t>Het </a:t>
            </a:r>
            <a:r>
              <a:rPr lang="nl-NL" sz="900" dirty="0" err="1"/>
              <a:t>mesosysteem</a:t>
            </a:r>
            <a:r>
              <a:rPr lang="nl-NL" sz="900" dirty="0"/>
              <a:t>: interventies gericht op het versterken van het systeem in de directe omgeving van het kind: ouders – leerkracht – school.</a:t>
            </a:r>
          </a:p>
          <a:p>
            <a:pPr>
              <a:lnSpc>
                <a:spcPct val="110000"/>
              </a:lnSpc>
              <a:spcBef>
                <a:spcPts val="0"/>
              </a:spcBef>
            </a:pPr>
            <a:r>
              <a:rPr lang="nl-NL" sz="900" dirty="0"/>
              <a:t>Het </a:t>
            </a:r>
            <a:r>
              <a:rPr lang="nl-NL" sz="900" dirty="0" err="1"/>
              <a:t>exosysteem</a:t>
            </a:r>
            <a:r>
              <a:rPr lang="nl-NL" sz="900" dirty="0"/>
              <a:t>: interventies gericht op de samenwerking in de werkgebieden, met als doel in ieder werkgebied inclusief onderwijs te realiseren.</a:t>
            </a:r>
          </a:p>
          <a:p>
            <a:pPr>
              <a:lnSpc>
                <a:spcPct val="110000"/>
              </a:lnSpc>
              <a:spcBef>
                <a:spcPts val="0"/>
              </a:spcBef>
            </a:pPr>
            <a:r>
              <a:rPr lang="nl-NL" sz="900" dirty="0"/>
              <a:t>Het macrosysteem: versterken van de besluitvormings- en strategische processen in de gemeenten en de regio met als doel een versterkend dekkend netwerk te realiseren.</a:t>
            </a:r>
            <a:endParaRPr lang="nl-NL" sz="900" dirty="0">
              <a:highlight>
                <a:srgbClr val="FF0000"/>
              </a:highlight>
            </a:endParaRPr>
          </a:p>
        </p:txBody>
      </p:sp>
      <p:pic>
        <p:nvPicPr>
          <p:cNvPr id="6" name="Picture 2" descr="Passend primair onderwijs Noord-Kennemerland - Werkplaats PPO NK">
            <a:extLst>
              <a:ext uri="{FF2B5EF4-FFF2-40B4-BE49-F238E27FC236}">
                <a16:creationId xmlns:a16="http://schemas.microsoft.com/office/drawing/2014/main" id="{8743E68A-49B3-4B45-8295-BB2E2DF2A2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51709"/>
          <a:stretch/>
        </p:blipFill>
        <p:spPr bwMode="auto">
          <a:xfrm>
            <a:off x="57587" y="146221"/>
            <a:ext cx="618614" cy="92230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ep 7">
            <a:extLst>
              <a:ext uri="{FF2B5EF4-FFF2-40B4-BE49-F238E27FC236}">
                <a16:creationId xmlns:a16="http://schemas.microsoft.com/office/drawing/2014/main" id="{2284AD53-3F89-4244-B96D-D5D37972E1B0}"/>
              </a:ext>
            </a:extLst>
          </p:cNvPr>
          <p:cNvGrpSpPr/>
          <p:nvPr/>
        </p:nvGrpSpPr>
        <p:grpSpPr>
          <a:xfrm>
            <a:off x="4660900" y="1458412"/>
            <a:ext cx="4564061" cy="4511901"/>
            <a:chOff x="4660900" y="1458412"/>
            <a:chExt cx="4564061" cy="4511901"/>
          </a:xfrm>
        </p:grpSpPr>
        <p:pic>
          <p:nvPicPr>
            <p:cNvPr id="5" name="Afbeelding 4">
              <a:extLst>
                <a:ext uri="{FF2B5EF4-FFF2-40B4-BE49-F238E27FC236}">
                  <a16:creationId xmlns:a16="http://schemas.microsoft.com/office/drawing/2014/main" id="{2E44964E-5D09-CF4F-B9FD-C9877C8E50E5}"/>
                </a:ext>
              </a:extLst>
            </p:cNvPr>
            <p:cNvPicPr>
              <a:picLocks noChangeAspect="1"/>
            </p:cNvPicPr>
            <p:nvPr/>
          </p:nvPicPr>
          <p:blipFill>
            <a:blip r:embed="rId3"/>
            <a:stretch>
              <a:fillRect/>
            </a:stretch>
          </p:blipFill>
          <p:spPr>
            <a:xfrm>
              <a:off x="4660900" y="1458412"/>
              <a:ext cx="4564061" cy="4511901"/>
            </a:xfrm>
            <a:prstGeom prst="rect">
              <a:avLst/>
            </a:prstGeom>
          </p:spPr>
        </p:pic>
        <p:sp>
          <p:nvSpPr>
            <p:cNvPr id="7" name="Rechthoek 6">
              <a:extLst>
                <a:ext uri="{FF2B5EF4-FFF2-40B4-BE49-F238E27FC236}">
                  <a16:creationId xmlns:a16="http://schemas.microsoft.com/office/drawing/2014/main" id="{A06FE883-694F-A54A-8245-E34585D12036}"/>
                </a:ext>
              </a:extLst>
            </p:cNvPr>
            <p:cNvSpPr/>
            <p:nvPr/>
          </p:nvSpPr>
          <p:spPr>
            <a:xfrm>
              <a:off x="8153400" y="5283200"/>
              <a:ext cx="1071561" cy="687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2349842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B07121-BBD2-5041-96C4-E6086EEB6FE2}"/>
              </a:ext>
            </a:extLst>
          </p:cNvPr>
          <p:cNvSpPr>
            <a:spLocks noGrp="1"/>
          </p:cNvSpPr>
          <p:nvPr>
            <p:ph type="title"/>
          </p:nvPr>
        </p:nvSpPr>
        <p:spPr/>
        <p:txBody>
          <a:bodyPr>
            <a:noAutofit/>
          </a:bodyPr>
          <a:lstStyle/>
          <a:p>
            <a:r>
              <a:rPr lang="nl-NL" sz="2000" dirty="0"/>
              <a:t>Perspectief voor ieder kind: Interventies gericht het kind</a:t>
            </a:r>
          </a:p>
        </p:txBody>
      </p:sp>
      <p:graphicFrame>
        <p:nvGraphicFramePr>
          <p:cNvPr id="31" name="Tabel 16">
            <a:extLst>
              <a:ext uri="{FF2B5EF4-FFF2-40B4-BE49-F238E27FC236}">
                <a16:creationId xmlns:a16="http://schemas.microsoft.com/office/drawing/2014/main" id="{BE3046A1-4AA8-EB4C-92C4-C49B07CDF05D}"/>
              </a:ext>
            </a:extLst>
          </p:cNvPr>
          <p:cNvGraphicFramePr>
            <a:graphicFrameLocks noGrp="1"/>
          </p:cNvGraphicFramePr>
          <p:nvPr>
            <p:extLst>
              <p:ext uri="{D42A27DB-BD31-4B8C-83A1-F6EECF244321}">
                <p14:modId xmlns:p14="http://schemas.microsoft.com/office/powerpoint/2010/main" val="2280266036"/>
              </p:ext>
            </p:extLst>
          </p:nvPr>
        </p:nvGraphicFramePr>
        <p:xfrm>
          <a:off x="676201" y="3479349"/>
          <a:ext cx="8503425" cy="1920240"/>
        </p:xfrm>
        <a:graphic>
          <a:graphicData uri="http://schemas.openxmlformats.org/drawingml/2006/table">
            <a:tbl>
              <a:tblPr bandRow="1">
                <a:tableStyleId>{5C22544A-7EE6-4342-B048-85BDC9FD1C3A}</a:tableStyleId>
              </a:tblPr>
              <a:tblGrid>
                <a:gridCol w="4063418">
                  <a:extLst>
                    <a:ext uri="{9D8B030D-6E8A-4147-A177-3AD203B41FA5}">
                      <a16:colId xmlns:a16="http://schemas.microsoft.com/office/drawing/2014/main" val="1259902689"/>
                    </a:ext>
                  </a:extLst>
                </a:gridCol>
                <a:gridCol w="1890895">
                  <a:extLst>
                    <a:ext uri="{9D8B030D-6E8A-4147-A177-3AD203B41FA5}">
                      <a16:colId xmlns:a16="http://schemas.microsoft.com/office/drawing/2014/main" val="3147509380"/>
                    </a:ext>
                  </a:extLst>
                </a:gridCol>
                <a:gridCol w="1235881">
                  <a:extLst>
                    <a:ext uri="{9D8B030D-6E8A-4147-A177-3AD203B41FA5}">
                      <a16:colId xmlns:a16="http://schemas.microsoft.com/office/drawing/2014/main" val="3101997485"/>
                    </a:ext>
                  </a:extLst>
                </a:gridCol>
                <a:gridCol w="1313231">
                  <a:extLst>
                    <a:ext uri="{9D8B030D-6E8A-4147-A177-3AD203B41FA5}">
                      <a16:colId xmlns:a16="http://schemas.microsoft.com/office/drawing/2014/main" val="2463738380"/>
                    </a:ext>
                  </a:extLst>
                </a:gridCol>
              </a:tblGrid>
              <a:tr h="0">
                <a:tc>
                  <a:txBody>
                    <a:bodyPr/>
                    <a:lstStyle/>
                    <a:p>
                      <a:r>
                        <a:rPr lang="nl-NL" sz="800" dirty="0">
                          <a:latin typeface="Trebuchet MS" panose="020B0703020202090204" pitchFamily="34" charset="0"/>
                        </a:rPr>
                        <a:t>wat</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00"/>
                    </a:solidFill>
                  </a:tcPr>
                </a:tc>
                <a:tc>
                  <a:txBody>
                    <a:bodyPr/>
                    <a:lstStyle/>
                    <a:p>
                      <a:r>
                        <a:rPr lang="nl-NL" sz="800" dirty="0">
                          <a:latin typeface="Trebuchet MS" panose="020B0703020202090204" pitchFamily="34" charset="0"/>
                        </a:rPr>
                        <a:t>wie</a:t>
                      </a: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00"/>
                    </a:solidFill>
                  </a:tcPr>
                </a:tc>
                <a:tc>
                  <a:txBody>
                    <a:bodyPr/>
                    <a:lstStyle/>
                    <a:p>
                      <a:r>
                        <a:rPr lang="nl-NL" sz="800" dirty="0">
                          <a:latin typeface="Trebuchet MS" panose="020B0703020202090204" pitchFamily="34" charset="0"/>
                        </a:rPr>
                        <a:t>Wanneer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00"/>
                    </a:solidFill>
                  </a:tcPr>
                </a:tc>
                <a:tc>
                  <a:txBody>
                    <a:bodyPr/>
                    <a:lstStyle/>
                    <a:p>
                      <a:r>
                        <a:rPr lang="nl-NL" sz="800" dirty="0">
                          <a:latin typeface="Trebuchet MS" panose="020B0703020202090204" pitchFamily="34" charset="0"/>
                        </a:rPr>
                        <a:t>Budget uit begrotingsonderdeel: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00"/>
                    </a:solidFill>
                  </a:tcPr>
                </a:tc>
                <a:extLst>
                  <a:ext uri="{0D108BD9-81ED-4DB2-BD59-A6C34878D82A}">
                    <a16:rowId xmlns:a16="http://schemas.microsoft.com/office/drawing/2014/main" val="2752110932"/>
                  </a:ext>
                </a:extLst>
              </a:tr>
              <a:tr h="273442">
                <a:tc>
                  <a:txBody>
                    <a:bodyPr/>
                    <a:lstStyle/>
                    <a:p>
                      <a:r>
                        <a:rPr lang="nl-NL" sz="800" dirty="0">
                          <a:latin typeface="Trebuchet MS" panose="020B0703020202090204" pitchFamily="34" charset="0"/>
                        </a:rPr>
                        <a:t>De stem van de kinderen wordt gehoord en serieus genomen. Het kind neemt deel aan </a:t>
                      </a:r>
                      <a:r>
                        <a:rPr lang="nl-NL" sz="800" dirty="0" err="1">
                          <a:latin typeface="Trebuchet MS" panose="020B0703020202090204" pitchFamily="34" charset="0"/>
                        </a:rPr>
                        <a:t>mdo’s</a:t>
                      </a:r>
                      <a:r>
                        <a:rPr lang="nl-NL" sz="800" dirty="0">
                          <a:latin typeface="Trebuchet MS" panose="020B0703020202090204" pitchFamily="34" charset="0"/>
                        </a:rPr>
                        <a:t>, deze is afgestemd op zijn mogelijkheden en dit is vooraf besproken met het kind zelf</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Consulenten, scholen</a:t>
                      </a: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2021 - 2022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767422305"/>
                  </a:ext>
                </a:extLst>
              </a:tr>
              <a:tr h="200524">
                <a:tc>
                  <a:txBody>
                    <a:bodyPr/>
                    <a:lstStyle/>
                    <a:p>
                      <a:r>
                        <a:rPr lang="nl-NL" sz="800" dirty="0">
                          <a:latin typeface="Trebuchet MS" panose="020B0703020202090204" pitchFamily="34" charset="0"/>
                        </a:rPr>
                        <a:t>Stimuleren en begeleiden van </a:t>
                      </a:r>
                      <a:r>
                        <a:rPr lang="nl-NL" sz="800" dirty="0" err="1">
                          <a:latin typeface="Trebuchet MS" panose="020B0703020202090204" pitchFamily="34" charset="0"/>
                        </a:rPr>
                        <a:t>kindgesprekken</a:t>
                      </a:r>
                      <a:r>
                        <a:rPr lang="nl-NL" sz="800" dirty="0">
                          <a:latin typeface="Trebuchet MS" panose="020B0703020202090204" pitchFamily="34" charset="0"/>
                        </a:rPr>
                        <a:t> als onderdeel van TOP dossier. Doel: vergroten van het aantal </a:t>
                      </a:r>
                      <a:r>
                        <a:rPr lang="nl-NL" sz="800" dirty="0" err="1">
                          <a:latin typeface="Trebuchet MS" panose="020B0703020202090204" pitchFamily="34" charset="0"/>
                        </a:rPr>
                        <a:t>kindgesprekken</a:t>
                      </a:r>
                      <a:r>
                        <a:rPr lang="nl-NL" sz="800" dirty="0">
                          <a:latin typeface="Trebuchet MS" panose="020B0703020202090204" pitchFamily="34" charset="0"/>
                        </a:rPr>
                        <a:t> en betrekken van de stem van het kind in het bepalen van het onderwijsaanbod. </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Consulenten en </a:t>
                      </a:r>
                      <a:r>
                        <a:rPr lang="nl-NL" sz="800" dirty="0" err="1">
                          <a:latin typeface="Trebuchet MS" panose="020B0703020202090204" pitchFamily="34" charset="0"/>
                        </a:rPr>
                        <a:t>IB’ers</a:t>
                      </a:r>
                      <a:endParaRPr lang="nl-NL" sz="800" dirty="0">
                        <a:latin typeface="Trebuchet MS" panose="020B070302020209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2021 - 2022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3002082238"/>
                  </a:ext>
                </a:extLst>
              </a:tr>
              <a:tr h="207246">
                <a:tc>
                  <a:txBody>
                    <a:bodyPr/>
                    <a:lstStyle/>
                    <a:p>
                      <a:r>
                        <a:rPr lang="nl-NL" sz="800" dirty="0">
                          <a:latin typeface="Trebuchet MS" panose="020B0703020202090204" pitchFamily="34" charset="0"/>
                        </a:rPr>
                        <a:t>Organiseren van Pop-up leerlingenraden waar leerlingen worden uitgenodigd mee te denken over (het realiseren van) de doelstellingen van ons samenwerkingsverband.</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Netwerkregisseur kwaliteit en consulenten</a:t>
                      </a: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Voorjaar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2021 - 2022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518165971"/>
                  </a:ext>
                </a:extLst>
              </a:tr>
              <a:tr h="207246">
                <a:tc>
                  <a:txBody>
                    <a:bodyPr/>
                    <a:lstStyle/>
                    <a:p>
                      <a:r>
                        <a:rPr lang="nl-NL" sz="800" dirty="0">
                          <a:latin typeface="Trebuchet MS" panose="020B0703020202090204" pitchFamily="34" charset="0"/>
                        </a:rPr>
                        <a:t>Consulenten helpen de scholen om de situatie van het kind beter te begrijpen vanuit meervoudig perspectief. </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Team </a:t>
                      </a:r>
                      <a:r>
                        <a:rPr lang="nl-NL" sz="800" dirty="0" err="1">
                          <a:latin typeface="Trebuchet MS" panose="020B0703020202090204" pitchFamily="34" charset="0"/>
                        </a:rPr>
                        <a:t>swv</a:t>
                      </a:r>
                      <a:endParaRPr lang="nl-NL" sz="800" dirty="0">
                        <a:latin typeface="Trebuchet MS" panose="020B070302020209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2021 – 2022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3019691099"/>
                  </a:ext>
                </a:extLst>
              </a:tr>
            </a:tbl>
          </a:graphicData>
        </a:graphic>
      </p:graphicFrame>
      <p:pic>
        <p:nvPicPr>
          <p:cNvPr id="36" name="Picture 2" descr="Passend primair onderwijs Noord-Kennemerland - Werkplaats PPO NK">
            <a:extLst>
              <a:ext uri="{FF2B5EF4-FFF2-40B4-BE49-F238E27FC236}">
                <a16:creationId xmlns:a16="http://schemas.microsoft.com/office/drawing/2014/main" id="{679C3DB7-589C-1A47-99A6-0DAD719AB1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51709"/>
          <a:stretch/>
        </p:blipFill>
        <p:spPr bwMode="auto">
          <a:xfrm>
            <a:off x="57587" y="146221"/>
            <a:ext cx="618614" cy="92230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ep 6">
            <a:extLst>
              <a:ext uri="{FF2B5EF4-FFF2-40B4-BE49-F238E27FC236}">
                <a16:creationId xmlns:a16="http://schemas.microsoft.com/office/drawing/2014/main" id="{FD32BA1D-2F0C-904D-800C-9EC0F8BB82F4}"/>
              </a:ext>
            </a:extLst>
          </p:cNvPr>
          <p:cNvGrpSpPr>
            <a:grpSpLocks noChangeAspect="1"/>
          </p:cNvGrpSpPr>
          <p:nvPr/>
        </p:nvGrpSpPr>
        <p:grpSpPr>
          <a:xfrm>
            <a:off x="816878" y="1427973"/>
            <a:ext cx="1934479" cy="1644659"/>
            <a:chOff x="4660900" y="2090032"/>
            <a:chExt cx="4564061" cy="3880281"/>
          </a:xfrm>
        </p:grpSpPr>
        <p:pic>
          <p:nvPicPr>
            <p:cNvPr id="8" name="Afbeelding 7">
              <a:extLst>
                <a:ext uri="{FF2B5EF4-FFF2-40B4-BE49-F238E27FC236}">
                  <a16:creationId xmlns:a16="http://schemas.microsoft.com/office/drawing/2014/main" id="{1469C01F-423F-9B41-A129-B9E1353E87BA}"/>
                </a:ext>
              </a:extLst>
            </p:cNvPr>
            <p:cNvPicPr>
              <a:picLocks noChangeAspect="1"/>
            </p:cNvPicPr>
            <p:nvPr/>
          </p:nvPicPr>
          <p:blipFill rotWithShape="1">
            <a:blip r:embed="rId3"/>
            <a:srcRect t="13999"/>
            <a:stretch/>
          </p:blipFill>
          <p:spPr>
            <a:xfrm>
              <a:off x="4660900" y="2090032"/>
              <a:ext cx="4564061" cy="3880281"/>
            </a:xfrm>
            <a:prstGeom prst="rect">
              <a:avLst/>
            </a:prstGeom>
          </p:spPr>
        </p:pic>
        <p:sp>
          <p:nvSpPr>
            <p:cNvPr id="9" name="Rechthoek 8">
              <a:extLst>
                <a:ext uri="{FF2B5EF4-FFF2-40B4-BE49-F238E27FC236}">
                  <a16:creationId xmlns:a16="http://schemas.microsoft.com/office/drawing/2014/main" id="{CC05BC7F-37D2-A04D-B2D3-240CBB8D663C}"/>
                </a:ext>
              </a:extLst>
            </p:cNvPr>
            <p:cNvSpPr/>
            <p:nvPr/>
          </p:nvSpPr>
          <p:spPr>
            <a:xfrm>
              <a:off x="8153400" y="5283200"/>
              <a:ext cx="1071561" cy="687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 name="Tijdelijke aanduiding voor inhoud 2">
            <a:extLst>
              <a:ext uri="{FF2B5EF4-FFF2-40B4-BE49-F238E27FC236}">
                <a16:creationId xmlns:a16="http://schemas.microsoft.com/office/drawing/2014/main" id="{25CCE407-15C5-3243-8FDA-E367BFF1C3A9}"/>
              </a:ext>
            </a:extLst>
          </p:cNvPr>
          <p:cNvSpPr>
            <a:spLocks noGrp="1"/>
          </p:cNvSpPr>
          <p:nvPr>
            <p:ph idx="1"/>
          </p:nvPr>
        </p:nvSpPr>
        <p:spPr>
          <a:xfrm>
            <a:off x="2594167" y="1458411"/>
            <a:ext cx="6630796" cy="2712132"/>
          </a:xfrm>
        </p:spPr>
        <p:txBody>
          <a:bodyPr>
            <a:normAutofit/>
          </a:bodyPr>
          <a:lstStyle/>
          <a:p>
            <a:pPr marL="0" indent="0">
              <a:buNone/>
            </a:pPr>
            <a:r>
              <a:rPr lang="nl-NL" sz="1000" dirty="0"/>
              <a:t>Ons samenwerkingsverband is gericht op het verzorgen van passend onderwijs voor elke leerling. Het is </a:t>
            </a:r>
            <a:r>
              <a:rPr lang="nl-NL" sz="1000" dirty="0" err="1"/>
              <a:t>vraaggestuurd</a:t>
            </a:r>
            <a:r>
              <a:rPr lang="nl-NL" sz="1000" dirty="0"/>
              <a:t> en gericht op de ondersteuningsbehoefte. Het is een netwerk dat op elke vraag die kinderen (en ouders en scholen) stellen een passend antwoord wil vinden. Kinderen zijn, samen met ouders en leerkrachten, kenner en eigenaar van de eigen vraagstukken en kunnen aangeven of oplossingen wel of niet passend en uitvoerbaar zijn. </a:t>
            </a:r>
          </a:p>
          <a:p>
            <a:pPr marL="0" indent="0">
              <a:buNone/>
            </a:pPr>
            <a:r>
              <a:rPr lang="nl-NL" sz="1000" dirty="0"/>
              <a:t>Komend jaar blijven we dan ook inzetten op </a:t>
            </a:r>
            <a:r>
              <a:rPr lang="nl-NL" sz="1000" u="sng" dirty="0"/>
              <a:t>het versterken van de stem van de leerling</a:t>
            </a:r>
            <a:r>
              <a:rPr lang="nl-NL" sz="1000" dirty="0"/>
              <a:t>. </a:t>
            </a:r>
            <a:r>
              <a:rPr lang="nl-NL" sz="1000" i="1" u="sng" dirty="0"/>
              <a:t>Doel: ieder kind voelt zich gehoord, begrepen, gesteund en erkend</a:t>
            </a:r>
            <a:r>
              <a:rPr lang="nl-NL" sz="1000" dirty="0"/>
              <a:t>. </a:t>
            </a:r>
          </a:p>
          <a:p>
            <a:pPr marL="0" indent="0">
              <a:buNone/>
            </a:pPr>
            <a:endParaRPr lang="nl-NL" sz="1000" dirty="0"/>
          </a:p>
        </p:txBody>
      </p:sp>
    </p:spTree>
    <p:extLst>
      <p:ext uri="{BB962C8B-B14F-4D97-AF65-F5344CB8AC3E}">
        <p14:creationId xmlns:p14="http://schemas.microsoft.com/office/powerpoint/2010/main" val="1747366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DB9BBF-9C0B-4245-AD55-6B851CD530E7}"/>
              </a:ext>
            </a:extLst>
          </p:cNvPr>
          <p:cNvSpPr>
            <a:spLocks noGrp="1"/>
          </p:cNvSpPr>
          <p:nvPr>
            <p:ph type="title"/>
          </p:nvPr>
        </p:nvSpPr>
        <p:spPr/>
        <p:txBody>
          <a:bodyPr>
            <a:noAutofit/>
          </a:bodyPr>
          <a:lstStyle/>
          <a:p>
            <a:r>
              <a:rPr lang="nl-NL" sz="2000" dirty="0"/>
              <a:t>Interventies gericht op het versterken van het </a:t>
            </a:r>
            <a:r>
              <a:rPr lang="nl-NL" sz="2000" dirty="0" err="1"/>
              <a:t>mesosysteem</a:t>
            </a:r>
            <a:r>
              <a:rPr lang="nl-NL" sz="2000" dirty="0"/>
              <a:t>,</a:t>
            </a:r>
            <a:br>
              <a:rPr lang="nl-NL" sz="2000" dirty="0"/>
            </a:br>
            <a:r>
              <a:rPr lang="nl-NL" sz="2000" dirty="0"/>
              <a:t>het de </a:t>
            </a:r>
            <a:r>
              <a:rPr lang="nl-NL" sz="2000" dirty="0" err="1"/>
              <a:t>aliantie</a:t>
            </a:r>
            <a:r>
              <a:rPr lang="nl-NL" sz="2000" dirty="0"/>
              <a:t> ouders – leerkracht - school: ik maak verschil voor ons</a:t>
            </a:r>
          </a:p>
        </p:txBody>
      </p:sp>
      <p:sp>
        <p:nvSpPr>
          <p:cNvPr id="13" name="Tijdelijke aanduiding voor inhoud 2">
            <a:extLst>
              <a:ext uri="{FF2B5EF4-FFF2-40B4-BE49-F238E27FC236}">
                <a16:creationId xmlns:a16="http://schemas.microsoft.com/office/drawing/2014/main" id="{FF937928-8B3B-E84E-8CE2-B68B2830083D}"/>
              </a:ext>
            </a:extLst>
          </p:cNvPr>
          <p:cNvSpPr>
            <a:spLocks noGrp="1"/>
          </p:cNvSpPr>
          <p:nvPr>
            <p:ph idx="1"/>
          </p:nvPr>
        </p:nvSpPr>
        <p:spPr>
          <a:xfrm>
            <a:off x="3023680" y="1302595"/>
            <a:ext cx="5923302" cy="2712132"/>
          </a:xfrm>
        </p:spPr>
        <p:txBody>
          <a:bodyPr>
            <a:normAutofit/>
          </a:bodyPr>
          <a:lstStyle/>
          <a:p>
            <a:pPr marL="0" indent="0">
              <a:buNone/>
            </a:pPr>
            <a:r>
              <a:rPr lang="nl-NL" sz="1000" dirty="0">
                <a:effectLst/>
              </a:rPr>
              <a:t>Ons netwerk is gericht op het ondersteunen van ouders, kinderen en leerkrachten, zodat zij hun opdracht goed kunnen uitvoeren. Het doel is om de pedagogische alliantie kind – ouder – school te versterken en te ondersteunen. Dit rondom een individueel kind maar ook voor de school en tussen scholen samen met jeugdhulp- en zorgorganisaties en gemeenten. </a:t>
            </a:r>
          </a:p>
          <a:p>
            <a:pPr marL="0" indent="0">
              <a:buNone/>
            </a:pPr>
            <a:r>
              <a:rPr lang="nl-NL" sz="1000" dirty="0"/>
              <a:t>Om de pedagogische alliantie te versterken zetten we komend jaar in op</a:t>
            </a:r>
          </a:p>
          <a:p>
            <a:pPr>
              <a:spcBef>
                <a:spcPts val="0"/>
              </a:spcBef>
              <a:buFont typeface="+mj-lt"/>
              <a:buAutoNum type="arabicPeriod"/>
            </a:pPr>
            <a:r>
              <a:rPr lang="nl-NL" sz="1000" dirty="0"/>
              <a:t>Een dekkend netwerk voor ouders, zodat zij hun positie in de alliantie goed kunnen innemen</a:t>
            </a:r>
          </a:p>
          <a:p>
            <a:pPr>
              <a:spcBef>
                <a:spcPts val="0"/>
              </a:spcBef>
              <a:buFont typeface="+mj-lt"/>
              <a:buAutoNum type="arabicPeriod"/>
            </a:pPr>
            <a:r>
              <a:rPr lang="nl-NL" sz="1000" dirty="0"/>
              <a:t>Begeleiding en ontwikkeling van leerkrachten</a:t>
            </a:r>
          </a:p>
          <a:p>
            <a:pPr>
              <a:spcBef>
                <a:spcPts val="0"/>
              </a:spcBef>
              <a:buFont typeface="+mj-lt"/>
              <a:buAutoNum type="arabicPeriod"/>
            </a:pPr>
            <a:r>
              <a:rPr lang="nl-NL" sz="1000" dirty="0">
                <a:effectLst/>
              </a:rPr>
              <a:t>Kwaliteitsondersteuning op scholen</a:t>
            </a:r>
          </a:p>
          <a:p>
            <a:pPr>
              <a:spcBef>
                <a:spcPts val="0"/>
              </a:spcBef>
              <a:buFont typeface="+mj-lt"/>
              <a:buAutoNum type="arabicPeriod"/>
            </a:pPr>
            <a:r>
              <a:rPr lang="nl-NL" sz="1000" dirty="0">
                <a:effectLst/>
              </a:rPr>
              <a:t>Versterken van het samenspel Consulent – IB – Leerkrachten - school - ouders</a:t>
            </a:r>
          </a:p>
          <a:p>
            <a:pPr marL="0" indent="0">
              <a:buNone/>
            </a:pPr>
            <a:endParaRPr lang="nl-NL" sz="1100" dirty="0"/>
          </a:p>
          <a:p>
            <a:pPr marL="0" indent="0">
              <a:buNone/>
            </a:pPr>
            <a:endParaRPr lang="nl-NL" sz="1100" dirty="0"/>
          </a:p>
        </p:txBody>
      </p:sp>
      <p:pic>
        <p:nvPicPr>
          <p:cNvPr id="22" name="Picture 2" descr="Passend primair onderwijs Noord-Kennemerland - Werkplaats PPO NK">
            <a:extLst>
              <a:ext uri="{FF2B5EF4-FFF2-40B4-BE49-F238E27FC236}">
                <a16:creationId xmlns:a16="http://schemas.microsoft.com/office/drawing/2014/main" id="{02296DA3-C751-D443-9E45-D2F8689A4C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51709"/>
          <a:stretch/>
        </p:blipFill>
        <p:spPr bwMode="auto">
          <a:xfrm>
            <a:off x="57587" y="146221"/>
            <a:ext cx="618614" cy="92230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ep 9">
            <a:extLst>
              <a:ext uri="{FF2B5EF4-FFF2-40B4-BE49-F238E27FC236}">
                <a16:creationId xmlns:a16="http://schemas.microsoft.com/office/drawing/2014/main" id="{14C3695E-33D9-7643-A13E-2C8624ACE974}"/>
              </a:ext>
            </a:extLst>
          </p:cNvPr>
          <p:cNvGrpSpPr>
            <a:grpSpLocks noChangeAspect="1"/>
          </p:cNvGrpSpPr>
          <p:nvPr/>
        </p:nvGrpSpPr>
        <p:grpSpPr>
          <a:xfrm>
            <a:off x="816878" y="1427973"/>
            <a:ext cx="1934479" cy="1644659"/>
            <a:chOff x="4660900" y="2090032"/>
            <a:chExt cx="4564061" cy="3880281"/>
          </a:xfrm>
        </p:grpSpPr>
        <p:pic>
          <p:nvPicPr>
            <p:cNvPr id="11" name="Afbeelding 10">
              <a:extLst>
                <a:ext uri="{FF2B5EF4-FFF2-40B4-BE49-F238E27FC236}">
                  <a16:creationId xmlns:a16="http://schemas.microsoft.com/office/drawing/2014/main" id="{AA166782-16BF-8748-AA4D-D82D67901D29}"/>
                </a:ext>
              </a:extLst>
            </p:cNvPr>
            <p:cNvPicPr>
              <a:picLocks noChangeAspect="1"/>
            </p:cNvPicPr>
            <p:nvPr/>
          </p:nvPicPr>
          <p:blipFill rotWithShape="1">
            <a:blip r:embed="rId3"/>
            <a:srcRect t="13999"/>
            <a:stretch/>
          </p:blipFill>
          <p:spPr>
            <a:xfrm>
              <a:off x="4660900" y="2090032"/>
              <a:ext cx="4564061" cy="3880281"/>
            </a:xfrm>
            <a:prstGeom prst="rect">
              <a:avLst/>
            </a:prstGeom>
          </p:spPr>
        </p:pic>
        <p:sp>
          <p:nvSpPr>
            <p:cNvPr id="12" name="Rechthoek 11">
              <a:extLst>
                <a:ext uri="{FF2B5EF4-FFF2-40B4-BE49-F238E27FC236}">
                  <a16:creationId xmlns:a16="http://schemas.microsoft.com/office/drawing/2014/main" id="{12D48C90-4783-3044-8968-67677A2C53CA}"/>
                </a:ext>
              </a:extLst>
            </p:cNvPr>
            <p:cNvSpPr/>
            <p:nvPr/>
          </p:nvSpPr>
          <p:spPr>
            <a:xfrm>
              <a:off x="8153400" y="5283200"/>
              <a:ext cx="1071561" cy="687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aphicFrame>
        <p:nvGraphicFramePr>
          <p:cNvPr id="14" name="Tabel 16">
            <a:extLst>
              <a:ext uri="{FF2B5EF4-FFF2-40B4-BE49-F238E27FC236}">
                <a16:creationId xmlns:a16="http://schemas.microsoft.com/office/drawing/2014/main" id="{C4E0C816-C191-E24C-8168-56BAA5F1612F}"/>
              </a:ext>
            </a:extLst>
          </p:cNvPr>
          <p:cNvGraphicFramePr>
            <a:graphicFrameLocks noGrp="1"/>
          </p:cNvGraphicFramePr>
          <p:nvPr>
            <p:extLst>
              <p:ext uri="{D42A27DB-BD31-4B8C-83A1-F6EECF244321}">
                <p14:modId xmlns:p14="http://schemas.microsoft.com/office/powerpoint/2010/main" val="460357959"/>
              </p:ext>
            </p:extLst>
          </p:nvPr>
        </p:nvGraphicFramePr>
        <p:xfrm>
          <a:off x="565997" y="2986201"/>
          <a:ext cx="8658963" cy="3565282"/>
        </p:xfrm>
        <a:graphic>
          <a:graphicData uri="http://schemas.openxmlformats.org/drawingml/2006/table">
            <a:tbl>
              <a:tblPr bandRow="1">
                <a:tableStyleId>{5C22544A-7EE6-4342-B048-85BDC9FD1C3A}</a:tableStyleId>
              </a:tblPr>
              <a:tblGrid>
                <a:gridCol w="4350845">
                  <a:extLst>
                    <a:ext uri="{9D8B030D-6E8A-4147-A177-3AD203B41FA5}">
                      <a16:colId xmlns:a16="http://schemas.microsoft.com/office/drawing/2014/main" val="1259902689"/>
                    </a:ext>
                  </a:extLst>
                </a:gridCol>
                <a:gridCol w="1507709">
                  <a:extLst>
                    <a:ext uri="{9D8B030D-6E8A-4147-A177-3AD203B41FA5}">
                      <a16:colId xmlns:a16="http://schemas.microsoft.com/office/drawing/2014/main" val="3147509380"/>
                    </a:ext>
                  </a:extLst>
                </a:gridCol>
                <a:gridCol w="807522">
                  <a:extLst>
                    <a:ext uri="{9D8B030D-6E8A-4147-A177-3AD203B41FA5}">
                      <a16:colId xmlns:a16="http://schemas.microsoft.com/office/drawing/2014/main" val="1348343289"/>
                    </a:ext>
                  </a:extLst>
                </a:gridCol>
                <a:gridCol w="1992887">
                  <a:extLst>
                    <a:ext uri="{9D8B030D-6E8A-4147-A177-3AD203B41FA5}">
                      <a16:colId xmlns:a16="http://schemas.microsoft.com/office/drawing/2014/main" val="2526156092"/>
                    </a:ext>
                  </a:extLst>
                </a:gridCol>
              </a:tblGrid>
              <a:tr h="127606">
                <a:tc>
                  <a:txBody>
                    <a:bodyPr/>
                    <a:lstStyle/>
                    <a:p>
                      <a:r>
                        <a:rPr lang="nl-NL" sz="800" dirty="0">
                          <a:latin typeface="Trebuchet MS" panose="020B0703020202090204" pitchFamily="34" charset="0"/>
                        </a:rPr>
                        <a:t>wat</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8ED193"/>
                    </a:solidFill>
                  </a:tcPr>
                </a:tc>
                <a:tc>
                  <a:txBody>
                    <a:bodyPr/>
                    <a:lstStyle/>
                    <a:p>
                      <a:r>
                        <a:rPr lang="nl-NL" sz="800" dirty="0">
                          <a:latin typeface="Trebuchet MS" panose="020B0703020202090204" pitchFamily="34" charset="0"/>
                        </a:rPr>
                        <a:t>wie</a:t>
                      </a:r>
                    </a:p>
                  </a:txBody>
                  <a:tcPr>
                    <a:solidFill>
                      <a:srgbClr val="8ED193"/>
                    </a:solidFill>
                  </a:tcPr>
                </a:tc>
                <a:tc>
                  <a:txBody>
                    <a:bodyPr/>
                    <a:lstStyle/>
                    <a:p>
                      <a:r>
                        <a:rPr lang="nl-NL" sz="800" dirty="0">
                          <a:latin typeface="Trebuchet MS" panose="020B0703020202090204" pitchFamily="34" charset="0"/>
                        </a:rPr>
                        <a:t>Wanneer</a:t>
                      </a:r>
                    </a:p>
                  </a:txBody>
                  <a:tcPr>
                    <a:solidFill>
                      <a:srgbClr val="8ED193"/>
                    </a:solidFill>
                  </a:tcPr>
                </a:tc>
                <a:tc>
                  <a:txBody>
                    <a:bodyPr/>
                    <a:lstStyle/>
                    <a:p>
                      <a:r>
                        <a:rPr lang="nl-NL" sz="800" dirty="0">
                          <a:latin typeface="Trebuchet MS" panose="020B0703020202090204" pitchFamily="34" charset="0"/>
                        </a:rPr>
                        <a:t>Budget begrotingsonderdeel:</a:t>
                      </a:r>
                    </a:p>
                  </a:txBody>
                  <a:tcPr>
                    <a:solidFill>
                      <a:srgbClr val="8ED193"/>
                    </a:solidFill>
                  </a:tcPr>
                </a:tc>
                <a:extLst>
                  <a:ext uri="{0D108BD9-81ED-4DB2-BD59-A6C34878D82A}">
                    <a16:rowId xmlns:a16="http://schemas.microsoft.com/office/drawing/2014/main" val="3099274113"/>
                  </a:ext>
                </a:extLst>
              </a:tr>
              <a:tr h="127606">
                <a:tc gridSpan="4">
                  <a:txBody>
                    <a:bodyPr/>
                    <a:lstStyle/>
                    <a:p>
                      <a:r>
                        <a:rPr lang="nl-NL" sz="800" dirty="0">
                          <a:latin typeface="Trebuchet MS" panose="020B0703020202090204" pitchFamily="34" charset="0"/>
                        </a:rPr>
                        <a:t>1. Een dekkend netwerk voor ouders</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schemeClr>
                    </a:solidFill>
                  </a:tcPr>
                </a:tc>
                <a:tc hMerge="1">
                  <a:txBody>
                    <a:bodyPr/>
                    <a:lstStyle/>
                    <a:p>
                      <a:endParaRPr lang="nl-NL" sz="800" dirty="0">
                        <a:latin typeface="Trebuchet MS" panose="020B070302020209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4248308633"/>
                  </a:ext>
                </a:extLst>
              </a:tr>
              <a:tr h="273442">
                <a:tc>
                  <a:txBody>
                    <a:bodyPr/>
                    <a:lstStyle/>
                    <a:p>
                      <a:r>
                        <a:rPr lang="nl-NL" sz="800" dirty="0">
                          <a:latin typeface="Trebuchet MS" panose="020B0703020202090204" pitchFamily="34" charset="0"/>
                        </a:rPr>
                        <a:t>Ontwikkelen en actueel houden van </a:t>
                      </a:r>
                      <a:r>
                        <a:rPr lang="nl-NL" sz="800" dirty="0" err="1">
                          <a:latin typeface="Trebuchet MS" panose="020B0703020202090204" pitchFamily="34" charset="0"/>
                        </a:rPr>
                        <a:t>oudersteunpunt.nl</a:t>
                      </a:r>
                      <a:endParaRPr lang="nl-NL" sz="800" dirty="0">
                        <a:latin typeface="Trebuchet MS" panose="020B0703020202090204" pitchFamily="34" charset="0"/>
                      </a:endParaRP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err="1">
                          <a:latin typeface="Trebuchet MS" panose="020B0703020202090204" pitchFamily="34" charset="0"/>
                        </a:rPr>
                        <a:t>Nwg</a:t>
                      </a:r>
                      <a:r>
                        <a:rPr lang="nl-NL" sz="800" dirty="0">
                          <a:latin typeface="Trebuchet MS" panose="020B0703020202090204" pitchFamily="34" charset="0"/>
                        </a:rPr>
                        <a:t> oudersteunpunt</a:t>
                      </a: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2021 - 2022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a:latin typeface="Trebuchet MS" panose="020B0703020202090204" pitchFamily="34" charset="0"/>
                        </a:rPr>
                        <a:t>II: 3.9 pr &amp; communicatie</a:t>
                      </a:r>
                      <a:endParaRPr lang="nl-NL" sz="800" dirty="0">
                        <a:latin typeface="Trebuchet MS" panose="020B070302020209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401598209"/>
                  </a:ext>
                </a:extLst>
              </a:tr>
              <a:tr h="273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Uitwerken van het Buddy systeem en trainen en begeleiden van Buddy’s</a:t>
                      </a:r>
                    </a:p>
                    <a:p>
                      <a:endParaRPr lang="nl-NL" sz="800" dirty="0">
                        <a:latin typeface="Trebuchet MS" panose="020B0703020202090204" pitchFamily="34" charset="0"/>
                      </a:endParaRP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Noelle </a:t>
                      </a:r>
                      <a:r>
                        <a:rPr lang="nl-NL" sz="800" dirty="0" err="1">
                          <a:latin typeface="Trebuchet MS" panose="020B0703020202090204" pitchFamily="34" charset="0"/>
                        </a:rPr>
                        <a:t>Pameyer</a:t>
                      </a:r>
                      <a:r>
                        <a:rPr lang="nl-NL" sz="800" dirty="0">
                          <a:latin typeface="Trebuchet MS" panose="020B0703020202090204" pitchFamily="34" charset="0"/>
                        </a:rPr>
                        <a:t> ovv </a:t>
                      </a:r>
                      <a:r>
                        <a:rPr lang="nl-NL" sz="800" dirty="0" err="1">
                          <a:latin typeface="Trebuchet MS" panose="020B0703020202090204" pitchFamily="34" charset="0"/>
                        </a:rPr>
                        <a:t>nwg</a:t>
                      </a:r>
                      <a:r>
                        <a:rPr lang="nl-NL" sz="800" dirty="0">
                          <a:latin typeface="Trebuchet MS" panose="020B0703020202090204" pitchFamily="34" charset="0"/>
                        </a:rPr>
                        <a:t> oudersteunpunt</a:t>
                      </a: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a:latin typeface="Trebuchet MS" panose="020B0703020202090204" pitchFamily="34" charset="0"/>
                        </a:rPr>
                        <a:t>2021 - 2022</a:t>
                      </a:r>
                      <a:endParaRPr lang="nl-NL" sz="800" dirty="0">
                        <a:latin typeface="Trebuchet MS" panose="020B070302020209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III: 1.5 bijeenkomsten/ professionalisering/doorontwikkeling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767422305"/>
                  </a:ext>
                </a:extLst>
              </a:tr>
              <a:tr h="2005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Samen met collega </a:t>
                      </a:r>
                      <a:r>
                        <a:rPr lang="nl-NL" sz="800" dirty="0" err="1">
                          <a:latin typeface="Trebuchet MS" panose="020B0703020202090204" pitchFamily="34" charset="0"/>
                        </a:rPr>
                        <a:t>swv’s</a:t>
                      </a:r>
                      <a:r>
                        <a:rPr lang="nl-NL" sz="800" dirty="0">
                          <a:latin typeface="Trebuchet MS" panose="020B0703020202090204" pitchFamily="34" charset="0"/>
                        </a:rPr>
                        <a:t> inrichten van een vertelpunt (</a:t>
                      </a:r>
                      <a:r>
                        <a:rPr lang="nl-NL" sz="800" dirty="0" err="1">
                          <a:latin typeface="Trebuchet MS" panose="020B0703020202090204" pitchFamily="34" charset="0"/>
                        </a:rPr>
                        <a:t>Vertellis</a:t>
                      </a:r>
                      <a:r>
                        <a:rPr lang="nl-NL" sz="800" dirty="0">
                          <a:latin typeface="Trebuchet MS" panose="020B0703020202090204" pitchFamily="34" charset="0"/>
                        </a:rPr>
                        <a:t>) waar ouders, leerlingen en professionals hun ervaringen met passend onderwijs kunnen delen.</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err="1">
                          <a:latin typeface="Trebuchet MS" panose="020B0703020202090204" pitchFamily="34" charset="0"/>
                        </a:rPr>
                        <a:t>Nwg</a:t>
                      </a:r>
                      <a:r>
                        <a:rPr lang="nl-NL" sz="800" dirty="0">
                          <a:latin typeface="Trebuchet MS" panose="020B0703020202090204" pitchFamily="34" charset="0"/>
                        </a:rPr>
                        <a:t> oudersteunpunt en netwerkregisseur kwaliteit</a:t>
                      </a: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2021 - 2022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II: 3.9 pr &amp; communicatie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3002082238"/>
                  </a:ext>
                </a:extLst>
              </a:tr>
              <a:tr h="127606">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2. Versterken professioneel handelen van </a:t>
                      </a:r>
                      <a:r>
                        <a:rPr lang="nl-NL" sz="800" dirty="0" err="1">
                          <a:latin typeface="Trebuchet MS" panose="020B0703020202090204" pitchFamily="34" charset="0"/>
                        </a:rPr>
                        <a:t>IB’ers</a:t>
                      </a:r>
                      <a:r>
                        <a:rPr lang="nl-NL" sz="800" dirty="0">
                          <a:latin typeface="Trebuchet MS" panose="020B0703020202090204" pitchFamily="34" charset="0"/>
                        </a:rPr>
                        <a:t> en leerkrachten </a:t>
                      </a:r>
                      <a:endParaRPr lang="nl-NL" sz="800" dirty="0"/>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schemeClr>
                    </a:solidFill>
                  </a:tcPr>
                </a:tc>
                <a:tc hMerge="1">
                  <a:txBody>
                    <a:bodyPr/>
                    <a:lstStyle/>
                    <a:p>
                      <a:endParaRPr lang="nl-NL" sz="800" dirty="0">
                        <a:latin typeface="Trebuchet MS" panose="020B070302020209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3897800181"/>
                  </a:ext>
                </a:extLst>
              </a:tr>
              <a:tr h="207246">
                <a:tc>
                  <a:txBody>
                    <a:bodyPr/>
                    <a:lstStyle/>
                    <a:p>
                      <a:pPr>
                        <a:lnSpc>
                          <a:spcPct val="107000"/>
                        </a:lnSpc>
                        <a:spcAft>
                          <a:spcPts val="800"/>
                        </a:spcAft>
                      </a:pPr>
                      <a:r>
                        <a:rPr lang="nl-NL" sz="800" dirty="0">
                          <a:effectLst/>
                        </a:rPr>
                        <a:t>Trainingen Wegwijs in gedrag voor leerkrachten en andere professionals (schoolleiders en </a:t>
                      </a:r>
                      <a:r>
                        <a:rPr lang="nl-NL" sz="800" dirty="0" err="1">
                          <a:effectLst/>
                        </a:rPr>
                        <a:t>IB’ers</a:t>
                      </a:r>
                      <a:r>
                        <a:rPr lang="nl-NL" sz="800" dirty="0">
                          <a:effectLst/>
                        </a:rPr>
                        <a:t>)</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err="1">
                          <a:latin typeface="Trebuchet MS" panose="020B0703020202090204" pitchFamily="34" charset="0"/>
                        </a:rPr>
                        <a:t>Swv</a:t>
                      </a:r>
                      <a:r>
                        <a:rPr lang="nl-NL" sz="800" dirty="0">
                          <a:latin typeface="Trebuchet MS" panose="020B0703020202090204" pitchFamily="34" charset="0"/>
                        </a:rPr>
                        <a:t>/</a:t>
                      </a:r>
                      <a:r>
                        <a:rPr lang="nl-NL" sz="800" dirty="0" err="1">
                          <a:latin typeface="Trebuchet MS" panose="020B0703020202090204" pitchFamily="34" charset="0"/>
                        </a:rPr>
                        <a:t>oberon</a:t>
                      </a:r>
                      <a:endParaRPr lang="nl-NL" sz="800" dirty="0">
                        <a:latin typeface="Trebuchet MS" panose="020B070302020209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2021 - 2022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III: 1.5 bijeenkomsten/ professionalisering/doorontwikkeling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518165971"/>
                  </a:ext>
                </a:extLst>
              </a:tr>
              <a:tr h="1276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solidFill>
                            <a:schemeClr val="tx1"/>
                          </a:solidFill>
                          <a:latin typeface="Trebuchet MS" panose="020B0703020202090204" pitchFamily="34" charset="0"/>
                        </a:rPr>
                        <a:t>Intervisie voor </a:t>
                      </a:r>
                      <a:r>
                        <a:rPr lang="nl-NL" sz="800" dirty="0" err="1">
                          <a:solidFill>
                            <a:schemeClr val="tx1"/>
                          </a:solidFill>
                          <a:latin typeface="Trebuchet MS" panose="020B0703020202090204" pitchFamily="34" charset="0"/>
                        </a:rPr>
                        <a:t>IB’ers</a:t>
                      </a:r>
                      <a:r>
                        <a:rPr lang="nl-NL" sz="800" dirty="0">
                          <a:solidFill>
                            <a:schemeClr val="tx1"/>
                          </a:solidFill>
                          <a:latin typeface="Trebuchet MS" panose="020B0703020202090204" pitchFamily="34" charset="0"/>
                        </a:rPr>
                        <a:t> (en leerkrachten)</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solidFill>
                            <a:schemeClr val="tx1"/>
                          </a:solidFill>
                          <a:latin typeface="Trebuchet MS" panose="020B0703020202090204" pitchFamily="34" charset="0"/>
                        </a:rPr>
                        <a:t>Consulenten</a:t>
                      </a: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solidFill>
                            <a:schemeClr val="tx1"/>
                          </a:solidFill>
                          <a:latin typeface="Trebuchet MS" panose="020B0703020202090204" pitchFamily="34" charset="0"/>
                        </a:rPr>
                        <a:t>2021 - 2022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solidFill>
                            <a:schemeClr val="tx1"/>
                          </a:solidFill>
                          <a:latin typeface="Trebuchet MS" panose="020B0703020202090204" pitchFamily="34"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964446942"/>
                  </a:ext>
                </a:extLst>
              </a:tr>
              <a:tr h="1276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3. Kwaliteitsondersteuning op scholen</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schemeClr>
                    </a:solidFill>
                  </a:tcPr>
                </a:tc>
                <a:tc>
                  <a:txBody>
                    <a:bodyPr/>
                    <a:lstStyle/>
                    <a:p>
                      <a:endParaRPr lang="nl-NL" sz="800" dirty="0">
                        <a:latin typeface="Trebuchet MS" panose="020B070302020209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schemeClr>
                    </a:solidFill>
                  </a:tcPr>
                </a:tc>
                <a:tc>
                  <a:txBody>
                    <a:bodyPr/>
                    <a:lstStyle/>
                    <a:p>
                      <a:endParaRPr lang="nl-NL" sz="800" dirty="0">
                        <a:latin typeface="Trebuchet MS" panose="020B070302020209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schemeClr>
                    </a:solidFill>
                  </a:tcPr>
                </a:tc>
                <a:tc>
                  <a:txBody>
                    <a:bodyPr/>
                    <a:lstStyle/>
                    <a:p>
                      <a:endParaRPr lang="nl-NL" sz="800" dirty="0">
                        <a:latin typeface="Trebuchet MS" panose="020B070302020209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28676276"/>
                  </a:ext>
                </a:extLst>
              </a:tr>
              <a:tr h="273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effectLst/>
                        </a:rPr>
                        <a:t>Masterclasses op maat om interne ondersteuning op school en externe ondersteuning vanuit </a:t>
                      </a:r>
                      <a:r>
                        <a:rPr lang="nl-NL" sz="800" dirty="0" err="1">
                          <a:effectLst/>
                        </a:rPr>
                        <a:t>swv</a:t>
                      </a:r>
                      <a:r>
                        <a:rPr lang="nl-NL" sz="800" dirty="0">
                          <a:effectLst/>
                        </a:rPr>
                        <a:t> samen te laten optrekken en te versterken. Doel: versterken van de interne en externe ondersteuningsstructuur</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err="1">
                          <a:latin typeface="Trebuchet MS" panose="020B0703020202090204" pitchFamily="34" charset="0"/>
                        </a:rPr>
                        <a:t>IB’ers</a:t>
                      </a:r>
                      <a:r>
                        <a:rPr lang="nl-NL" sz="800" dirty="0">
                          <a:latin typeface="Trebuchet MS" panose="020B0703020202090204" pitchFamily="34" charset="0"/>
                        </a:rPr>
                        <a:t> en consulenten</a:t>
                      </a: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a:latin typeface="Trebuchet MS" panose="020B0703020202090204" pitchFamily="34" charset="0"/>
                        </a:rPr>
                        <a:t>2021 - 2022</a:t>
                      </a:r>
                      <a:endParaRPr lang="nl-NL" sz="800" dirty="0">
                        <a:latin typeface="Trebuchet MS" panose="020B070302020209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III: 1.5 bijeenkomsten/ professionalisering/doorontwikkeling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800" dirty="0">
                        <a:latin typeface="Trebuchet MS" panose="020B070302020209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312828266"/>
                  </a:ext>
                </a:extLst>
              </a:tr>
              <a:tr h="2040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Training Topdossier voor </a:t>
                      </a:r>
                      <a:r>
                        <a:rPr lang="nl-NL" sz="800" dirty="0" err="1">
                          <a:latin typeface="Trebuchet MS" panose="020B0703020202090204" pitchFamily="34" charset="0"/>
                        </a:rPr>
                        <a:t>IB’ers</a:t>
                      </a:r>
                      <a:r>
                        <a:rPr lang="nl-NL" sz="800" dirty="0">
                          <a:latin typeface="Trebuchet MS" panose="020B0703020202090204" pitchFamily="34" charset="0"/>
                        </a:rPr>
                        <a:t> en consulenten met een focus op het gebruik van </a:t>
                      </a:r>
                      <a:r>
                        <a:rPr lang="nl-NL" sz="800" dirty="0" err="1">
                          <a:latin typeface="Trebuchet MS" panose="020B0703020202090204" pitchFamily="34" charset="0"/>
                        </a:rPr>
                        <a:t>TOPdossier</a:t>
                      </a:r>
                      <a:r>
                        <a:rPr lang="nl-NL" sz="800" dirty="0">
                          <a:latin typeface="Trebuchet MS" panose="020B0703020202090204" pitchFamily="34" charset="0"/>
                        </a:rPr>
                        <a:t> als gezamenlijk analyse- en werkdocument</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endParaRPr lang="nl-NL" sz="800" dirty="0">
                        <a:latin typeface="Trebuchet MS" panose="020B070302020209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2021 - 2022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III: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800" dirty="0">
                        <a:latin typeface="Trebuchet MS" panose="020B070302020209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2089444426"/>
                  </a:ext>
                </a:extLst>
              </a:tr>
              <a:tr h="20406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4. </a:t>
                      </a:r>
                      <a:r>
                        <a:rPr lang="nl-NL" sz="800" dirty="0">
                          <a:effectLst/>
                        </a:rPr>
                        <a:t>Versterken van het samenspel Consulent – IB – Leerkrachten - school - ouders</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schemeClr>
                    </a:solidFill>
                  </a:tcPr>
                </a:tc>
                <a:tc hMerge="1">
                  <a:txBody>
                    <a:bodyPr/>
                    <a:lstStyle/>
                    <a:p>
                      <a:endParaRPr lang="nl-NL" sz="800" dirty="0">
                        <a:latin typeface="Trebuchet MS" panose="020B070302020209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4025075711"/>
                  </a:ext>
                </a:extLst>
              </a:tr>
              <a:tr h="127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err="1">
                          <a:latin typeface="Trebuchet MS" panose="020B0703020202090204" pitchFamily="34" charset="0"/>
                        </a:rPr>
                        <a:t>Doorontwikkelen</a:t>
                      </a:r>
                      <a:r>
                        <a:rPr lang="nl-NL" sz="800" dirty="0">
                          <a:latin typeface="Trebuchet MS" panose="020B0703020202090204" pitchFamily="34" charset="0"/>
                        </a:rPr>
                        <a:t> van de kwaliteit van de </a:t>
                      </a:r>
                      <a:r>
                        <a:rPr lang="nl-NL" sz="800" dirty="0" err="1">
                          <a:latin typeface="Trebuchet MS" panose="020B0703020202090204" pitchFamily="34" charset="0"/>
                        </a:rPr>
                        <a:t>meso</a:t>
                      </a:r>
                      <a:r>
                        <a:rPr lang="nl-NL" sz="800" dirty="0">
                          <a:latin typeface="Trebuchet MS" panose="020B0703020202090204" pitchFamily="34" charset="0"/>
                        </a:rPr>
                        <a:t>-gesprekken tussen school en consulent.</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err="1">
                          <a:latin typeface="Trebuchet MS" panose="020B0703020202090204" pitchFamily="34" charset="0"/>
                        </a:rPr>
                        <a:t>Swv</a:t>
                      </a:r>
                      <a:r>
                        <a:rPr lang="nl-NL" sz="800" dirty="0">
                          <a:latin typeface="Trebuchet MS" panose="020B0703020202090204" pitchFamily="34" charset="0"/>
                        </a:rPr>
                        <a:t> team</a:t>
                      </a: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2021 - 2022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2089505856"/>
                  </a:ext>
                </a:extLst>
              </a:tr>
            </a:tbl>
          </a:graphicData>
        </a:graphic>
      </p:graphicFrame>
    </p:spTree>
    <p:extLst>
      <p:ext uri="{BB962C8B-B14F-4D97-AF65-F5344CB8AC3E}">
        <p14:creationId xmlns:p14="http://schemas.microsoft.com/office/powerpoint/2010/main" val="1172444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DB9BBF-9C0B-4245-AD55-6B851CD530E7}"/>
              </a:ext>
            </a:extLst>
          </p:cNvPr>
          <p:cNvSpPr>
            <a:spLocks noGrp="1"/>
          </p:cNvSpPr>
          <p:nvPr>
            <p:ph type="title"/>
          </p:nvPr>
        </p:nvSpPr>
        <p:spPr/>
        <p:txBody>
          <a:bodyPr>
            <a:normAutofit fontScale="90000"/>
          </a:bodyPr>
          <a:lstStyle/>
          <a:p>
            <a:r>
              <a:rPr lang="nl-NL" dirty="0"/>
              <a:t>Acties gericht op het samenspel in de werkgebieden: samen leren leven</a:t>
            </a:r>
          </a:p>
        </p:txBody>
      </p:sp>
      <p:sp>
        <p:nvSpPr>
          <p:cNvPr id="13" name="Tijdelijke aanduiding voor inhoud 2">
            <a:extLst>
              <a:ext uri="{FF2B5EF4-FFF2-40B4-BE49-F238E27FC236}">
                <a16:creationId xmlns:a16="http://schemas.microsoft.com/office/drawing/2014/main" id="{FF937928-8B3B-E84E-8CE2-B68B2830083D}"/>
              </a:ext>
            </a:extLst>
          </p:cNvPr>
          <p:cNvSpPr>
            <a:spLocks noGrp="1"/>
          </p:cNvSpPr>
          <p:nvPr>
            <p:ph idx="1"/>
          </p:nvPr>
        </p:nvSpPr>
        <p:spPr>
          <a:xfrm>
            <a:off x="3023680" y="1302595"/>
            <a:ext cx="5923302" cy="2712132"/>
          </a:xfrm>
        </p:spPr>
        <p:txBody>
          <a:bodyPr>
            <a:normAutofit/>
          </a:bodyPr>
          <a:lstStyle/>
          <a:p>
            <a:pPr marL="0" indent="0">
              <a:buNone/>
            </a:pPr>
            <a:r>
              <a:rPr lang="nl-NL" sz="1000" dirty="0"/>
              <a:t>I</a:t>
            </a:r>
            <a:r>
              <a:rPr lang="nl-NL" sz="1000" dirty="0">
                <a:effectLst/>
              </a:rPr>
              <a:t>n de werkgebieden is een groep scholen onder regie van de consulent samen verantwoordelijk voor het vormen van een dekkend netwerk werkgebied, waar scholen elkaar ondersteunen </a:t>
            </a:r>
            <a:r>
              <a:rPr lang="nl-NL" sz="1000" dirty="0"/>
              <a:t>samen met consulent ondersteunen. Dit vraagt een goede samenwerking tussen de scholen en effectief handelen van de consulent die deze samenwerking modereert.</a:t>
            </a:r>
          </a:p>
          <a:p>
            <a:pPr marL="0" indent="0">
              <a:buNone/>
            </a:pPr>
            <a:r>
              <a:rPr lang="nl-NL" sz="1000" dirty="0">
                <a:effectLst/>
              </a:rPr>
              <a:t>Komend jaar zetten we in op </a:t>
            </a:r>
            <a:r>
              <a:rPr lang="nl-NL" sz="1000" dirty="0"/>
              <a:t>het nadenken hoe te werken aan een inclusief werkgebied en de </a:t>
            </a:r>
            <a:r>
              <a:rPr lang="nl-NL" sz="1000" dirty="0">
                <a:effectLst/>
              </a:rPr>
              <a:t>doelmatige besteding van de innovatiegelden, versterken van de samenwerking in de werkgebieden en de doorontwikkeling van de regisseursfunctie. Hiermee sluiten we aan bij ons vermogen om lokaal te anticiperen. </a:t>
            </a:r>
            <a:endParaRPr lang="nl-NL" sz="1100" dirty="0"/>
          </a:p>
          <a:p>
            <a:pPr marL="0" indent="0">
              <a:buNone/>
            </a:pPr>
            <a:endParaRPr lang="nl-NL" sz="1100" dirty="0"/>
          </a:p>
        </p:txBody>
      </p:sp>
      <p:pic>
        <p:nvPicPr>
          <p:cNvPr id="22" name="Picture 2" descr="Passend primair onderwijs Noord-Kennemerland - Werkplaats PPO NK">
            <a:extLst>
              <a:ext uri="{FF2B5EF4-FFF2-40B4-BE49-F238E27FC236}">
                <a16:creationId xmlns:a16="http://schemas.microsoft.com/office/drawing/2014/main" id="{C82E62FB-AB2A-8345-B015-6A4D49B9A2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51709"/>
          <a:stretch/>
        </p:blipFill>
        <p:spPr bwMode="auto">
          <a:xfrm>
            <a:off x="57587" y="146221"/>
            <a:ext cx="618614" cy="9223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el 16">
            <a:extLst>
              <a:ext uri="{FF2B5EF4-FFF2-40B4-BE49-F238E27FC236}">
                <a16:creationId xmlns:a16="http://schemas.microsoft.com/office/drawing/2014/main" id="{C4E0C816-C191-E24C-8168-56BAA5F1612F}"/>
              </a:ext>
            </a:extLst>
          </p:cNvPr>
          <p:cNvGraphicFramePr>
            <a:graphicFrameLocks noGrp="1"/>
          </p:cNvGraphicFramePr>
          <p:nvPr>
            <p:extLst>
              <p:ext uri="{D42A27DB-BD31-4B8C-83A1-F6EECF244321}">
                <p14:modId xmlns:p14="http://schemas.microsoft.com/office/powerpoint/2010/main" val="3396763023"/>
              </p:ext>
            </p:extLst>
          </p:nvPr>
        </p:nvGraphicFramePr>
        <p:xfrm>
          <a:off x="681034" y="3196202"/>
          <a:ext cx="8543925" cy="2621280"/>
        </p:xfrm>
        <a:graphic>
          <a:graphicData uri="http://schemas.openxmlformats.org/drawingml/2006/table">
            <a:tbl>
              <a:tblPr bandRow="1">
                <a:tableStyleId>{5C22544A-7EE6-4342-B048-85BDC9FD1C3A}</a:tableStyleId>
              </a:tblPr>
              <a:tblGrid>
                <a:gridCol w="4293043">
                  <a:extLst>
                    <a:ext uri="{9D8B030D-6E8A-4147-A177-3AD203B41FA5}">
                      <a16:colId xmlns:a16="http://schemas.microsoft.com/office/drawing/2014/main" val="1259902689"/>
                    </a:ext>
                  </a:extLst>
                </a:gridCol>
                <a:gridCol w="1997750">
                  <a:extLst>
                    <a:ext uri="{9D8B030D-6E8A-4147-A177-3AD203B41FA5}">
                      <a16:colId xmlns:a16="http://schemas.microsoft.com/office/drawing/2014/main" val="3147509380"/>
                    </a:ext>
                  </a:extLst>
                </a:gridCol>
                <a:gridCol w="913389">
                  <a:extLst>
                    <a:ext uri="{9D8B030D-6E8A-4147-A177-3AD203B41FA5}">
                      <a16:colId xmlns:a16="http://schemas.microsoft.com/office/drawing/2014/main" val="3101997485"/>
                    </a:ext>
                  </a:extLst>
                </a:gridCol>
                <a:gridCol w="1339743">
                  <a:extLst>
                    <a:ext uri="{9D8B030D-6E8A-4147-A177-3AD203B41FA5}">
                      <a16:colId xmlns:a16="http://schemas.microsoft.com/office/drawing/2014/main" val="2463738380"/>
                    </a:ext>
                  </a:extLst>
                </a:gridCol>
              </a:tblGrid>
              <a:tr h="200524">
                <a:tc>
                  <a:txBody>
                    <a:bodyPr/>
                    <a:lstStyle/>
                    <a:p>
                      <a:r>
                        <a:rPr lang="nl-NL" sz="800" dirty="0">
                          <a:latin typeface="Trebuchet MS" panose="020B0703020202090204" pitchFamily="34" charset="0"/>
                        </a:rPr>
                        <a:t>wat</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C46B"/>
                    </a:solidFill>
                  </a:tcPr>
                </a:tc>
                <a:tc>
                  <a:txBody>
                    <a:bodyPr/>
                    <a:lstStyle/>
                    <a:p>
                      <a:r>
                        <a:rPr lang="nl-NL" sz="800" dirty="0">
                          <a:latin typeface="Trebuchet MS" panose="020B0703020202090204" pitchFamily="34" charset="0"/>
                        </a:rPr>
                        <a:t>wie</a:t>
                      </a: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C46B"/>
                    </a:solidFill>
                  </a:tcPr>
                </a:tc>
                <a:tc>
                  <a:txBody>
                    <a:bodyPr/>
                    <a:lstStyle/>
                    <a:p>
                      <a:r>
                        <a:rPr lang="nl-NL" sz="800" dirty="0">
                          <a:latin typeface="Trebuchet MS" panose="020B0703020202090204" pitchFamily="34" charset="0"/>
                        </a:rPr>
                        <a:t>Wanneer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C46B"/>
                    </a:solidFill>
                  </a:tcPr>
                </a:tc>
                <a:tc>
                  <a:txBody>
                    <a:bodyPr/>
                    <a:lstStyle/>
                    <a:p>
                      <a:r>
                        <a:rPr lang="nl-NL" sz="800" dirty="0">
                          <a:latin typeface="Trebuchet MS" panose="020B0703020202090204" pitchFamily="34" charset="0"/>
                        </a:rPr>
                        <a:t>Budget </a:t>
                      </a:r>
                    </a:p>
                  </a:txBody>
                  <a:tcPr>
                    <a:lnL w="12700" cap="flat" cmpd="sng" algn="ctr">
                      <a:solidFill>
                        <a:schemeClr val="bg1"/>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C46B"/>
                    </a:solidFill>
                  </a:tcPr>
                </a:tc>
                <a:extLst>
                  <a:ext uri="{0D108BD9-81ED-4DB2-BD59-A6C34878D82A}">
                    <a16:rowId xmlns:a16="http://schemas.microsoft.com/office/drawing/2014/main" val="2752110932"/>
                  </a:ext>
                </a:extLst>
              </a:tr>
              <a:tr h="2734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Agenderen van Samen Leren Leven in de werkgebied-overleggen om thuisnabij en inclusief onderwijs te bevorderen. Doel: ieder kind voelt zich welkom, doet mee en groeit op in zijn eigen buurt. Ontwikkeling toename in verwijzing naar s(b)o wordt meegenomen.</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NWG Samen leren Leven, consulenten </a:t>
                      </a: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2021 - 2022</a:t>
                      </a:r>
                    </a:p>
                    <a:p>
                      <a:endParaRPr lang="nl-NL" sz="800" dirty="0">
                        <a:latin typeface="Trebuchet MS" panose="020B070302020209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a:t>
                      </a:r>
                    </a:p>
                  </a:txBody>
                  <a:tcPr>
                    <a:lnL w="12700" cap="flat" cmpd="sng" algn="ctr">
                      <a:solidFill>
                        <a:schemeClr val="bg1"/>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2982235595"/>
                  </a:ext>
                </a:extLst>
              </a:tr>
              <a:tr h="2734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Ieder werkgebied heeft een plan hoe zij inclusief onderwijs in hun eigen werkgebied realiseren en geeft hierbij aan welk budget hiervoor ingezet wordt. Doel: wij zijn een inclusief werkgebied over 5 jaar.</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Netwerkgroep Samen Leren Leven, Consulenten en netwerkregisseur kwaliteit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800" dirty="0">
                        <a:latin typeface="Trebuchet MS" panose="020B070302020209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2021 - 2022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a:t>
                      </a:r>
                    </a:p>
                  </a:txBody>
                  <a:tcPr>
                    <a:lnL w="12700" cap="flat" cmpd="sng" algn="ctr">
                      <a:solidFill>
                        <a:schemeClr val="bg1"/>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243931608"/>
                  </a:ext>
                </a:extLst>
              </a:tr>
              <a:tr h="2734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Versterken onderwijs en ondersteuning aan kinderen met kenmerken van meer- en hoogbegaafdheid in alle werkgebieden.</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Netwerkgroep hoogbegaafdheid</a:t>
                      </a: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2021 - 2022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Subsidie HB - onderwijs</a:t>
                      </a:r>
                    </a:p>
                  </a:txBody>
                  <a:tcPr>
                    <a:lnL w="12700" cap="flat" cmpd="sng" algn="ctr">
                      <a:solidFill>
                        <a:schemeClr val="bg1"/>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2606480227"/>
                  </a:ext>
                </a:extLst>
              </a:tr>
              <a:tr h="2005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err="1">
                          <a:latin typeface="Trebuchet MS" panose="020B0703020202090204" pitchFamily="34" charset="0"/>
                        </a:rPr>
                        <a:t>Doorontwikkelen</a:t>
                      </a:r>
                      <a:r>
                        <a:rPr lang="nl-NL" sz="800" dirty="0">
                          <a:latin typeface="Trebuchet MS" panose="020B0703020202090204" pitchFamily="34" charset="0"/>
                        </a:rPr>
                        <a:t> van de regisseursfunctie van de consulent door verdiepen en doorleven van de betekenis van de rol en het ontwerpen van en starten met een doorlopend ontwikkeltraject. Doel: steviger regie voeren op het samenspel in de werkgebieden.</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netwerkregisseur kwaliteit</a:t>
                      </a: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2021 - 2022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III: 1.5 bijeenkomsten/ professionalisering/doorontwikkeling</a:t>
                      </a:r>
                    </a:p>
                  </a:txBody>
                  <a:tcPr>
                    <a:lnL w="12700" cap="flat" cmpd="sng" algn="ctr">
                      <a:solidFill>
                        <a:schemeClr val="bg1"/>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3002082238"/>
                  </a:ext>
                </a:extLst>
              </a:tr>
              <a:tr h="207246">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nl-NL" sz="800" dirty="0">
                          <a:latin typeface="Trebuchet MS" panose="020B0703020202090204" pitchFamily="34" charset="0"/>
                        </a:rPr>
                        <a:t>Consulenten volgen een aangepaste training wegwijs in gedrag.</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Team </a:t>
                      </a:r>
                      <a:r>
                        <a:rPr lang="nl-NL" sz="800" dirty="0" err="1">
                          <a:latin typeface="Trebuchet MS" panose="020B0703020202090204" pitchFamily="34" charset="0"/>
                        </a:rPr>
                        <a:t>swv</a:t>
                      </a:r>
                      <a:endParaRPr lang="nl-NL" sz="800" dirty="0">
                        <a:latin typeface="Trebuchet MS" panose="020B070302020209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2021 - 2022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III: 1.5 bijeenkomsten/ professionalisering/doorontwikkeling</a:t>
                      </a:r>
                    </a:p>
                  </a:txBody>
                  <a:tcPr>
                    <a:lnL w="12700" cap="flat" cmpd="sng" algn="ctr">
                      <a:solidFill>
                        <a:schemeClr val="bg1"/>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518165971"/>
                  </a:ext>
                </a:extLst>
              </a:tr>
            </a:tbl>
          </a:graphicData>
        </a:graphic>
      </p:graphicFrame>
      <p:grpSp>
        <p:nvGrpSpPr>
          <p:cNvPr id="10" name="Groep 9">
            <a:extLst>
              <a:ext uri="{FF2B5EF4-FFF2-40B4-BE49-F238E27FC236}">
                <a16:creationId xmlns:a16="http://schemas.microsoft.com/office/drawing/2014/main" id="{9A503CAA-59B2-304C-8173-CEB4B078AB2D}"/>
              </a:ext>
            </a:extLst>
          </p:cNvPr>
          <p:cNvGrpSpPr>
            <a:grpSpLocks noChangeAspect="1"/>
          </p:cNvGrpSpPr>
          <p:nvPr/>
        </p:nvGrpSpPr>
        <p:grpSpPr>
          <a:xfrm>
            <a:off x="816878" y="1427973"/>
            <a:ext cx="1934479" cy="1644659"/>
            <a:chOff x="4660900" y="2090032"/>
            <a:chExt cx="4564061" cy="3880281"/>
          </a:xfrm>
        </p:grpSpPr>
        <p:pic>
          <p:nvPicPr>
            <p:cNvPr id="11" name="Afbeelding 10">
              <a:extLst>
                <a:ext uri="{FF2B5EF4-FFF2-40B4-BE49-F238E27FC236}">
                  <a16:creationId xmlns:a16="http://schemas.microsoft.com/office/drawing/2014/main" id="{E9538669-9F5D-5348-B4D9-0C197289ADC1}"/>
                </a:ext>
              </a:extLst>
            </p:cNvPr>
            <p:cNvPicPr>
              <a:picLocks noChangeAspect="1"/>
            </p:cNvPicPr>
            <p:nvPr/>
          </p:nvPicPr>
          <p:blipFill rotWithShape="1">
            <a:blip r:embed="rId3"/>
            <a:srcRect t="13999"/>
            <a:stretch/>
          </p:blipFill>
          <p:spPr>
            <a:xfrm>
              <a:off x="4660900" y="2090032"/>
              <a:ext cx="4564061" cy="3880281"/>
            </a:xfrm>
            <a:prstGeom prst="rect">
              <a:avLst/>
            </a:prstGeom>
          </p:spPr>
        </p:pic>
        <p:sp>
          <p:nvSpPr>
            <p:cNvPr id="12" name="Rechthoek 11">
              <a:extLst>
                <a:ext uri="{FF2B5EF4-FFF2-40B4-BE49-F238E27FC236}">
                  <a16:creationId xmlns:a16="http://schemas.microsoft.com/office/drawing/2014/main" id="{D3B108EF-734C-5246-AD26-48F1A8359FC1}"/>
                </a:ext>
              </a:extLst>
            </p:cNvPr>
            <p:cNvSpPr/>
            <p:nvPr/>
          </p:nvSpPr>
          <p:spPr>
            <a:xfrm>
              <a:off x="8153400" y="5283200"/>
              <a:ext cx="1071561" cy="687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2090134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5CCE407-15C5-3243-8FDA-E367BFF1C3A9}"/>
              </a:ext>
            </a:extLst>
          </p:cNvPr>
          <p:cNvSpPr>
            <a:spLocks noGrp="1"/>
          </p:cNvSpPr>
          <p:nvPr>
            <p:ph idx="1"/>
          </p:nvPr>
        </p:nvSpPr>
        <p:spPr>
          <a:xfrm>
            <a:off x="2537261" y="1387531"/>
            <a:ext cx="6687701" cy="2712132"/>
          </a:xfrm>
        </p:spPr>
        <p:txBody>
          <a:bodyPr>
            <a:normAutofit/>
          </a:bodyPr>
          <a:lstStyle/>
          <a:p>
            <a:pPr marL="0" indent="0">
              <a:buNone/>
            </a:pPr>
            <a:r>
              <a:rPr lang="nl-NL" sz="1000" dirty="0"/>
              <a:t>Het samenwerkingsverband heeft een dienstbare rol met een eigen opdracht waarover we verantwoording afleggen. Het succes van deze opdracht hangt nauw samen met de kwaliteit van de samenwerking, zodat we kunnen voorkomen dat een kind tussen wal en schip valt en zodat schoolbesturen kunnen voldoen aan hun zorgplicht. </a:t>
            </a:r>
          </a:p>
          <a:p>
            <a:pPr marL="0" indent="0">
              <a:buNone/>
            </a:pPr>
            <a:r>
              <a:rPr lang="nl-NL" sz="1000" dirty="0"/>
              <a:t>Het netwerk bestaat uit professionele leergemeenschappen die samen delen, leren en creëren. In dialoog met elkaar. Op strategisch, tactisch en operationeel niveau. Werken als een netwerk betekent dat we beleid operationaliseren vanuit de netwerkgroepen op basis van het strategisch perspectief. </a:t>
            </a:r>
          </a:p>
          <a:p>
            <a:pPr marL="0" indent="0">
              <a:buNone/>
            </a:pPr>
            <a:endParaRPr lang="nl-NL" sz="1000" dirty="0"/>
          </a:p>
        </p:txBody>
      </p:sp>
      <p:sp>
        <p:nvSpPr>
          <p:cNvPr id="2" name="Titel 1">
            <a:extLst>
              <a:ext uri="{FF2B5EF4-FFF2-40B4-BE49-F238E27FC236}">
                <a16:creationId xmlns:a16="http://schemas.microsoft.com/office/drawing/2014/main" id="{E1B07121-BBD2-5041-96C4-E6086EEB6FE2}"/>
              </a:ext>
            </a:extLst>
          </p:cNvPr>
          <p:cNvSpPr>
            <a:spLocks noGrp="1"/>
          </p:cNvSpPr>
          <p:nvPr>
            <p:ph type="title"/>
          </p:nvPr>
        </p:nvSpPr>
        <p:spPr/>
        <p:txBody>
          <a:bodyPr>
            <a:normAutofit fontScale="90000"/>
          </a:bodyPr>
          <a:lstStyle/>
          <a:p>
            <a:r>
              <a:rPr lang="nl-NL" dirty="0"/>
              <a:t>Werken aan een elkaar versterkend dekkend netwerk dat werk maakt van Samen Leren Leven</a:t>
            </a:r>
          </a:p>
        </p:txBody>
      </p:sp>
      <p:pic>
        <p:nvPicPr>
          <p:cNvPr id="35" name="Picture 2" descr="Passend primair onderwijs Noord-Kennemerland - Werkplaats PPO NK">
            <a:extLst>
              <a:ext uri="{FF2B5EF4-FFF2-40B4-BE49-F238E27FC236}">
                <a16:creationId xmlns:a16="http://schemas.microsoft.com/office/drawing/2014/main" id="{C36ACB79-A93B-6147-98AF-E4535BAB23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51709"/>
          <a:stretch/>
        </p:blipFill>
        <p:spPr bwMode="auto">
          <a:xfrm>
            <a:off x="57587" y="146221"/>
            <a:ext cx="618614" cy="92230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ep 6">
            <a:extLst>
              <a:ext uri="{FF2B5EF4-FFF2-40B4-BE49-F238E27FC236}">
                <a16:creationId xmlns:a16="http://schemas.microsoft.com/office/drawing/2014/main" id="{0F07A8F6-C814-B84D-B206-60B3B1C978BE}"/>
              </a:ext>
            </a:extLst>
          </p:cNvPr>
          <p:cNvGrpSpPr>
            <a:grpSpLocks noChangeAspect="1"/>
          </p:cNvGrpSpPr>
          <p:nvPr/>
        </p:nvGrpSpPr>
        <p:grpSpPr>
          <a:xfrm>
            <a:off x="816878" y="1427973"/>
            <a:ext cx="1934479" cy="1644659"/>
            <a:chOff x="4660900" y="2090032"/>
            <a:chExt cx="4564061" cy="3880281"/>
          </a:xfrm>
        </p:grpSpPr>
        <p:pic>
          <p:nvPicPr>
            <p:cNvPr id="8" name="Afbeelding 7">
              <a:extLst>
                <a:ext uri="{FF2B5EF4-FFF2-40B4-BE49-F238E27FC236}">
                  <a16:creationId xmlns:a16="http://schemas.microsoft.com/office/drawing/2014/main" id="{806F822C-0901-854F-B669-1B35D8367AC0}"/>
                </a:ext>
              </a:extLst>
            </p:cNvPr>
            <p:cNvPicPr>
              <a:picLocks noChangeAspect="1"/>
            </p:cNvPicPr>
            <p:nvPr/>
          </p:nvPicPr>
          <p:blipFill rotWithShape="1">
            <a:blip r:embed="rId3"/>
            <a:srcRect t="13999"/>
            <a:stretch/>
          </p:blipFill>
          <p:spPr>
            <a:xfrm>
              <a:off x="4660900" y="2090032"/>
              <a:ext cx="4564061" cy="3880281"/>
            </a:xfrm>
            <a:prstGeom prst="rect">
              <a:avLst/>
            </a:prstGeom>
          </p:spPr>
        </p:pic>
        <p:sp>
          <p:nvSpPr>
            <p:cNvPr id="9" name="Rechthoek 8">
              <a:extLst>
                <a:ext uri="{FF2B5EF4-FFF2-40B4-BE49-F238E27FC236}">
                  <a16:creationId xmlns:a16="http://schemas.microsoft.com/office/drawing/2014/main" id="{CBF42336-D076-F24B-BB7C-DAFFAE32F56A}"/>
                </a:ext>
              </a:extLst>
            </p:cNvPr>
            <p:cNvSpPr/>
            <p:nvPr/>
          </p:nvSpPr>
          <p:spPr>
            <a:xfrm>
              <a:off x="8153400" y="5283200"/>
              <a:ext cx="1071561" cy="687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aphicFrame>
        <p:nvGraphicFramePr>
          <p:cNvPr id="36" name="Tabel 16">
            <a:extLst>
              <a:ext uri="{FF2B5EF4-FFF2-40B4-BE49-F238E27FC236}">
                <a16:creationId xmlns:a16="http://schemas.microsoft.com/office/drawing/2014/main" id="{4032C492-5AD9-EE4E-A402-14EB94F2053F}"/>
              </a:ext>
            </a:extLst>
          </p:cNvPr>
          <p:cNvGraphicFramePr>
            <a:graphicFrameLocks noGrp="1"/>
          </p:cNvGraphicFramePr>
          <p:nvPr>
            <p:extLst>
              <p:ext uri="{D42A27DB-BD31-4B8C-83A1-F6EECF244321}">
                <p14:modId xmlns:p14="http://schemas.microsoft.com/office/powerpoint/2010/main" val="1719674675"/>
              </p:ext>
            </p:extLst>
          </p:nvPr>
        </p:nvGraphicFramePr>
        <p:xfrm>
          <a:off x="565997" y="2949165"/>
          <a:ext cx="8543925" cy="3785763"/>
        </p:xfrm>
        <a:graphic>
          <a:graphicData uri="http://schemas.openxmlformats.org/drawingml/2006/table">
            <a:tbl>
              <a:tblPr bandRow="1">
                <a:tableStyleId>{5C22544A-7EE6-4342-B048-85BDC9FD1C3A}</a:tableStyleId>
              </a:tblPr>
              <a:tblGrid>
                <a:gridCol w="4763992">
                  <a:extLst>
                    <a:ext uri="{9D8B030D-6E8A-4147-A177-3AD203B41FA5}">
                      <a16:colId xmlns:a16="http://schemas.microsoft.com/office/drawing/2014/main" val="1259902689"/>
                    </a:ext>
                  </a:extLst>
                </a:gridCol>
                <a:gridCol w="1700203">
                  <a:extLst>
                    <a:ext uri="{9D8B030D-6E8A-4147-A177-3AD203B41FA5}">
                      <a16:colId xmlns:a16="http://schemas.microsoft.com/office/drawing/2014/main" val="3147509380"/>
                    </a:ext>
                  </a:extLst>
                </a:gridCol>
                <a:gridCol w="771896">
                  <a:extLst>
                    <a:ext uri="{9D8B030D-6E8A-4147-A177-3AD203B41FA5}">
                      <a16:colId xmlns:a16="http://schemas.microsoft.com/office/drawing/2014/main" val="3101997485"/>
                    </a:ext>
                  </a:extLst>
                </a:gridCol>
                <a:gridCol w="1307834">
                  <a:extLst>
                    <a:ext uri="{9D8B030D-6E8A-4147-A177-3AD203B41FA5}">
                      <a16:colId xmlns:a16="http://schemas.microsoft.com/office/drawing/2014/main" val="2463738380"/>
                    </a:ext>
                  </a:extLst>
                </a:gridCol>
              </a:tblGrid>
              <a:tr h="150099">
                <a:tc>
                  <a:txBody>
                    <a:bodyPr/>
                    <a:lstStyle/>
                    <a:p>
                      <a:r>
                        <a:rPr lang="nl-NL" sz="800" dirty="0">
                          <a:latin typeface="Trebuchet MS" panose="020B0703020202090204" pitchFamily="34" charset="0"/>
                        </a:rPr>
                        <a:t>wat</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AFFAA"/>
                    </a:solidFill>
                  </a:tcPr>
                </a:tc>
                <a:tc>
                  <a:txBody>
                    <a:bodyPr/>
                    <a:lstStyle/>
                    <a:p>
                      <a:r>
                        <a:rPr lang="nl-NL" sz="800" dirty="0">
                          <a:latin typeface="Trebuchet MS" panose="020B0703020202090204" pitchFamily="34" charset="0"/>
                        </a:rPr>
                        <a:t>wie</a:t>
                      </a: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AFFAA"/>
                    </a:solidFill>
                  </a:tcPr>
                </a:tc>
                <a:tc>
                  <a:txBody>
                    <a:bodyPr/>
                    <a:lstStyle/>
                    <a:p>
                      <a:r>
                        <a:rPr lang="nl-NL" sz="800" dirty="0">
                          <a:latin typeface="Trebuchet MS" panose="020B0703020202090204" pitchFamily="34" charset="0"/>
                        </a:rPr>
                        <a:t>Wanneer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AFFAA"/>
                    </a:solidFill>
                  </a:tcPr>
                </a:tc>
                <a:tc>
                  <a:txBody>
                    <a:bodyPr/>
                    <a:lstStyle/>
                    <a:p>
                      <a:r>
                        <a:rPr lang="nl-NL" sz="800" dirty="0">
                          <a:latin typeface="Trebuchet MS" panose="020B0703020202090204" pitchFamily="34" charset="0"/>
                        </a:rPr>
                        <a:t>Budget </a:t>
                      </a:r>
                    </a:p>
                  </a:txBody>
                  <a:tcPr>
                    <a:lnL w="12700" cap="flat" cmpd="sng" algn="ctr">
                      <a:solidFill>
                        <a:schemeClr val="bg1"/>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AFFAA"/>
                    </a:solidFill>
                  </a:tcPr>
                </a:tc>
                <a:extLst>
                  <a:ext uri="{0D108BD9-81ED-4DB2-BD59-A6C34878D82A}">
                    <a16:rowId xmlns:a16="http://schemas.microsoft.com/office/drawing/2014/main" val="2752110932"/>
                  </a:ext>
                </a:extLst>
              </a:tr>
              <a:tr h="4931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Consulenten en netwerkgroepen denken samen op in de uitwerking van en betekenisgeving aan het (regionaal)beleid en koers van het samenwerkingsverband.</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Netwerkregisseur kwaliteit</a:t>
                      </a: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2021 - 2022</a:t>
                      </a:r>
                    </a:p>
                    <a:p>
                      <a:endParaRPr lang="nl-NL" sz="800" dirty="0">
                        <a:latin typeface="Trebuchet MS" panose="020B070302020209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a:t>
                      </a:r>
                    </a:p>
                  </a:txBody>
                  <a:tcPr>
                    <a:lnL w="12700" cap="flat" cmpd="sng" algn="ctr">
                      <a:solidFill>
                        <a:schemeClr val="bg1"/>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407250009"/>
                  </a:ext>
                </a:extLst>
              </a:tr>
              <a:tr h="407413">
                <a:tc>
                  <a:txBody>
                    <a:bodyPr/>
                    <a:lstStyle/>
                    <a:p>
                      <a:r>
                        <a:rPr lang="nl-NL" sz="800" dirty="0">
                          <a:latin typeface="Trebuchet MS" panose="020B0703020202090204" pitchFamily="34" charset="0"/>
                        </a:rPr>
                        <a:t>Herordenen, verbinden en zichtbaar richting geven van onze netwerkgroepen. Verbinden van de netwerkgroepen aan de werkgebieden.</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Team </a:t>
                      </a:r>
                      <a:r>
                        <a:rPr lang="nl-NL" sz="800" dirty="0" err="1">
                          <a:latin typeface="Trebuchet MS" panose="020B0703020202090204" pitchFamily="34" charset="0"/>
                        </a:rPr>
                        <a:t>swv</a:t>
                      </a:r>
                      <a:r>
                        <a:rPr lang="nl-NL" sz="800" dirty="0">
                          <a:latin typeface="Trebuchet MS" panose="020B0703020202090204" pitchFamily="34" charset="0"/>
                        </a:rPr>
                        <a:t> en de netwerkgroepen</a:t>
                      </a: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2021 - 2022</a:t>
                      </a:r>
                    </a:p>
                    <a:p>
                      <a:endParaRPr lang="nl-NL" sz="800" dirty="0">
                        <a:latin typeface="Trebuchet MS" panose="020B070302020209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a:t>
                      </a:r>
                    </a:p>
                  </a:txBody>
                  <a:tcPr>
                    <a:lnL w="12700" cap="flat" cmpd="sng" algn="ctr">
                      <a:solidFill>
                        <a:schemeClr val="bg1"/>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767422305"/>
                  </a:ext>
                </a:extLst>
              </a:tr>
              <a:tr h="407413">
                <a:tc>
                  <a:txBody>
                    <a:bodyPr/>
                    <a:lstStyle/>
                    <a:p>
                      <a:r>
                        <a:rPr lang="nl-NL" sz="800" dirty="0">
                          <a:latin typeface="Trebuchet MS" panose="020B0703020202090204" pitchFamily="34" charset="0"/>
                        </a:rPr>
                        <a:t>Organiseren van een conferentie Samen Leren Leven</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Netwerkgroep samen leren leven</a:t>
                      </a: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Feb 2022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III: 1.5 bijeenkomsten/ professionalisering/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doorontwikkeling</a:t>
                      </a:r>
                    </a:p>
                  </a:txBody>
                  <a:tcPr>
                    <a:lnL w="12700" cap="flat" cmpd="sng" algn="ctr">
                      <a:solidFill>
                        <a:schemeClr val="bg1"/>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3925720638"/>
                  </a:ext>
                </a:extLst>
              </a:tr>
              <a:tr h="407413">
                <a:tc>
                  <a:txBody>
                    <a:bodyPr/>
                    <a:lstStyle/>
                    <a:p>
                      <a:r>
                        <a:rPr lang="nl-NL" sz="800" dirty="0">
                          <a:latin typeface="Trebuchet MS" panose="020B0703020202090204" pitchFamily="34" charset="0"/>
                        </a:rPr>
                        <a:t>Terugdringen van het aantal verwijzingen naar het S(B)O, inzetten op kortere arrangementen en bevorderen van de terugstroom naar het regulier onderwijs door de positie van het </a:t>
                      </a:r>
                      <a:r>
                        <a:rPr lang="nl-NL" sz="800" b="1" dirty="0">
                          <a:latin typeface="Trebuchet MS" panose="020B0703020202090204" pitchFamily="34" charset="0"/>
                        </a:rPr>
                        <a:t>Virtueel Expertise Cluster </a:t>
                      </a:r>
                      <a:r>
                        <a:rPr lang="nl-NL" sz="800" dirty="0">
                          <a:latin typeface="Trebuchet MS" panose="020B0703020202090204" pitchFamily="34" charset="0"/>
                        </a:rPr>
                        <a:t>in de werkgebieden te verstevigen.</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Netwerkgroep Virtueel expertise cluster</a:t>
                      </a: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2021 - 2022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a:t>
                      </a:r>
                    </a:p>
                  </a:txBody>
                  <a:tcPr>
                    <a:lnL w="12700" cap="flat" cmpd="sng" algn="ctr">
                      <a:solidFill>
                        <a:schemeClr val="bg1"/>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3002082238"/>
                  </a:ext>
                </a:extLst>
              </a:tr>
              <a:tr h="493184">
                <a:tc>
                  <a:txBody>
                    <a:bodyPr/>
                    <a:lstStyle/>
                    <a:p>
                      <a:r>
                        <a:rPr lang="nl-NL" sz="800" dirty="0">
                          <a:latin typeface="Trebuchet MS" panose="020B0703020202090204" pitchFamily="34" charset="0"/>
                        </a:rPr>
                        <a:t>Terugdringen van het aantal verwijzingen naar het S(B)O en bevorderen van de deskundigheid in het regulier onderwijs door de functie van Ambulant begeleider (AB) door te ontwikkelingen naar </a:t>
                      </a:r>
                      <a:r>
                        <a:rPr lang="nl-NL" sz="800" b="1" dirty="0">
                          <a:latin typeface="Trebuchet MS" panose="020B0703020202090204" pitchFamily="34" charset="0"/>
                        </a:rPr>
                        <a:t>Inclusie Ondersteuner (IO).</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Netwerkregisseur kwaliteit en consulenten</a:t>
                      </a: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2021 - 2022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a:t>
                      </a:r>
                    </a:p>
                  </a:txBody>
                  <a:tcPr>
                    <a:lnL w="12700" cap="flat" cmpd="sng" algn="ctr">
                      <a:solidFill>
                        <a:schemeClr val="bg1"/>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518165971"/>
                  </a:ext>
                </a:extLst>
              </a:tr>
              <a:tr h="2358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Doorgaande lijn PO – VO: Werk maken van gelijke kansen bij 10-14 aanpak: nieuwkomers, hoogbegaafdheid, meervoudige </a:t>
                      </a:r>
                      <a:r>
                        <a:rPr lang="nl-NL" sz="800" dirty="0" err="1">
                          <a:latin typeface="Trebuchet MS" panose="020B0703020202090204" pitchFamily="34" charset="0"/>
                        </a:rPr>
                        <a:t>perspectiefname</a:t>
                      </a:r>
                      <a:r>
                        <a:rPr lang="nl-NL" sz="800" dirty="0">
                          <a:latin typeface="Trebuchet MS" panose="020B0703020202090204" pitchFamily="34" charset="0"/>
                        </a:rPr>
                        <a:t>.</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Netwerkgroep PO-VO</a:t>
                      </a: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2021 - 2022</a:t>
                      </a:r>
                    </a:p>
                    <a:p>
                      <a:endParaRPr lang="nl-NL" sz="800" dirty="0">
                        <a:latin typeface="Trebuchet MS" panose="020B070302020209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a:t>
                      </a:r>
                    </a:p>
                  </a:txBody>
                  <a:tcPr>
                    <a:lnL w="12700" cap="flat" cmpd="sng" algn="ctr">
                      <a:solidFill>
                        <a:schemeClr val="bg1"/>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4035533220"/>
                  </a:ext>
                </a:extLst>
              </a:tr>
              <a:tr h="2358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Geen kind tussen wal en schip. Geen kind zit thuis. Voor elk kind een passend plek. </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Netwerkgroep thuiszitters</a:t>
                      </a: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endParaRPr lang="nl-NL" sz="800" dirty="0">
                        <a:latin typeface="Trebuchet MS" panose="020B070302020209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a:t>
                      </a:r>
                    </a:p>
                  </a:txBody>
                  <a:tcPr>
                    <a:lnL w="12700" cap="flat" cmpd="sng" algn="ctr">
                      <a:solidFill>
                        <a:schemeClr val="bg1"/>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3212924464"/>
                  </a:ext>
                </a:extLst>
              </a:tr>
              <a:tr h="321642">
                <a:tc>
                  <a:txBody>
                    <a:bodyPr/>
                    <a:lstStyle/>
                    <a:p>
                      <a:r>
                        <a:rPr lang="nl-NL" sz="800" dirty="0">
                          <a:latin typeface="Trebuchet MS" panose="020B0703020202090204" pitchFamily="34" charset="0"/>
                        </a:rPr>
                        <a:t>Veerkracht Pact: in nauwe samenwerking met kinderopvang, jeugdzorg,  gemeenten en VO betekenis geven aan afspraken in het veerkrachtpact. Doel: de veerkracht van jeugdigen in de regio Alkmaar versterken.</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800" dirty="0" err="1">
                          <a:latin typeface="Trebuchet MS" panose="020B0703020202090204" pitchFamily="34" charset="0"/>
                        </a:rPr>
                        <a:t>Swv</a:t>
                      </a:r>
                      <a:r>
                        <a:rPr lang="nl-NL" sz="800" dirty="0">
                          <a:latin typeface="Trebuchet MS" panose="020B0703020202090204" pitchFamily="34" charset="0"/>
                        </a:rPr>
                        <a:t>, gemeenten regio Alkmaar</a:t>
                      </a: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2021 - 2022</a:t>
                      </a:r>
                    </a:p>
                    <a:p>
                      <a:endParaRPr lang="nl-NL" sz="800" dirty="0">
                        <a:latin typeface="Trebuchet MS" panose="020B070302020209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a:t>
                      </a:r>
                    </a:p>
                  </a:txBody>
                  <a:tcPr>
                    <a:lnL w="12700" cap="flat" cmpd="sng" algn="ctr">
                      <a:solidFill>
                        <a:schemeClr val="bg1"/>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702097021"/>
                  </a:ext>
                </a:extLst>
              </a:tr>
              <a:tr h="2358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Sluitende aanpak onderwijs &amp; zorg ten behoeve van dekkend netwerk (transformatie agenda).</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800" dirty="0" err="1">
                          <a:latin typeface="Trebuchet MS" panose="020B0703020202090204" pitchFamily="34" charset="0"/>
                        </a:rPr>
                        <a:t>Swv</a:t>
                      </a:r>
                      <a:r>
                        <a:rPr lang="nl-NL" sz="800" dirty="0">
                          <a:latin typeface="Trebuchet MS" panose="020B0703020202090204" pitchFamily="34" charset="0"/>
                        </a:rPr>
                        <a:t>, gemeenten regio Alkmaar</a:t>
                      </a: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2021 - 2022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a:t>
                      </a:r>
                    </a:p>
                  </a:txBody>
                  <a:tcPr>
                    <a:lnL w="12700" cap="flat" cmpd="sng" algn="ctr">
                      <a:solidFill>
                        <a:schemeClr val="bg1"/>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58546084"/>
                  </a:ext>
                </a:extLst>
              </a:tr>
            </a:tbl>
          </a:graphicData>
        </a:graphic>
      </p:graphicFrame>
    </p:spTree>
    <p:extLst>
      <p:ext uri="{BB962C8B-B14F-4D97-AF65-F5344CB8AC3E}">
        <p14:creationId xmlns:p14="http://schemas.microsoft.com/office/powerpoint/2010/main" val="3999294158"/>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E01C5961BAB84AB18D9D3F769AF59B" ma:contentTypeVersion="7" ma:contentTypeDescription="Een nieuw document maken." ma:contentTypeScope="" ma:versionID="070da4804bffe714e6316e375bb71ba8">
  <xsd:schema xmlns:xsd="http://www.w3.org/2001/XMLSchema" xmlns:xs="http://www.w3.org/2001/XMLSchema" xmlns:p="http://schemas.microsoft.com/office/2006/metadata/properties" xmlns:ns3="fb6af3c2-44fb-47b0-b313-9b5094d4bb32" xmlns:ns4="0bcd0af1-d4d0-40f9-9491-296ea11cb0b1" targetNamespace="http://schemas.microsoft.com/office/2006/metadata/properties" ma:root="true" ma:fieldsID="ba0c9078e7fd16d5455c80b41621fdba" ns3:_="" ns4:_="">
    <xsd:import namespace="fb6af3c2-44fb-47b0-b313-9b5094d4bb32"/>
    <xsd:import namespace="0bcd0af1-d4d0-40f9-9491-296ea11cb0b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6af3c2-44fb-47b0-b313-9b5094d4bb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cd0af1-d4d0-40f9-9491-296ea11cb0b1"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SharingHintHash" ma:index="12"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18E220-4673-4157-A4BE-A3B192AE0C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6af3c2-44fb-47b0-b313-9b5094d4bb32"/>
    <ds:schemaRef ds:uri="0bcd0af1-d4d0-40f9-9491-296ea11cb0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654AC5-4FDC-4479-AD0A-922E46B48AE3}">
  <ds:schemaRefs>
    <ds:schemaRef ds:uri="http://schemas.microsoft.com/office/2006/metadata/properties"/>
    <ds:schemaRef ds:uri="http://purl.org/dc/dcmitype/"/>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elements/1.1/"/>
    <ds:schemaRef ds:uri="0bcd0af1-d4d0-40f9-9491-296ea11cb0b1"/>
    <ds:schemaRef ds:uri="fb6af3c2-44fb-47b0-b313-9b5094d4bb32"/>
    <ds:schemaRef ds:uri="http://purl.org/dc/terms/"/>
  </ds:schemaRefs>
</ds:datastoreItem>
</file>

<file path=customXml/itemProps3.xml><?xml version="1.0" encoding="utf-8"?>
<ds:datastoreItem xmlns:ds="http://schemas.openxmlformats.org/officeDocument/2006/customXml" ds:itemID="{F0686131-D9FB-40ED-8CFB-B51928E768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43055</TotalTime>
  <Words>1897</Words>
  <Application>Microsoft Macintosh PowerPoint</Application>
  <PresentationFormat>A4 (210 x 297 mm)</PresentationFormat>
  <Paragraphs>166</Paragraphs>
  <Slides>7</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7</vt:i4>
      </vt:variant>
    </vt:vector>
  </HeadingPairs>
  <TitlesOfParts>
    <vt:vector size="13" baseType="lpstr">
      <vt:lpstr>Apple SD Gothic Neo Regular</vt:lpstr>
      <vt:lpstr>Arial</vt:lpstr>
      <vt:lpstr>Calibri</vt:lpstr>
      <vt:lpstr>Calibri Light</vt:lpstr>
      <vt:lpstr>Trebuchet MS</vt:lpstr>
      <vt:lpstr>Kantoorthema</vt:lpstr>
      <vt:lpstr>PowerPoint-presentatie</vt:lpstr>
      <vt:lpstr>Inleiding</vt:lpstr>
      <vt:lpstr>Werken in een netwerk</vt:lpstr>
      <vt:lpstr>Perspectief voor ieder kind: Interventies gericht het kind</vt:lpstr>
      <vt:lpstr>Interventies gericht op het versterken van het mesosysteem, het de aliantie ouders – leerkracht - school: ik maak verschil voor ons</vt:lpstr>
      <vt:lpstr>Acties gericht op het samenspel in de werkgebieden: samen leren leven</vt:lpstr>
      <vt:lpstr>Werken aan een elkaar versterkend dekkend netwerk dat werk maakt van Samen Leren Leven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Gerben Zonneveld | B &amp; T</dc:creator>
  <cp:lastModifiedBy>Gerben Zonneveld | B &amp; T</cp:lastModifiedBy>
  <cp:revision>14</cp:revision>
  <dcterms:created xsi:type="dcterms:W3CDTF">2021-05-03T07:14:13Z</dcterms:created>
  <dcterms:modified xsi:type="dcterms:W3CDTF">2021-07-01T08:15:29Z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0x010100E9E01C5961BAB84AB18D9D3F769AF59B</vt:lpwstr>
  </property>
</Properties>
</file>