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charts/chart5.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6.xml" ContentType="application/vnd.openxmlformats-officedocument.drawingml.chart+xml"/>
  <Override PartName="/ppt/charts/chart15.xml" ContentType="application/vnd.openxmlformats-officedocument.drawingml.chart+xml"/>
  <Override PartName="/ppt/charts/chart7.xml" ContentType="application/vnd.openxmlformats-officedocument.drawingml.chart+xml"/>
  <Override PartName="/ppt/charts/chart14.xml" ContentType="application/vnd.openxmlformats-officedocument.drawingml.chart+xml"/>
  <Override PartName="/ppt/charts/chart8.xml" ContentType="application/vnd.openxmlformats-officedocument.drawingml.chart+xml"/>
  <Override PartName="/ppt/charts/chart13.xml" ContentType="application/vnd.openxmlformats-officedocument.drawingml.chart+xml"/>
  <Override PartName="/ppt/charts/chart9.xml" ContentType="application/vnd.openxmlformats-officedocument.drawingml.chart+xml"/>
  <Override PartName="/ppt/charts/chart12.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60" r:id="rId3"/>
    <p:sldId id="277" r:id="rId4"/>
    <p:sldId id="345" r:id="rId5"/>
    <p:sldId id="346" r:id="rId6"/>
    <p:sldId id="347" r:id="rId7"/>
    <p:sldId id="348" r:id="rId8"/>
    <p:sldId id="349" r:id="rId9"/>
    <p:sldId id="350" r:id="rId10"/>
    <p:sldId id="351" r:id="rId11"/>
    <p:sldId id="352" r:id="rId12"/>
    <p:sldId id="353" r:id="rId13"/>
    <p:sldId id="357" r:id="rId14"/>
    <p:sldId id="354" r:id="rId15"/>
    <p:sldId id="355" r:id="rId16"/>
    <p:sldId id="356" r:id="rId17"/>
    <p:sldId id="343" r:id="rId18"/>
    <p:sldId id="340" r:id="rId19"/>
    <p:sldId id="341" r:id="rId20"/>
    <p:sldId id="368" r:id="rId21"/>
    <p:sldId id="361" r:id="rId22"/>
    <p:sldId id="365" r:id="rId23"/>
    <p:sldId id="363" r:id="rId24"/>
    <p:sldId id="364" r:id="rId25"/>
    <p:sldId id="366" r:id="rId26"/>
    <p:sldId id="367" r:id="rId27"/>
    <p:sldId id="344" r:id="rId28"/>
    <p:sldId id="362" r:id="rId29"/>
  </p:sldIdLst>
  <p:sldSz cx="9144000" cy="5143500" type="screen16x9"/>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94386"/>
    <a:srgbClr val="2BAB2B"/>
    <a:srgbClr val="249024"/>
    <a:srgbClr val="3E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6" autoAdjust="0"/>
    <p:restoredTop sz="94783" autoAdjust="0"/>
  </p:normalViewPr>
  <p:slideViewPr>
    <p:cSldViewPr>
      <p:cViewPr varScale="1">
        <p:scale>
          <a:sx n="77" d="100"/>
          <a:sy n="77" d="100"/>
        </p:scale>
        <p:origin x="102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werkblad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werkblad4.xlsx"/></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6846343738409"/>
          <c:y val="9.1307417065050689E-2"/>
          <c:w val="0.81385671239191115"/>
          <c:h val="0.69744262843138616"/>
        </c:manualLayout>
      </c:layout>
      <c:barChart>
        <c:barDir val="col"/>
        <c:grouping val="clustered"/>
        <c:varyColors val="0"/>
        <c:ser>
          <c:idx val="0"/>
          <c:order val="0"/>
          <c:tx>
            <c:v>deelname% sbo SWV</c:v>
          </c:tx>
          <c:invertIfNegative val="0"/>
          <c:cat>
            <c:strRef>
              <c:f>Leerlingenaantallen!$C$2:$G$2</c:f>
              <c:strCache>
                <c:ptCount val="5"/>
                <c:pt idx="0">
                  <c:v>1-10-2011</c:v>
                </c:pt>
                <c:pt idx="1">
                  <c:v>1-10-2012</c:v>
                </c:pt>
                <c:pt idx="2">
                  <c:v>1-10-2013</c:v>
                </c:pt>
                <c:pt idx="3">
                  <c:v>1-10-2014</c:v>
                </c:pt>
                <c:pt idx="4">
                  <c:v>1-10-2015</c:v>
                </c:pt>
              </c:strCache>
            </c:strRef>
          </c:cat>
          <c:val>
            <c:numRef>
              <c:f>Leerlingenaantallen!$C$9:$G$9</c:f>
              <c:numCache>
                <c:formatCode>0.00%</c:formatCode>
                <c:ptCount val="5"/>
                <c:pt idx="0">
                  <c:v>1.6799999999999999E-2</c:v>
                </c:pt>
                <c:pt idx="1">
                  <c:v>1.54E-2</c:v>
                </c:pt>
                <c:pt idx="2">
                  <c:v>1.5100000000000001E-2</c:v>
                </c:pt>
                <c:pt idx="3">
                  <c:v>1.46E-2</c:v>
                </c:pt>
                <c:pt idx="4">
                  <c:v>1.41E-2</c:v>
                </c:pt>
              </c:numCache>
            </c:numRef>
          </c:val>
        </c:ser>
        <c:ser>
          <c:idx val="1"/>
          <c:order val="1"/>
          <c:tx>
            <c:v>deelname% sbo landelijk</c:v>
          </c:tx>
          <c:invertIfNegative val="0"/>
          <c:cat>
            <c:strRef>
              <c:f>Leerlingenaantallen!$C$2:$G$2</c:f>
              <c:strCache>
                <c:ptCount val="5"/>
                <c:pt idx="0">
                  <c:v>1-10-2011</c:v>
                </c:pt>
                <c:pt idx="1">
                  <c:v>1-10-2012</c:v>
                </c:pt>
                <c:pt idx="2">
                  <c:v>1-10-2013</c:v>
                </c:pt>
                <c:pt idx="3">
                  <c:v>1-10-2014</c:v>
                </c:pt>
                <c:pt idx="4">
                  <c:v>1-10-2015</c:v>
                </c:pt>
              </c:strCache>
            </c:strRef>
          </c:cat>
          <c:val>
            <c:numRef>
              <c:f>Leerlingenaantallen!$C$10:$G$10</c:f>
              <c:numCache>
                <c:formatCode>0.00%</c:formatCode>
                <c:ptCount val="5"/>
                <c:pt idx="0">
                  <c:v>2.6800000000000001E-2</c:v>
                </c:pt>
                <c:pt idx="1">
                  <c:v>2.5999999999999999E-2</c:v>
                </c:pt>
                <c:pt idx="2">
                  <c:v>2.52E-2</c:v>
                </c:pt>
                <c:pt idx="3">
                  <c:v>2.47E-2</c:v>
                </c:pt>
                <c:pt idx="4">
                  <c:v>2.47E-2</c:v>
                </c:pt>
              </c:numCache>
            </c:numRef>
          </c:val>
        </c:ser>
        <c:dLbls>
          <c:showLegendKey val="0"/>
          <c:showVal val="0"/>
          <c:showCatName val="0"/>
          <c:showSerName val="0"/>
          <c:showPercent val="0"/>
          <c:showBubbleSize val="0"/>
        </c:dLbls>
        <c:gapWidth val="150"/>
        <c:axId val="297094432"/>
        <c:axId val="292888920"/>
      </c:barChart>
      <c:catAx>
        <c:axId val="297094432"/>
        <c:scaling>
          <c:orientation val="minMax"/>
        </c:scaling>
        <c:delete val="0"/>
        <c:axPos val="b"/>
        <c:numFmt formatCode="General" sourceLinked="0"/>
        <c:majorTickMark val="out"/>
        <c:minorTickMark val="none"/>
        <c:tickLblPos val="nextTo"/>
        <c:txPr>
          <a:bodyPr/>
          <a:lstStyle/>
          <a:p>
            <a:pPr>
              <a:defRPr sz="800"/>
            </a:pPr>
            <a:endParaRPr lang="nl-NL"/>
          </a:p>
        </c:txPr>
        <c:crossAx val="292888920"/>
        <c:crosses val="autoZero"/>
        <c:auto val="1"/>
        <c:lblAlgn val="ctr"/>
        <c:lblOffset val="100"/>
        <c:noMultiLvlLbl val="0"/>
      </c:catAx>
      <c:valAx>
        <c:axId val="292888920"/>
        <c:scaling>
          <c:orientation val="minMax"/>
        </c:scaling>
        <c:delete val="0"/>
        <c:axPos val="l"/>
        <c:majorGridlines/>
        <c:numFmt formatCode="0.00%" sourceLinked="1"/>
        <c:majorTickMark val="out"/>
        <c:minorTickMark val="none"/>
        <c:tickLblPos val="nextTo"/>
        <c:txPr>
          <a:bodyPr/>
          <a:lstStyle/>
          <a:p>
            <a:pPr>
              <a:defRPr sz="800"/>
            </a:pPr>
            <a:endParaRPr lang="nl-NL"/>
          </a:p>
        </c:txPr>
        <c:crossAx val="297094432"/>
        <c:crosses val="autoZero"/>
        <c:crossBetween val="between"/>
      </c:valAx>
      <c:spPr>
        <a:noFill/>
      </c:spPr>
    </c:plotArea>
    <c:legend>
      <c:legendPos val="r"/>
      <c:layout>
        <c:manualLayout>
          <c:xMode val="edge"/>
          <c:yMode val="edge"/>
          <c:x val="0.10612667269050384"/>
          <c:y val="6.2556503353747434E-2"/>
          <c:w val="0.62505210660500188"/>
          <c:h val="0.16360743382571336"/>
        </c:manualLayout>
      </c:layout>
      <c:overlay val="0"/>
      <c:txPr>
        <a:bodyPr/>
        <a:lstStyle/>
        <a:p>
          <a:pPr>
            <a:defRPr sz="800" b="1"/>
          </a:pPr>
          <a:endParaRPr lang="nl-NL"/>
        </a:p>
      </c:txPr>
    </c:legend>
    <c:plotVisOnly val="1"/>
    <c:dispBlanksAs val="zero"/>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MDO's</a:t>
            </a:r>
            <a:endParaRPr lang="nl-NL"/>
          </a:p>
        </c:rich>
      </c:tx>
      <c:layout/>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573228846235541"/>
          <c:y val="4.5386890391892538E-2"/>
          <c:w val="0.54583463484074968"/>
          <c:h val="0.46712426303679699"/>
        </c:manualLayout>
      </c:layout>
      <c:bar3DChart>
        <c:barDir val="col"/>
        <c:grouping val="clustered"/>
        <c:varyColors val="0"/>
        <c:ser>
          <c:idx val="0"/>
          <c:order val="0"/>
          <c:tx>
            <c:v>gebruik ambulante begeleiding</c:v>
          </c:tx>
          <c:spPr>
            <a:gradFill>
              <a:gsLst>
                <a:gs pos="0">
                  <a:srgbClr val="DDEBCF"/>
                </a:gs>
                <a:gs pos="50000">
                  <a:srgbClr val="9CB86E"/>
                </a:gs>
                <a:gs pos="100000">
                  <a:srgbClr val="156B13"/>
                </a:gs>
              </a:gsLst>
              <a:lin ang="5400000" scaled="0"/>
            </a:gradFill>
          </c:spPr>
          <c:invertIfNegative val="0"/>
          <c:cat>
            <c:strRef>
              <c:f>Werkgebieden!$B$69:$B$77</c:f>
              <c:strCache>
                <c:ptCount val="9"/>
                <c:pt idx="0">
                  <c:v>Alkmaar-Noord</c:v>
                </c:pt>
                <c:pt idx="1">
                  <c:v>Alkmaar-Oost</c:v>
                </c:pt>
                <c:pt idx="2">
                  <c:v>Alkmaar-Zuid</c:v>
                </c:pt>
                <c:pt idx="3">
                  <c:v>Bergen</c:v>
                </c:pt>
                <c:pt idx="4">
                  <c:v>Heiloo</c:v>
                </c:pt>
                <c:pt idx="5">
                  <c:v>Langedijk</c:v>
                </c:pt>
                <c:pt idx="6">
                  <c:v>Heerhugowaard-Zuid</c:v>
                </c:pt>
                <c:pt idx="7">
                  <c:v>Heerhugowaard-Noord</c:v>
                </c:pt>
                <c:pt idx="8">
                  <c:v>SBO</c:v>
                </c:pt>
              </c:strCache>
            </c:strRef>
          </c:cat>
          <c:val>
            <c:numRef>
              <c:f>Werkgebieden!$G$69:$G$77</c:f>
              <c:numCache>
                <c:formatCode>0.00%</c:formatCode>
                <c:ptCount val="9"/>
                <c:pt idx="0">
                  <c:v>0.12052505966587113</c:v>
                </c:pt>
                <c:pt idx="1">
                  <c:v>0.27684964200477324</c:v>
                </c:pt>
                <c:pt idx="2">
                  <c:v>0.10859188544152745</c:v>
                </c:pt>
                <c:pt idx="3">
                  <c:v>9.8448687350835326E-2</c:v>
                </c:pt>
                <c:pt idx="4">
                  <c:v>7.1599045346062054E-2</c:v>
                </c:pt>
                <c:pt idx="5">
                  <c:v>5.0715990453460619E-2</c:v>
                </c:pt>
                <c:pt idx="6">
                  <c:v>4.3556085918854417E-2</c:v>
                </c:pt>
                <c:pt idx="7">
                  <c:v>0.20286396181384247</c:v>
                </c:pt>
                <c:pt idx="8">
                  <c:v>2.6849642004773269E-2</c:v>
                </c:pt>
              </c:numCache>
            </c:numRef>
          </c:val>
        </c:ser>
        <c:ser>
          <c:idx val="1"/>
          <c:order val="1"/>
          <c:tx>
            <c:v>omvang werkgebied (leerl)</c:v>
          </c:tx>
          <c:spPr>
            <a:solidFill>
              <a:srgbClr val="FFFF00"/>
            </a:solidFill>
          </c:spPr>
          <c:invertIfNegative val="0"/>
          <c:cat>
            <c:strRef>
              <c:f>Werkgebieden!$B$69:$B$77</c:f>
              <c:strCache>
                <c:ptCount val="9"/>
                <c:pt idx="0">
                  <c:v>Alkmaar-Noord</c:v>
                </c:pt>
                <c:pt idx="1">
                  <c:v>Alkmaar-Oost</c:v>
                </c:pt>
                <c:pt idx="2">
                  <c:v>Alkmaar-Zuid</c:v>
                </c:pt>
                <c:pt idx="3">
                  <c:v>Bergen</c:v>
                </c:pt>
                <c:pt idx="4">
                  <c:v>Heiloo</c:v>
                </c:pt>
                <c:pt idx="5">
                  <c:v>Langedijk</c:v>
                </c:pt>
                <c:pt idx="6">
                  <c:v>Heerhugowaard-Zuid</c:v>
                </c:pt>
                <c:pt idx="7">
                  <c:v>Heerhugowaard-Noord</c:v>
                </c:pt>
                <c:pt idx="8">
                  <c:v>SBO</c:v>
                </c:pt>
              </c:strCache>
            </c:strRef>
          </c:cat>
          <c:val>
            <c:numRef>
              <c:f>Werkgebieden!$H$69:$H$76</c:f>
              <c:numCache>
                <c:formatCode>0.00%</c:formatCode>
                <c:ptCount val="8"/>
                <c:pt idx="0">
                  <c:v>0.15028015899621666</c:v>
                </c:pt>
                <c:pt idx="1">
                  <c:v>0.1241319860159954</c:v>
                </c:pt>
                <c:pt idx="2">
                  <c:v>0.14975336430247593</c:v>
                </c:pt>
                <c:pt idx="3">
                  <c:v>0.10085723863799627</c:v>
                </c:pt>
                <c:pt idx="4">
                  <c:v>9.4487811886403913E-2</c:v>
                </c:pt>
                <c:pt idx="5">
                  <c:v>0.13050141276758775</c:v>
                </c:pt>
                <c:pt idx="6">
                  <c:v>0.1414683204827355</c:v>
                </c:pt>
                <c:pt idx="7">
                  <c:v>0.10851970691058857</c:v>
                </c:pt>
              </c:numCache>
            </c:numRef>
          </c:val>
        </c:ser>
        <c:dLbls>
          <c:showLegendKey val="0"/>
          <c:showVal val="0"/>
          <c:showCatName val="0"/>
          <c:showSerName val="0"/>
          <c:showPercent val="0"/>
          <c:showBubbleSize val="0"/>
        </c:dLbls>
        <c:gapWidth val="150"/>
        <c:shape val="cylinder"/>
        <c:axId val="305016880"/>
        <c:axId val="305017272"/>
        <c:axId val="0"/>
      </c:bar3DChart>
      <c:catAx>
        <c:axId val="305016880"/>
        <c:scaling>
          <c:orientation val="minMax"/>
        </c:scaling>
        <c:delete val="0"/>
        <c:axPos val="b"/>
        <c:numFmt formatCode="General" sourceLinked="0"/>
        <c:majorTickMark val="out"/>
        <c:minorTickMark val="none"/>
        <c:tickLblPos val="nextTo"/>
        <c:crossAx val="305017272"/>
        <c:crosses val="autoZero"/>
        <c:auto val="1"/>
        <c:lblAlgn val="ctr"/>
        <c:lblOffset val="100"/>
        <c:noMultiLvlLbl val="0"/>
      </c:catAx>
      <c:valAx>
        <c:axId val="305017272"/>
        <c:scaling>
          <c:orientation val="minMax"/>
        </c:scaling>
        <c:delete val="0"/>
        <c:axPos val="l"/>
        <c:majorGridlines/>
        <c:numFmt formatCode="0.00%" sourceLinked="1"/>
        <c:majorTickMark val="out"/>
        <c:minorTickMark val="none"/>
        <c:tickLblPos val="nextTo"/>
        <c:crossAx val="305016880"/>
        <c:crosses val="autoZero"/>
        <c:crossBetween val="between"/>
      </c:valAx>
    </c:plotArea>
    <c:legend>
      <c:legendPos val="r"/>
      <c:layout>
        <c:manualLayout>
          <c:xMode val="edge"/>
          <c:yMode val="edge"/>
          <c:x val="6.4930934728049505E-2"/>
          <c:y val="0.81715973512457718"/>
          <c:w val="0.30246565894591643"/>
          <c:h val="0.18284037801644865"/>
        </c:manualLayout>
      </c:layout>
      <c:overlay val="0"/>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2996848894364242E-2"/>
          <c:y val="4.3721740187399265E-2"/>
          <c:w val="0.56857007440874086"/>
          <c:h val="0.48567838744106179"/>
        </c:manualLayout>
      </c:layout>
      <c:bar3DChart>
        <c:barDir val="col"/>
        <c:grouping val="clustered"/>
        <c:varyColors val="0"/>
        <c:ser>
          <c:idx val="0"/>
          <c:order val="0"/>
          <c:tx>
            <c:v>gebruik ambulante begeleiding</c:v>
          </c:tx>
          <c:spPr>
            <a:gradFill>
              <a:gsLst>
                <a:gs pos="0">
                  <a:srgbClr val="DDEBCF"/>
                </a:gs>
                <a:gs pos="50000">
                  <a:srgbClr val="9CB86E"/>
                </a:gs>
                <a:gs pos="100000">
                  <a:srgbClr val="156B13"/>
                </a:gs>
              </a:gsLst>
              <a:lin ang="5400000" scaled="0"/>
            </a:gradFill>
          </c:spPr>
          <c:invertIfNegative val="0"/>
          <c:cat>
            <c:strRef>
              <c:f>Werkgebieden!$B$81:$B$92</c:f>
              <c:strCache>
                <c:ptCount val="12"/>
                <c:pt idx="0">
                  <c:v>Scholen vh Rozenkruis</c:v>
                </c:pt>
                <c:pt idx="1">
                  <c:v>El Amal</c:v>
                </c:pt>
                <c:pt idx="2">
                  <c:v>Tabijn</c:v>
                </c:pt>
                <c:pt idx="3">
                  <c:v>ISOB</c:v>
                </c:pt>
                <c:pt idx="4">
                  <c:v>Ithaka</c:v>
                </c:pt>
                <c:pt idx="5">
                  <c:v>De Blauwe Loper</c:v>
                </c:pt>
                <c:pt idx="6">
                  <c:v>VGPO-WN</c:v>
                </c:pt>
                <c:pt idx="7">
                  <c:v>Ronduit</c:v>
                </c:pt>
                <c:pt idx="8">
                  <c:v>SAKS</c:v>
                </c:pt>
                <c:pt idx="9">
                  <c:v>Flore</c:v>
                </c:pt>
                <c:pt idx="10">
                  <c:v>Atrium</c:v>
                </c:pt>
                <c:pt idx="11">
                  <c:v>St Freinet</c:v>
                </c:pt>
              </c:strCache>
            </c:strRef>
          </c:cat>
          <c:val>
            <c:numRef>
              <c:f>Werkgebieden!$G$81:$G$92</c:f>
              <c:numCache>
                <c:formatCode>0.00%</c:formatCode>
                <c:ptCount val="12"/>
                <c:pt idx="0">
                  <c:v>0</c:v>
                </c:pt>
                <c:pt idx="1">
                  <c:v>0</c:v>
                </c:pt>
                <c:pt idx="2">
                  <c:v>8.321687206199975E-2</c:v>
                </c:pt>
                <c:pt idx="3">
                  <c:v>0.1309236437555584</c:v>
                </c:pt>
                <c:pt idx="4">
                  <c:v>2.4139245330961758E-2</c:v>
                </c:pt>
                <c:pt idx="5">
                  <c:v>9.0331597001651623E-2</c:v>
                </c:pt>
                <c:pt idx="6">
                  <c:v>0</c:v>
                </c:pt>
                <c:pt idx="7">
                  <c:v>0.21769787828738404</c:v>
                </c:pt>
                <c:pt idx="8">
                  <c:v>0.11894930758480497</c:v>
                </c:pt>
                <c:pt idx="9">
                  <c:v>0.28106339728115864</c:v>
                </c:pt>
                <c:pt idx="10">
                  <c:v>5.2089950451022743E-2</c:v>
                </c:pt>
                <c:pt idx="11">
                  <c:v>1.5881082454580104E-3</c:v>
                </c:pt>
              </c:numCache>
            </c:numRef>
          </c:val>
        </c:ser>
        <c:ser>
          <c:idx val="1"/>
          <c:order val="1"/>
          <c:tx>
            <c:v>omvang bestuur (leerl)</c:v>
          </c:tx>
          <c:spPr>
            <a:solidFill>
              <a:srgbClr val="FFFF00"/>
            </a:solidFill>
          </c:spPr>
          <c:invertIfNegative val="0"/>
          <c:cat>
            <c:strRef>
              <c:f>Werkgebieden!$B$81:$B$92</c:f>
              <c:strCache>
                <c:ptCount val="12"/>
                <c:pt idx="0">
                  <c:v>Scholen vh Rozenkruis</c:v>
                </c:pt>
                <c:pt idx="1">
                  <c:v>El Amal</c:v>
                </c:pt>
                <c:pt idx="2">
                  <c:v>Tabijn</c:v>
                </c:pt>
                <c:pt idx="3">
                  <c:v>ISOB</c:v>
                </c:pt>
                <c:pt idx="4">
                  <c:v>Ithaka</c:v>
                </c:pt>
                <c:pt idx="5">
                  <c:v>De Blauwe Loper</c:v>
                </c:pt>
                <c:pt idx="6">
                  <c:v>VGPO-WN</c:v>
                </c:pt>
                <c:pt idx="7">
                  <c:v>Ronduit</c:v>
                </c:pt>
                <c:pt idx="8">
                  <c:v>SAKS</c:v>
                </c:pt>
                <c:pt idx="9">
                  <c:v>Flore</c:v>
                </c:pt>
                <c:pt idx="10">
                  <c:v>Atrium</c:v>
                </c:pt>
                <c:pt idx="11">
                  <c:v>St Freinet</c:v>
                </c:pt>
              </c:strCache>
            </c:strRef>
          </c:cat>
          <c:val>
            <c:numRef>
              <c:f>Werkgebieden!$H$81:$H$92</c:f>
              <c:numCache>
                <c:formatCode>0.00%</c:formatCode>
                <c:ptCount val="12"/>
                <c:pt idx="0">
                  <c:v>4.21435754992577E-3</c:v>
                </c:pt>
                <c:pt idx="1">
                  <c:v>3.0649873090369236E-3</c:v>
                </c:pt>
                <c:pt idx="2">
                  <c:v>7.4565394377663907E-2</c:v>
                </c:pt>
                <c:pt idx="3">
                  <c:v>9.3625784205737278E-2</c:v>
                </c:pt>
                <c:pt idx="4">
                  <c:v>2.8925817729035967E-2</c:v>
                </c:pt>
                <c:pt idx="5">
                  <c:v>0.11081844739236626</c:v>
                </c:pt>
                <c:pt idx="6">
                  <c:v>6.656769311814568E-3</c:v>
                </c:pt>
                <c:pt idx="7">
                  <c:v>0.15281835161151286</c:v>
                </c:pt>
                <c:pt idx="8">
                  <c:v>0.18274986830132656</c:v>
                </c:pt>
                <c:pt idx="9">
                  <c:v>0.26823427996743449</c:v>
                </c:pt>
                <c:pt idx="10">
                  <c:v>6.5322542023849434E-2</c:v>
                </c:pt>
                <c:pt idx="11">
                  <c:v>9.003400220295962E-3</c:v>
                </c:pt>
              </c:numCache>
            </c:numRef>
          </c:val>
        </c:ser>
        <c:dLbls>
          <c:showLegendKey val="0"/>
          <c:showVal val="0"/>
          <c:showCatName val="0"/>
          <c:showSerName val="0"/>
          <c:showPercent val="0"/>
          <c:showBubbleSize val="0"/>
        </c:dLbls>
        <c:gapWidth val="150"/>
        <c:shape val="cylinder"/>
        <c:axId val="305018056"/>
        <c:axId val="305018448"/>
        <c:axId val="0"/>
      </c:bar3DChart>
      <c:catAx>
        <c:axId val="305018056"/>
        <c:scaling>
          <c:orientation val="minMax"/>
        </c:scaling>
        <c:delete val="0"/>
        <c:axPos val="b"/>
        <c:numFmt formatCode="General" sourceLinked="1"/>
        <c:majorTickMark val="out"/>
        <c:minorTickMark val="none"/>
        <c:tickLblPos val="nextTo"/>
        <c:crossAx val="305018448"/>
        <c:crosses val="autoZero"/>
        <c:auto val="1"/>
        <c:lblAlgn val="ctr"/>
        <c:lblOffset val="100"/>
        <c:noMultiLvlLbl val="0"/>
      </c:catAx>
      <c:valAx>
        <c:axId val="305018448"/>
        <c:scaling>
          <c:orientation val="minMax"/>
        </c:scaling>
        <c:delete val="0"/>
        <c:axPos val="l"/>
        <c:majorGridlines/>
        <c:numFmt formatCode="0.00%" sourceLinked="1"/>
        <c:majorTickMark val="out"/>
        <c:minorTickMark val="none"/>
        <c:tickLblPos val="nextTo"/>
        <c:crossAx val="305018056"/>
        <c:crosses val="autoZero"/>
        <c:crossBetween val="between"/>
      </c:valAx>
      <c:spPr>
        <a:ln>
          <a:noFill/>
        </a:ln>
      </c:spPr>
    </c:plotArea>
    <c:legend>
      <c:legendPos val="r"/>
      <c:layout>
        <c:manualLayout>
          <c:xMode val="edge"/>
          <c:yMode val="edge"/>
          <c:x val="4.8005091080530173E-2"/>
          <c:y val="0.82182760526625753"/>
          <c:w val="0.30246565894591643"/>
          <c:h val="0.16647100930565498"/>
        </c:manualLayout>
      </c:layout>
      <c:overlay val="0"/>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percentage uitputting budget tot 1-8-2016</a:t>
            </a:r>
          </a:p>
        </c:rich>
      </c:tx>
      <c:layout>
        <c:manualLayout>
          <c:xMode val="edge"/>
          <c:yMode val="edge"/>
          <c:x val="0.2006111111111111"/>
          <c:y val="4.1666666666666664E-2"/>
        </c:manualLayout>
      </c:layout>
      <c:overlay val="0"/>
    </c:title>
    <c:autoTitleDeleted val="0"/>
    <c:plotArea>
      <c:layout>
        <c:manualLayout>
          <c:layoutTarget val="inner"/>
          <c:xMode val="edge"/>
          <c:yMode val="edge"/>
          <c:x val="0.25980796150481195"/>
          <c:y val="0.17514750748830715"/>
          <c:w val="0.67492125984251972"/>
          <c:h val="0.72360345581802277"/>
        </c:manualLayout>
      </c:layout>
      <c:barChart>
        <c:barDir val="bar"/>
        <c:grouping val="clustered"/>
        <c:varyColors val="0"/>
        <c:ser>
          <c:idx val="0"/>
          <c:order val="0"/>
          <c:tx>
            <c:v>percentage uitputting budget</c:v>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invertIfNegative val="0"/>
          <c:cat>
            <c:strRef>
              <c:f>verzamelblad!$F$88:$M$88</c:f>
              <c:strCache>
                <c:ptCount val="8"/>
                <c:pt idx="0">
                  <c:v>Alkmaar Noord</c:v>
                </c:pt>
                <c:pt idx="1">
                  <c:v>Alkmaar Oost</c:v>
                </c:pt>
                <c:pt idx="2">
                  <c:v>Alkmaar Zuid</c:v>
                </c:pt>
                <c:pt idx="3">
                  <c:v>Bergen</c:v>
                </c:pt>
                <c:pt idx="4">
                  <c:v>Heiloo</c:v>
                </c:pt>
                <c:pt idx="5">
                  <c:v>Langedijk</c:v>
                </c:pt>
                <c:pt idx="6">
                  <c:v>Heerhw-Zuid</c:v>
                </c:pt>
                <c:pt idx="7">
                  <c:v>Heerhw-Noord</c:v>
                </c:pt>
              </c:strCache>
            </c:strRef>
          </c:cat>
          <c:val>
            <c:numRef>
              <c:f>verzamelblad!$F$87:$M$87</c:f>
              <c:numCache>
                <c:formatCode>0.00%</c:formatCode>
                <c:ptCount val="8"/>
                <c:pt idx="0">
                  <c:v>6.3206639828939967E-2</c:v>
                </c:pt>
                <c:pt idx="1">
                  <c:v>0.26368385698638436</c:v>
                </c:pt>
                <c:pt idx="2">
                  <c:v>8.8226330403832612E-2</c:v>
                </c:pt>
                <c:pt idx="3">
                  <c:v>8.1578576484870227E-2</c:v>
                </c:pt>
                <c:pt idx="4">
                  <c:v>0.28061845751209524</c:v>
                </c:pt>
                <c:pt idx="5">
                  <c:v>0.11121589912147151</c:v>
                </c:pt>
                <c:pt idx="6">
                  <c:v>0</c:v>
                </c:pt>
                <c:pt idx="7">
                  <c:v>7.9731140624191191E-2</c:v>
                </c:pt>
              </c:numCache>
            </c:numRef>
          </c:val>
        </c:ser>
        <c:dLbls>
          <c:showLegendKey val="0"/>
          <c:showVal val="0"/>
          <c:showCatName val="0"/>
          <c:showSerName val="0"/>
          <c:showPercent val="0"/>
          <c:showBubbleSize val="0"/>
        </c:dLbls>
        <c:gapWidth val="150"/>
        <c:axId val="305018840"/>
        <c:axId val="305019232"/>
      </c:barChart>
      <c:catAx>
        <c:axId val="305018840"/>
        <c:scaling>
          <c:orientation val="minMax"/>
        </c:scaling>
        <c:delete val="0"/>
        <c:axPos val="l"/>
        <c:numFmt formatCode="General" sourceLinked="0"/>
        <c:majorTickMark val="out"/>
        <c:minorTickMark val="none"/>
        <c:tickLblPos val="nextTo"/>
        <c:crossAx val="305019232"/>
        <c:crosses val="autoZero"/>
        <c:auto val="1"/>
        <c:lblAlgn val="ctr"/>
        <c:lblOffset val="100"/>
        <c:noMultiLvlLbl val="0"/>
      </c:catAx>
      <c:valAx>
        <c:axId val="305019232"/>
        <c:scaling>
          <c:orientation val="minMax"/>
          <c:max val="1"/>
          <c:min val="0"/>
        </c:scaling>
        <c:delete val="0"/>
        <c:axPos val="b"/>
        <c:majorGridlines/>
        <c:numFmt formatCode="0.00%" sourceLinked="1"/>
        <c:majorTickMark val="out"/>
        <c:minorTickMark val="none"/>
        <c:tickLblPos val="nextTo"/>
        <c:crossAx val="305018840"/>
        <c:crosses val="autoZero"/>
        <c:crossBetween val="between"/>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prstMaterial="dkEdge">
      <a:bevelT/>
    </a:sp3d>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100"/>
          </a:pPr>
          <a:endParaRPr lang="nl-NL"/>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1e trimester</c:v>
          </c:tx>
          <c:invertIfNegative val="0"/>
          <c:cat>
            <c:strRef>
              <c:f>verzamelblad!$P$122:$P$129</c:f>
              <c:strCache>
                <c:ptCount val="8"/>
                <c:pt idx="0">
                  <c:v>Atrium</c:v>
                </c:pt>
                <c:pt idx="1">
                  <c:v>Blauwe Loper</c:v>
                </c:pt>
                <c:pt idx="2">
                  <c:v>Flore</c:v>
                </c:pt>
                <c:pt idx="3">
                  <c:v>GPOWN</c:v>
                </c:pt>
                <c:pt idx="4">
                  <c:v>ISOB</c:v>
                </c:pt>
                <c:pt idx="5">
                  <c:v>Ronduit</c:v>
                </c:pt>
                <c:pt idx="6">
                  <c:v>SAKS</c:v>
                </c:pt>
                <c:pt idx="7">
                  <c:v>Tabijn</c:v>
                </c:pt>
              </c:strCache>
            </c:strRef>
          </c:cat>
          <c:val>
            <c:numRef>
              <c:f>verzamelblad!$Q$122:$Q$129</c:f>
              <c:numCache>
                <c:formatCode>_ [$€-413]\ * #,##0.00_ ;_ [$€-413]\ * \-#,##0.00_ ;_ [$€-413]\ * "-"??_ ;_ @_ </c:formatCode>
                <c:ptCount val="8"/>
                <c:pt idx="0">
                  <c:v>11528.36</c:v>
                </c:pt>
                <c:pt idx="1">
                  <c:v>15880.3</c:v>
                </c:pt>
                <c:pt idx="2">
                  <c:v>17750</c:v>
                </c:pt>
                <c:pt idx="3">
                  <c:v>2392</c:v>
                </c:pt>
                <c:pt idx="4">
                  <c:v>60670.5</c:v>
                </c:pt>
                <c:pt idx="5">
                  <c:v>26183.17</c:v>
                </c:pt>
                <c:pt idx="6">
                  <c:v>21060.35</c:v>
                </c:pt>
                <c:pt idx="7">
                  <c:v>12466.5</c:v>
                </c:pt>
              </c:numCache>
            </c:numRef>
          </c:val>
        </c:ser>
        <c:dLbls>
          <c:showLegendKey val="0"/>
          <c:showVal val="0"/>
          <c:showCatName val="0"/>
          <c:showSerName val="0"/>
          <c:showPercent val="0"/>
          <c:showBubbleSize val="0"/>
        </c:dLbls>
        <c:gapWidth val="150"/>
        <c:shape val="cylinder"/>
        <c:axId val="305516624"/>
        <c:axId val="305517016"/>
        <c:axId val="0"/>
      </c:bar3DChart>
      <c:catAx>
        <c:axId val="305516624"/>
        <c:scaling>
          <c:orientation val="minMax"/>
        </c:scaling>
        <c:delete val="0"/>
        <c:axPos val="b"/>
        <c:numFmt formatCode="General" sourceLinked="0"/>
        <c:majorTickMark val="out"/>
        <c:minorTickMark val="none"/>
        <c:tickLblPos val="nextTo"/>
        <c:crossAx val="305517016"/>
        <c:crosses val="autoZero"/>
        <c:auto val="1"/>
        <c:lblAlgn val="ctr"/>
        <c:lblOffset val="100"/>
        <c:noMultiLvlLbl val="0"/>
      </c:catAx>
      <c:valAx>
        <c:axId val="305517016"/>
        <c:scaling>
          <c:orientation val="minMax"/>
        </c:scaling>
        <c:delete val="0"/>
        <c:axPos val="l"/>
        <c:majorGridlines/>
        <c:numFmt formatCode="_ [$€-413]\ * #,##0.00_ ;_ [$€-413]\ * \-#,##0.00_ ;_ [$€-413]\ * &quot;-&quot;??_ ;_ @_ " sourceLinked="1"/>
        <c:majorTickMark val="out"/>
        <c:minorTickMark val="none"/>
        <c:tickLblPos val="nextTo"/>
        <c:crossAx val="305516624"/>
        <c:crosses val="autoZero"/>
        <c:crossBetween val="between"/>
      </c:valAx>
      <c:spPr>
        <a:scene3d>
          <a:camera prst="orthographicFront"/>
          <a:lightRig rig="threePt" dir="t"/>
        </a:scene3d>
        <a:sp3d prstMaterial="dkEdge"/>
      </c:spPr>
    </c:plotArea>
    <c:plotVisOnly val="1"/>
    <c:dispBlanksAs val="gap"/>
    <c:showDLblsOverMax val="0"/>
  </c:chart>
  <c:spPr>
    <a:effectLst>
      <a:outerShdw blurRad="50800" dist="50800" dir="5400000" algn="ctr" rotWithShape="0">
        <a:schemeClr val="accent5">
          <a:lumMod val="20000"/>
          <a:lumOff val="80000"/>
        </a:schemeClr>
      </a:outerShdw>
    </a:effectLst>
    <a:scene3d>
      <a:camera prst="orthographicFront"/>
      <a:lightRig rig="threePt" dir="t"/>
    </a:scene3d>
    <a:sp3d>
      <a:bevelT/>
    </a:sp3d>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categorie</a:t>
            </a:r>
            <a:r>
              <a:rPr lang="en-US" sz="1000" baseline="0"/>
              <a:t> ondersteuningsbehoefte</a:t>
            </a:r>
            <a:endParaRPr lang="en-US" sz="1000"/>
          </a:p>
        </c:rich>
      </c:tx>
      <c:layout/>
      <c:overlay val="0"/>
    </c:title>
    <c:autoTitleDeleted val="0"/>
    <c:plotArea>
      <c:layout/>
      <c:areaChart>
        <c:grouping val="standard"/>
        <c:varyColors val="0"/>
        <c:ser>
          <c:idx val="0"/>
          <c:order val="0"/>
          <c:tx>
            <c:v>onderst beh</c:v>
          </c:tx>
          <c:spPr>
            <a:scene3d>
              <a:camera prst="orthographicFront"/>
              <a:lightRig rig="threePt" dir="t"/>
            </a:scene3d>
            <a:sp3d prstMaterial="matte">
              <a:bevelT/>
            </a:sp3d>
          </c:spPr>
          <c:val>
            <c:numRef>
              <c:f>verzamelblad!$U$83:$AC$83</c:f>
              <c:numCache>
                <c:formatCode>General</c:formatCode>
                <c:ptCount val="9"/>
                <c:pt idx="0">
                  <c:v>52</c:v>
                </c:pt>
                <c:pt idx="1">
                  <c:v>27</c:v>
                </c:pt>
                <c:pt idx="2">
                  <c:v>25</c:v>
                </c:pt>
                <c:pt idx="3">
                  <c:v>41</c:v>
                </c:pt>
                <c:pt idx="4">
                  <c:v>34</c:v>
                </c:pt>
                <c:pt idx="5">
                  <c:v>23</c:v>
                </c:pt>
                <c:pt idx="6">
                  <c:v>18</c:v>
                </c:pt>
                <c:pt idx="7">
                  <c:v>8</c:v>
                </c:pt>
                <c:pt idx="8">
                  <c:v>1</c:v>
                </c:pt>
              </c:numCache>
            </c:numRef>
          </c:val>
        </c:ser>
        <c:dLbls>
          <c:showLegendKey val="0"/>
          <c:showVal val="0"/>
          <c:showCatName val="0"/>
          <c:showSerName val="0"/>
          <c:showPercent val="0"/>
          <c:showBubbleSize val="0"/>
        </c:dLbls>
        <c:axId val="305517800"/>
        <c:axId val="305518192"/>
      </c:areaChart>
      <c:catAx>
        <c:axId val="305517800"/>
        <c:scaling>
          <c:orientation val="minMax"/>
        </c:scaling>
        <c:delete val="0"/>
        <c:axPos val="b"/>
        <c:majorTickMark val="out"/>
        <c:minorTickMark val="none"/>
        <c:tickLblPos val="nextTo"/>
        <c:crossAx val="305518192"/>
        <c:crosses val="autoZero"/>
        <c:auto val="1"/>
        <c:lblAlgn val="ctr"/>
        <c:lblOffset val="100"/>
        <c:noMultiLvlLbl val="0"/>
      </c:catAx>
      <c:valAx>
        <c:axId val="305518192"/>
        <c:scaling>
          <c:orientation val="minMax"/>
        </c:scaling>
        <c:delete val="0"/>
        <c:axPos val="l"/>
        <c:majorGridlines/>
        <c:numFmt formatCode="General" sourceLinked="1"/>
        <c:majorTickMark val="out"/>
        <c:minorTickMark val="none"/>
        <c:tickLblPos val="nextTo"/>
        <c:crossAx val="305517800"/>
        <c:crosses val="autoZero"/>
        <c:crossBetween val="midCat"/>
      </c:valAx>
    </c:plotArea>
    <c:plotVisOnly val="1"/>
    <c:dispBlanksAs val="zero"/>
    <c:showDLblsOverMax val="0"/>
  </c:chart>
  <c:spPr>
    <a:ln>
      <a:noFill/>
    </a:ln>
    <a:scene3d>
      <a:camera prst="orthographicFront"/>
      <a:lightRig rig="threePt" dir="t"/>
    </a:scene3d>
    <a:sp3d prstMaterial="matte">
      <a:bevelT/>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6846343738409"/>
          <c:y val="9.1307417065050689E-2"/>
          <c:w val="0.81385671239191115"/>
          <c:h val="0.69744262843138616"/>
        </c:manualLayout>
      </c:layout>
      <c:barChart>
        <c:barDir val="col"/>
        <c:grouping val="clustered"/>
        <c:varyColors val="0"/>
        <c:ser>
          <c:idx val="0"/>
          <c:order val="0"/>
          <c:tx>
            <c:v>deelname% so SWV</c:v>
          </c:tx>
          <c:invertIfNegative val="0"/>
          <c:cat>
            <c:strRef>
              <c:f>Leerlingenaantallen!$C$2:$G$2</c:f>
              <c:strCache>
                <c:ptCount val="5"/>
                <c:pt idx="0">
                  <c:v>1-10-2011</c:v>
                </c:pt>
                <c:pt idx="1">
                  <c:v>1-10-2012</c:v>
                </c:pt>
                <c:pt idx="2">
                  <c:v>1-10-2013</c:v>
                </c:pt>
                <c:pt idx="3">
                  <c:v>1-10-2014</c:v>
                </c:pt>
                <c:pt idx="4">
                  <c:v>1-10-2015</c:v>
                </c:pt>
              </c:strCache>
            </c:strRef>
          </c:cat>
          <c:val>
            <c:numRef>
              <c:f>Leerlingenaantallen!$C$11:$G$11</c:f>
              <c:numCache>
                <c:formatCode>0.00%</c:formatCode>
                <c:ptCount val="5"/>
                <c:pt idx="0">
                  <c:v>1.5100000000000001E-2</c:v>
                </c:pt>
                <c:pt idx="1">
                  <c:v>1.54E-2</c:v>
                </c:pt>
                <c:pt idx="2">
                  <c:v>1.5100000000000001E-2</c:v>
                </c:pt>
                <c:pt idx="3">
                  <c:v>1.55E-2</c:v>
                </c:pt>
                <c:pt idx="4">
                  <c:v>1.46E-2</c:v>
                </c:pt>
              </c:numCache>
            </c:numRef>
          </c:val>
        </c:ser>
        <c:ser>
          <c:idx val="1"/>
          <c:order val="1"/>
          <c:tx>
            <c:v>deelname% so landelijk</c:v>
          </c:tx>
          <c:invertIfNegative val="0"/>
          <c:cat>
            <c:strRef>
              <c:f>Leerlingenaantallen!$C$2:$G$2</c:f>
              <c:strCache>
                <c:ptCount val="5"/>
                <c:pt idx="0">
                  <c:v>1-10-2011</c:v>
                </c:pt>
                <c:pt idx="1">
                  <c:v>1-10-2012</c:v>
                </c:pt>
                <c:pt idx="2">
                  <c:v>1-10-2013</c:v>
                </c:pt>
                <c:pt idx="3">
                  <c:v>1-10-2014</c:v>
                </c:pt>
                <c:pt idx="4">
                  <c:v>1-10-2015</c:v>
                </c:pt>
              </c:strCache>
            </c:strRef>
          </c:cat>
          <c:val>
            <c:numRef>
              <c:f>Leerlingenaantallen!$C$12:$G$12</c:f>
              <c:numCache>
                <c:formatCode>0.00%</c:formatCode>
                <c:ptCount val="5"/>
                <c:pt idx="0">
                  <c:v>1.6500000000000001E-2</c:v>
                </c:pt>
                <c:pt idx="1">
                  <c:v>1.6299999999999999E-2</c:v>
                </c:pt>
                <c:pt idx="2">
                  <c:v>1.6299999999999999E-2</c:v>
                </c:pt>
                <c:pt idx="3">
                  <c:v>1.6299999999999999E-2</c:v>
                </c:pt>
                <c:pt idx="4">
                  <c:v>1.6299999999999999E-2</c:v>
                </c:pt>
              </c:numCache>
            </c:numRef>
          </c:val>
        </c:ser>
        <c:dLbls>
          <c:showLegendKey val="0"/>
          <c:showVal val="0"/>
          <c:showCatName val="0"/>
          <c:showSerName val="0"/>
          <c:showPercent val="0"/>
          <c:showBubbleSize val="0"/>
        </c:dLbls>
        <c:gapWidth val="150"/>
        <c:axId val="292889704"/>
        <c:axId val="292890096"/>
      </c:barChart>
      <c:catAx>
        <c:axId val="292889704"/>
        <c:scaling>
          <c:orientation val="minMax"/>
        </c:scaling>
        <c:delete val="0"/>
        <c:axPos val="b"/>
        <c:numFmt formatCode="General" sourceLinked="0"/>
        <c:majorTickMark val="out"/>
        <c:minorTickMark val="none"/>
        <c:tickLblPos val="nextTo"/>
        <c:txPr>
          <a:bodyPr/>
          <a:lstStyle/>
          <a:p>
            <a:pPr>
              <a:defRPr sz="800"/>
            </a:pPr>
            <a:endParaRPr lang="nl-NL"/>
          </a:p>
        </c:txPr>
        <c:crossAx val="292890096"/>
        <c:crosses val="autoZero"/>
        <c:auto val="1"/>
        <c:lblAlgn val="ctr"/>
        <c:lblOffset val="100"/>
        <c:noMultiLvlLbl val="0"/>
      </c:catAx>
      <c:valAx>
        <c:axId val="292890096"/>
        <c:scaling>
          <c:orientation val="minMax"/>
        </c:scaling>
        <c:delete val="0"/>
        <c:axPos val="l"/>
        <c:majorGridlines/>
        <c:numFmt formatCode="0.00%" sourceLinked="1"/>
        <c:majorTickMark val="out"/>
        <c:minorTickMark val="none"/>
        <c:tickLblPos val="nextTo"/>
        <c:txPr>
          <a:bodyPr/>
          <a:lstStyle/>
          <a:p>
            <a:pPr>
              <a:defRPr sz="800"/>
            </a:pPr>
            <a:endParaRPr lang="nl-NL"/>
          </a:p>
        </c:txPr>
        <c:crossAx val="292889704"/>
        <c:crosses val="autoZero"/>
        <c:crossBetween val="between"/>
      </c:valAx>
      <c:spPr>
        <a:noFill/>
      </c:spPr>
    </c:plotArea>
    <c:legend>
      <c:legendPos val="r"/>
      <c:layout>
        <c:manualLayout>
          <c:xMode val="edge"/>
          <c:yMode val="edge"/>
          <c:x val="0.12798459618777161"/>
          <c:y val="3.8371690025233329E-2"/>
          <c:w val="0.62505210660500188"/>
          <c:h val="0.16360743382571336"/>
        </c:manualLayout>
      </c:layout>
      <c:overlay val="0"/>
      <c:txPr>
        <a:bodyPr/>
        <a:lstStyle/>
        <a:p>
          <a:pPr>
            <a:defRPr sz="800" b="1"/>
          </a:pPr>
          <a:endParaRPr lang="nl-NL"/>
        </a:p>
      </c:txPr>
    </c:legend>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MDO's</a:t>
            </a:r>
            <a:endParaRPr lang="nl-NL"/>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13"/>
          <c:dLbls>
            <c:spPr>
              <a:noFill/>
              <a:ln>
                <a:noFill/>
              </a:ln>
              <a:effectLst/>
            </c:spPr>
            <c:txPr>
              <a:bodyPr/>
              <a:lstStyle/>
              <a:p>
                <a:pPr>
                  <a:defRPr b="1"/>
                </a:pPr>
                <a:endParaRPr lang="nl-NL"/>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Werkgebieden!$B$6:$B$8</c:f>
              <c:strCache>
                <c:ptCount val="3"/>
                <c:pt idx="0">
                  <c:v>niveau 2</c:v>
                </c:pt>
                <c:pt idx="1">
                  <c:v>niveau 3</c:v>
                </c:pt>
                <c:pt idx="2">
                  <c:v>niveau 4</c:v>
                </c:pt>
              </c:strCache>
            </c:strRef>
          </c:cat>
          <c:val>
            <c:numRef>
              <c:f>Werkgebieden!$N$6:$N$8</c:f>
              <c:numCache>
                <c:formatCode>0.00%</c:formatCode>
                <c:ptCount val="3"/>
                <c:pt idx="0">
                  <c:v>0.26699029126213591</c:v>
                </c:pt>
                <c:pt idx="1">
                  <c:v>0.65048543689320393</c:v>
                </c:pt>
                <c:pt idx="2">
                  <c:v>8.2524271844660199E-2</c:v>
                </c:pt>
              </c:numCache>
            </c:numRef>
          </c:val>
        </c:ser>
        <c:dLbls>
          <c:showLegendKey val="0"/>
          <c:showVal val="0"/>
          <c:showCatName val="1"/>
          <c:showSerName val="0"/>
          <c:showPercent val="1"/>
          <c:showBubbleSize val="0"/>
          <c:showLeaderLines val="1"/>
        </c:dLbls>
      </c:pie3DChart>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a:t>leeftijd</a:t>
            </a:r>
          </a:p>
        </c:rich>
      </c:tx>
      <c:layout>
        <c:manualLayout>
          <c:xMode val="edge"/>
          <c:yMode val="edge"/>
          <c:x val="0.45107674164983852"/>
          <c:y val="0.18731988472622479"/>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6.9303600966380191E-2"/>
          <c:y val="0.11883099892887221"/>
          <c:w val="0.87768115715157868"/>
          <c:h val="0.72449945918143521"/>
        </c:manualLayout>
      </c:layout>
      <c:bar3DChart>
        <c:barDir val="col"/>
        <c:grouping val="standard"/>
        <c:varyColors val="0"/>
        <c:ser>
          <c:idx val="0"/>
          <c:order val="0"/>
          <c:tx>
            <c:v>aantal</c:v>
          </c:tx>
          <c:invertIfNegative val="0"/>
          <c:cat>
            <c:numRef>
              <c:f>Werkgebieden!$O$20:$O$29</c:f>
              <c:numCache>
                <c:formatCode>General</c:formatCode>
                <c:ptCount val="10"/>
                <c:pt idx="0">
                  <c:v>4</c:v>
                </c:pt>
                <c:pt idx="1">
                  <c:v>5</c:v>
                </c:pt>
                <c:pt idx="2">
                  <c:v>6</c:v>
                </c:pt>
                <c:pt idx="3">
                  <c:v>7</c:v>
                </c:pt>
                <c:pt idx="4">
                  <c:v>8</c:v>
                </c:pt>
                <c:pt idx="5">
                  <c:v>9</c:v>
                </c:pt>
                <c:pt idx="6">
                  <c:v>10</c:v>
                </c:pt>
                <c:pt idx="7">
                  <c:v>11</c:v>
                </c:pt>
                <c:pt idx="8">
                  <c:v>12</c:v>
                </c:pt>
                <c:pt idx="9">
                  <c:v>13</c:v>
                </c:pt>
              </c:numCache>
            </c:numRef>
          </c:cat>
          <c:val>
            <c:numRef>
              <c:f>Werkgebieden!$P$20:$P$29</c:f>
              <c:numCache>
                <c:formatCode>0</c:formatCode>
                <c:ptCount val="10"/>
                <c:pt idx="0">
                  <c:v>28</c:v>
                </c:pt>
                <c:pt idx="1">
                  <c:v>34</c:v>
                </c:pt>
                <c:pt idx="2">
                  <c:v>35</c:v>
                </c:pt>
                <c:pt idx="3">
                  <c:v>41</c:v>
                </c:pt>
                <c:pt idx="4">
                  <c:v>65</c:v>
                </c:pt>
                <c:pt idx="5">
                  <c:v>65</c:v>
                </c:pt>
                <c:pt idx="6">
                  <c:v>50</c:v>
                </c:pt>
                <c:pt idx="7">
                  <c:v>51</c:v>
                </c:pt>
                <c:pt idx="8">
                  <c:v>33</c:v>
                </c:pt>
                <c:pt idx="9">
                  <c:v>18</c:v>
                </c:pt>
              </c:numCache>
            </c:numRef>
          </c:val>
        </c:ser>
        <c:dLbls>
          <c:showLegendKey val="0"/>
          <c:showVal val="0"/>
          <c:showCatName val="0"/>
          <c:showSerName val="0"/>
          <c:showPercent val="0"/>
          <c:showBubbleSize val="0"/>
        </c:dLbls>
        <c:gapWidth val="150"/>
        <c:shape val="cone"/>
        <c:axId val="292891664"/>
        <c:axId val="292892056"/>
        <c:axId val="298185000"/>
      </c:bar3DChart>
      <c:catAx>
        <c:axId val="292891664"/>
        <c:scaling>
          <c:orientation val="minMax"/>
        </c:scaling>
        <c:delete val="0"/>
        <c:axPos val="b"/>
        <c:numFmt formatCode="General" sourceLinked="1"/>
        <c:majorTickMark val="out"/>
        <c:minorTickMark val="none"/>
        <c:tickLblPos val="nextTo"/>
        <c:crossAx val="292892056"/>
        <c:crosses val="autoZero"/>
        <c:auto val="1"/>
        <c:lblAlgn val="ctr"/>
        <c:lblOffset val="100"/>
        <c:noMultiLvlLbl val="0"/>
      </c:catAx>
      <c:valAx>
        <c:axId val="292892056"/>
        <c:scaling>
          <c:orientation val="minMax"/>
        </c:scaling>
        <c:delete val="0"/>
        <c:axPos val="l"/>
        <c:majorGridlines/>
        <c:numFmt formatCode="0" sourceLinked="1"/>
        <c:majorTickMark val="out"/>
        <c:minorTickMark val="none"/>
        <c:tickLblPos val="nextTo"/>
        <c:crossAx val="292891664"/>
        <c:crosses val="autoZero"/>
        <c:crossBetween val="between"/>
      </c:valAx>
      <c:serAx>
        <c:axId val="298185000"/>
        <c:scaling>
          <c:orientation val="minMax"/>
        </c:scaling>
        <c:delete val="1"/>
        <c:axPos val="b"/>
        <c:majorTickMark val="out"/>
        <c:minorTickMark val="none"/>
        <c:tickLblPos val="nextTo"/>
        <c:crossAx val="292892056"/>
        <c:crosses val="autoZero"/>
      </c:ser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leeftijd</a:t>
            </a:r>
          </a:p>
        </c:rich>
      </c:tx>
      <c:layout>
        <c:manualLayout>
          <c:xMode val="edge"/>
          <c:yMode val="edge"/>
          <c:x val="0.63486597854024729"/>
          <c:y val="9.9601593625498003E-2"/>
        </c:manualLayout>
      </c:layout>
      <c:overlay val="0"/>
    </c:title>
    <c:autoTitleDeleted val="0"/>
    <c:plotArea>
      <c:layout>
        <c:manualLayout>
          <c:layoutTarget val="inner"/>
          <c:xMode val="edge"/>
          <c:yMode val="edge"/>
          <c:x val="0.1462204044442631"/>
          <c:y val="0"/>
          <c:w val="0.53484761943617154"/>
          <c:h val="0.87110202996777297"/>
        </c:manualLayout>
      </c:layout>
      <c:pieChart>
        <c:varyColors val="1"/>
        <c:ser>
          <c:idx val="0"/>
          <c:order val="0"/>
          <c:dPt>
            <c:idx val="1"/>
            <c:bubble3D val="0"/>
            <c:explosion val="6"/>
          </c:dPt>
          <c:dLbls>
            <c:spPr>
              <a:noFill/>
              <a:ln>
                <a:noFill/>
              </a:ln>
              <a:effectLst/>
            </c:spPr>
            <c:txPr>
              <a:bodyPr/>
              <a:lstStyle/>
              <a:p>
                <a:pPr>
                  <a:defRPr b="1">
                    <a:solidFill>
                      <a:schemeClr val="bg1"/>
                    </a:solidFill>
                  </a:defRPr>
                </a:pPr>
                <a:endParaRPr lang="nl-NL"/>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Werkgebieden!$Q$20:$Q$21</c:f>
              <c:strCache>
                <c:ptCount val="2"/>
                <c:pt idx="0">
                  <c:v>&lt;8</c:v>
                </c:pt>
                <c:pt idx="1">
                  <c:v>&gt;=8</c:v>
                </c:pt>
              </c:strCache>
            </c:strRef>
          </c:cat>
          <c:val>
            <c:numRef>
              <c:f>Werkgebieden!$R$20:$R$21</c:f>
              <c:numCache>
                <c:formatCode>General</c:formatCode>
                <c:ptCount val="2"/>
                <c:pt idx="0">
                  <c:v>116</c:v>
                </c:pt>
                <c:pt idx="1">
                  <c:v>257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MDO's</a:t>
            </a:r>
            <a:endParaRPr lang="nl-NL"/>
          </a:p>
        </c:rich>
      </c:tx>
      <c:layout/>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cases per werkgebied</a:t>
            </a:r>
          </a:p>
        </c:rich>
      </c:tx>
      <c:layout/>
      <c:overlay val="0"/>
    </c:title>
    <c:autoTitleDeleted val="0"/>
    <c:plotArea>
      <c:layout/>
      <c:barChart>
        <c:barDir val="col"/>
        <c:grouping val="stacked"/>
        <c:varyColors val="0"/>
        <c:ser>
          <c:idx val="0"/>
          <c:order val="0"/>
          <c:tx>
            <c:v>cases</c:v>
          </c:tx>
          <c:spPr>
            <a:solidFill>
              <a:schemeClr val="accent1">
                <a:lumMod val="60000"/>
                <a:lumOff val="40000"/>
              </a:schemeClr>
            </a:solidFill>
          </c:spPr>
          <c:invertIfNegative val="0"/>
          <c:cat>
            <c:strRef>
              <c:f>Werkgebieden!$B$41:$B$48</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Werkgebieden!$D$41:$D$48</c:f>
              <c:numCache>
                <c:formatCode>0.00%</c:formatCode>
                <c:ptCount val="8"/>
                <c:pt idx="0">
                  <c:v>0.16890080428954424</c:v>
                </c:pt>
                <c:pt idx="1">
                  <c:v>0.13941018766756033</c:v>
                </c:pt>
                <c:pt idx="2">
                  <c:v>8.0428954423592491E-2</c:v>
                </c:pt>
                <c:pt idx="3">
                  <c:v>0.10991957104557641</c:v>
                </c:pt>
                <c:pt idx="4">
                  <c:v>0.12332439678284182</c:v>
                </c:pt>
                <c:pt idx="5">
                  <c:v>0.13941018766756033</c:v>
                </c:pt>
                <c:pt idx="6">
                  <c:v>0.10455764075067024</c:v>
                </c:pt>
                <c:pt idx="7">
                  <c:v>0.13404825737265416</c:v>
                </c:pt>
              </c:numCache>
            </c:numRef>
          </c:val>
        </c:ser>
        <c:ser>
          <c:idx val="1"/>
          <c:order val="1"/>
          <c:tx>
            <c:v>aantal leerl</c:v>
          </c:tx>
          <c:spPr>
            <a:gradFill>
              <a:gsLst>
                <a:gs pos="0">
                  <a:srgbClr val="DDEBCF"/>
                </a:gs>
                <a:gs pos="50000">
                  <a:srgbClr val="9CB86E"/>
                </a:gs>
                <a:gs pos="100000">
                  <a:srgbClr val="156B13"/>
                </a:gs>
              </a:gsLst>
              <a:lin ang="5400000" scaled="0"/>
            </a:gradFill>
          </c:spPr>
          <c:invertIfNegative val="0"/>
          <c:cat>
            <c:strRef>
              <c:f>Werkgebieden!$B$41:$B$48</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Werkgebieden!$E$41:$E$48</c:f>
              <c:numCache>
                <c:formatCode>0.00%</c:formatCode>
                <c:ptCount val="8"/>
                <c:pt idx="0">
                  <c:v>0.15028015899621666</c:v>
                </c:pt>
                <c:pt idx="1">
                  <c:v>0.1241319860159954</c:v>
                </c:pt>
                <c:pt idx="2">
                  <c:v>0.14975336430247593</c:v>
                </c:pt>
                <c:pt idx="3">
                  <c:v>0.10085723863799627</c:v>
                </c:pt>
                <c:pt idx="4">
                  <c:v>9.4487811886403913E-2</c:v>
                </c:pt>
                <c:pt idx="5">
                  <c:v>0.13050141276758775</c:v>
                </c:pt>
                <c:pt idx="6">
                  <c:v>0.1414683204827355</c:v>
                </c:pt>
                <c:pt idx="7">
                  <c:v>0.10851970691058857</c:v>
                </c:pt>
              </c:numCache>
            </c:numRef>
          </c:val>
        </c:ser>
        <c:dLbls>
          <c:showLegendKey val="0"/>
          <c:showVal val="0"/>
          <c:showCatName val="0"/>
          <c:showSerName val="0"/>
          <c:showPercent val="0"/>
          <c:showBubbleSize val="0"/>
        </c:dLbls>
        <c:gapWidth val="55"/>
        <c:overlap val="100"/>
        <c:axId val="292402808"/>
        <c:axId val="292403200"/>
      </c:barChart>
      <c:catAx>
        <c:axId val="292402808"/>
        <c:scaling>
          <c:orientation val="minMax"/>
        </c:scaling>
        <c:delete val="0"/>
        <c:axPos val="b"/>
        <c:numFmt formatCode="General" sourceLinked="0"/>
        <c:majorTickMark val="none"/>
        <c:minorTickMark val="none"/>
        <c:tickLblPos val="nextTo"/>
        <c:crossAx val="292403200"/>
        <c:crosses val="autoZero"/>
        <c:auto val="1"/>
        <c:lblAlgn val="ctr"/>
        <c:lblOffset val="100"/>
        <c:noMultiLvlLbl val="0"/>
      </c:catAx>
      <c:valAx>
        <c:axId val="292403200"/>
        <c:scaling>
          <c:orientation val="minMax"/>
        </c:scaling>
        <c:delete val="0"/>
        <c:axPos val="l"/>
        <c:majorGridlines/>
        <c:numFmt formatCode="0.00%" sourceLinked="1"/>
        <c:majorTickMark val="none"/>
        <c:minorTickMark val="none"/>
        <c:tickLblPos val="nextTo"/>
        <c:crossAx val="292402808"/>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MDO's</a:t>
            </a:r>
            <a:endParaRPr lang="nl-NL"/>
          </a:p>
        </c:rich>
      </c:tx>
      <c:layout/>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cases per bestuur</a:t>
            </a:r>
          </a:p>
        </c:rich>
      </c:tx>
      <c:layout>
        <c:manualLayout>
          <c:xMode val="edge"/>
          <c:yMode val="edge"/>
          <c:x val="0.39024379280437071"/>
          <c:y val="2.6261563100642787E-2"/>
        </c:manualLayout>
      </c:layout>
      <c:overlay val="0"/>
    </c:title>
    <c:autoTitleDeleted val="0"/>
    <c:plotArea>
      <c:layout/>
      <c:barChart>
        <c:barDir val="col"/>
        <c:grouping val="stacked"/>
        <c:varyColors val="0"/>
        <c:ser>
          <c:idx val="0"/>
          <c:order val="0"/>
          <c:tx>
            <c:v>cases</c:v>
          </c:tx>
          <c:spPr>
            <a:solidFill>
              <a:schemeClr val="accent1">
                <a:lumMod val="60000"/>
                <a:lumOff val="40000"/>
              </a:schemeClr>
            </a:solidFill>
          </c:spPr>
          <c:invertIfNegative val="0"/>
          <c:cat>
            <c:strRef>
              <c:f>Werkgebieden!$B$53:$B$64</c:f>
              <c:strCache>
                <c:ptCount val="12"/>
                <c:pt idx="0">
                  <c:v>Scholen vh Rozenkruis</c:v>
                </c:pt>
                <c:pt idx="1">
                  <c:v>El Amal</c:v>
                </c:pt>
                <c:pt idx="2">
                  <c:v>Tabijn</c:v>
                </c:pt>
                <c:pt idx="3">
                  <c:v>ISOB</c:v>
                </c:pt>
                <c:pt idx="4">
                  <c:v>Ithaka</c:v>
                </c:pt>
                <c:pt idx="5">
                  <c:v>De Blauwe Loper</c:v>
                </c:pt>
                <c:pt idx="6">
                  <c:v>VGPO-WN</c:v>
                </c:pt>
                <c:pt idx="7">
                  <c:v>Ronduit</c:v>
                </c:pt>
                <c:pt idx="8">
                  <c:v>SAKS</c:v>
                </c:pt>
                <c:pt idx="9">
                  <c:v>Flore</c:v>
                </c:pt>
                <c:pt idx="10">
                  <c:v>Atrium</c:v>
                </c:pt>
                <c:pt idx="11">
                  <c:v>St Freinet</c:v>
                </c:pt>
              </c:strCache>
            </c:strRef>
          </c:cat>
          <c:val>
            <c:numRef>
              <c:f>Werkgebieden!$D$53:$D$64</c:f>
              <c:numCache>
                <c:formatCode>0.00%</c:formatCode>
                <c:ptCount val="12"/>
                <c:pt idx="0">
                  <c:v>0</c:v>
                </c:pt>
                <c:pt idx="1">
                  <c:v>2.6809651474530832E-3</c:v>
                </c:pt>
                <c:pt idx="2">
                  <c:v>7.7747989276139406E-2</c:v>
                </c:pt>
                <c:pt idx="3">
                  <c:v>0.10723860589812333</c:v>
                </c:pt>
                <c:pt idx="4">
                  <c:v>8.0428954423592495E-3</c:v>
                </c:pt>
                <c:pt idx="5">
                  <c:v>0.10723860589812333</c:v>
                </c:pt>
                <c:pt idx="6">
                  <c:v>5.3619302949061663E-3</c:v>
                </c:pt>
                <c:pt idx="7">
                  <c:v>0.16621983914209115</c:v>
                </c:pt>
                <c:pt idx="8">
                  <c:v>0.12064343163538874</c:v>
                </c:pt>
                <c:pt idx="9">
                  <c:v>0.27345844504021449</c:v>
                </c:pt>
                <c:pt idx="10">
                  <c:v>0.11528150134048257</c:v>
                </c:pt>
                <c:pt idx="11">
                  <c:v>1.6085790884718499E-2</c:v>
                </c:pt>
              </c:numCache>
            </c:numRef>
          </c:val>
        </c:ser>
        <c:ser>
          <c:idx val="1"/>
          <c:order val="1"/>
          <c:tx>
            <c:v>aantal leerl</c:v>
          </c:tx>
          <c:spPr>
            <a:gradFill>
              <a:gsLst>
                <a:gs pos="0">
                  <a:srgbClr val="DDEBCF"/>
                </a:gs>
                <a:gs pos="50000">
                  <a:srgbClr val="9CB86E"/>
                </a:gs>
                <a:gs pos="100000">
                  <a:srgbClr val="156B13"/>
                </a:gs>
              </a:gsLst>
              <a:lin ang="5400000" scaled="0"/>
            </a:gradFill>
          </c:spPr>
          <c:invertIfNegative val="0"/>
          <c:cat>
            <c:strRef>
              <c:f>Werkgebieden!$B$53:$B$64</c:f>
              <c:strCache>
                <c:ptCount val="12"/>
                <c:pt idx="0">
                  <c:v>Scholen vh Rozenkruis</c:v>
                </c:pt>
                <c:pt idx="1">
                  <c:v>El Amal</c:v>
                </c:pt>
                <c:pt idx="2">
                  <c:v>Tabijn</c:v>
                </c:pt>
                <c:pt idx="3">
                  <c:v>ISOB</c:v>
                </c:pt>
                <c:pt idx="4">
                  <c:v>Ithaka</c:v>
                </c:pt>
                <c:pt idx="5">
                  <c:v>De Blauwe Loper</c:v>
                </c:pt>
                <c:pt idx="6">
                  <c:v>VGPO-WN</c:v>
                </c:pt>
                <c:pt idx="7">
                  <c:v>Ronduit</c:v>
                </c:pt>
                <c:pt idx="8">
                  <c:v>SAKS</c:v>
                </c:pt>
                <c:pt idx="9">
                  <c:v>Flore</c:v>
                </c:pt>
                <c:pt idx="10">
                  <c:v>Atrium</c:v>
                </c:pt>
                <c:pt idx="11">
                  <c:v>St Freinet</c:v>
                </c:pt>
              </c:strCache>
            </c:strRef>
          </c:cat>
          <c:val>
            <c:numRef>
              <c:f>Werkgebieden!$E$53:$E$64</c:f>
              <c:numCache>
                <c:formatCode>0.00%</c:formatCode>
                <c:ptCount val="12"/>
                <c:pt idx="0">
                  <c:v>4.21435754992577E-3</c:v>
                </c:pt>
                <c:pt idx="1">
                  <c:v>3.0649873090369236E-3</c:v>
                </c:pt>
                <c:pt idx="2">
                  <c:v>7.4565394377663907E-2</c:v>
                </c:pt>
                <c:pt idx="3">
                  <c:v>9.3625784205737278E-2</c:v>
                </c:pt>
                <c:pt idx="4">
                  <c:v>2.8925817729035967E-2</c:v>
                </c:pt>
                <c:pt idx="5">
                  <c:v>0.11081844739236626</c:v>
                </c:pt>
                <c:pt idx="6">
                  <c:v>6.656769311814568E-3</c:v>
                </c:pt>
                <c:pt idx="7">
                  <c:v>0.15281835161151286</c:v>
                </c:pt>
                <c:pt idx="8">
                  <c:v>0.18274986830132656</c:v>
                </c:pt>
                <c:pt idx="9">
                  <c:v>0.26823427996743449</c:v>
                </c:pt>
                <c:pt idx="10">
                  <c:v>6.5322542023849434E-2</c:v>
                </c:pt>
                <c:pt idx="11">
                  <c:v>9.003400220295962E-3</c:v>
                </c:pt>
              </c:numCache>
            </c:numRef>
          </c:val>
        </c:ser>
        <c:dLbls>
          <c:showLegendKey val="0"/>
          <c:showVal val="0"/>
          <c:showCatName val="0"/>
          <c:showSerName val="0"/>
          <c:showPercent val="0"/>
          <c:showBubbleSize val="0"/>
        </c:dLbls>
        <c:gapWidth val="55"/>
        <c:overlap val="100"/>
        <c:axId val="292404376"/>
        <c:axId val="305015704"/>
      </c:barChart>
      <c:catAx>
        <c:axId val="292404376"/>
        <c:scaling>
          <c:orientation val="minMax"/>
        </c:scaling>
        <c:delete val="0"/>
        <c:axPos val="b"/>
        <c:numFmt formatCode="General" sourceLinked="0"/>
        <c:majorTickMark val="none"/>
        <c:minorTickMark val="none"/>
        <c:tickLblPos val="nextTo"/>
        <c:crossAx val="305015704"/>
        <c:crosses val="autoZero"/>
        <c:auto val="1"/>
        <c:lblAlgn val="ctr"/>
        <c:lblOffset val="100"/>
        <c:noMultiLvlLbl val="0"/>
      </c:catAx>
      <c:valAx>
        <c:axId val="305015704"/>
        <c:scaling>
          <c:orientation val="minMax"/>
        </c:scaling>
        <c:delete val="0"/>
        <c:axPos val="l"/>
        <c:majorGridlines/>
        <c:numFmt formatCode="0.00%" sourceLinked="1"/>
        <c:majorTickMark val="none"/>
        <c:minorTickMark val="none"/>
        <c:tickLblPos val="nextTo"/>
        <c:crossAx val="292404376"/>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15FEE8D-30AF-44B8-AE64-3A725363F26B}" type="datetimeFigureOut">
              <a:rPr lang="nl-NL" smtClean="0"/>
              <a:t>14-1-2016</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45AA07C-D47E-47B8-830C-6C343049BA65}" type="slidenum">
              <a:rPr lang="nl-NL" smtClean="0"/>
              <a:t>‹nr.›</a:t>
            </a:fld>
            <a:endParaRPr lang="nl-NL"/>
          </a:p>
        </p:txBody>
      </p:sp>
    </p:spTree>
    <p:extLst>
      <p:ext uri="{BB962C8B-B14F-4D97-AF65-F5344CB8AC3E}">
        <p14:creationId xmlns:p14="http://schemas.microsoft.com/office/powerpoint/2010/main" val="78629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BBF3B4E-84F0-4FD5-A2ED-70C7D6112BD0}"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21218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BF3B4E-84F0-4FD5-A2ED-70C7D6112BD0}"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08342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BF3B4E-84F0-4FD5-A2ED-70C7D6112BD0}"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75917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8613"/>
            <a:ext cx="7772400" cy="11017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B4E5890-1E5D-454A-918A-90DFE3BF9DC2}"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226480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4E5890-1E5D-454A-918A-90DFE3BF9DC2}"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22352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5"/>
            <a:ext cx="7772400" cy="1022350"/>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B4E5890-1E5D-454A-918A-90DFE3BF9DC2}"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105812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B4E5890-1E5D-454A-918A-90DFE3BF9DC2}" type="datetimeFigureOut">
              <a:rPr lang="nl-NL" smtClean="0"/>
              <a:t>14-1-2016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236309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B4E5890-1E5D-454A-918A-90DFE3BF9DC2}" type="datetimeFigureOut">
              <a:rPr lang="nl-NL" smtClean="0"/>
              <a:t>14-1-2016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190031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B4E5890-1E5D-454A-918A-90DFE3BF9DC2}" type="datetimeFigureOut">
              <a:rPr lang="nl-NL" smtClean="0"/>
              <a:t>14-1-2016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429121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B4E5890-1E5D-454A-918A-90DFE3BF9DC2}" type="datetimeFigureOut">
              <a:rPr lang="nl-NL" smtClean="0"/>
              <a:t>14-1-2016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211205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8"/>
            <a:ext cx="3008313" cy="871537"/>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4E5890-1E5D-454A-918A-90DFE3BF9DC2}" type="datetimeFigureOut">
              <a:rPr lang="nl-NL" smtClean="0"/>
              <a:t>14-1-2016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30767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BF3B4E-84F0-4FD5-A2ED-70C7D6112BD0}"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2303067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4E5890-1E5D-454A-918A-90DFE3BF9DC2}" type="datetimeFigureOut">
              <a:rPr lang="nl-NL" smtClean="0"/>
              <a:t>14-1-2016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3265584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4E5890-1E5D-454A-918A-90DFE3BF9DC2}"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156011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6375"/>
            <a:ext cx="2057400" cy="43878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6375"/>
            <a:ext cx="6019800" cy="43878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4E5890-1E5D-454A-918A-90DFE3BF9DC2}"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6793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BBF3B4E-84F0-4FD5-A2ED-70C7D6112BD0}" type="datetimeFigureOut">
              <a:rPr lang="nl-NL" smtClean="0"/>
              <a:t>14-1-2016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44928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BBF3B4E-84F0-4FD5-A2ED-70C7D6112BD0}" type="datetimeFigureOut">
              <a:rPr lang="nl-NL" smtClean="0"/>
              <a:t>14-1-2016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07241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BBF3B4E-84F0-4FD5-A2ED-70C7D6112BD0}" type="datetimeFigureOut">
              <a:rPr lang="nl-NL" smtClean="0"/>
              <a:t>14-1-2016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394868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BBF3B4E-84F0-4FD5-A2ED-70C7D6112BD0}" type="datetimeFigureOut">
              <a:rPr lang="nl-NL" smtClean="0"/>
              <a:t>14-1-2016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36338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BBF3B4E-84F0-4FD5-A2ED-70C7D6112BD0}" type="datetimeFigureOut">
              <a:rPr lang="nl-NL" smtClean="0"/>
              <a:t>14-1-2016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2430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BF3B4E-84F0-4FD5-A2ED-70C7D6112BD0}" type="datetimeFigureOut">
              <a:rPr lang="nl-NL" smtClean="0"/>
              <a:t>14-1-2016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57180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BF3B4E-84F0-4FD5-A2ED-70C7D6112BD0}" type="datetimeFigureOut">
              <a:rPr lang="nl-NL" smtClean="0"/>
              <a:t>14-1-2016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03659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BBF3B4E-84F0-4FD5-A2ED-70C7D6112BD0}" type="datetimeFigureOut">
              <a:rPr lang="nl-NL" smtClean="0"/>
              <a:t>14-1-2016</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659C65-826D-4D7D-AC93-C9E1B0DDA174}" type="slidenum">
              <a:rPr lang="nl-NL" smtClean="0"/>
              <a:t>‹nr.›</a:t>
            </a:fld>
            <a:endParaRPr lang="nl-NL"/>
          </a:p>
        </p:txBody>
      </p:sp>
    </p:spTree>
    <p:extLst>
      <p:ext uri="{BB962C8B-B14F-4D97-AF65-F5344CB8AC3E}">
        <p14:creationId xmlns:p14="http://schemas.microsoft.com/office/powerpoint/2010/main" val="216635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B4E5890-1E5D-454A-918A-90DFE3BF9DC2}" type="datetimeFigureOut">
              <a:rPr lang="nl-NL" smtClean="0"/>
              <a:t>14-1-2016</a:t>
            </a:fld>
            <a:endParaRPr lang="nl-NL"/>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5CAF71-91B3-4AC3-BE35-42AE76A3A36D}" type="slidenum">
              <a:rPr lang="nl-NL" smtClean="0"/>
              <a:t>‹nr.›</a:t>
            </a:fld>
            <a:endParaRPr lang="nl-NL"/>
          </a:p>
        </p:txBody>
      </p:sp>
    </p:spTree>
    <p:extLst>
      <p:ext uri="{BB962C8B-B14F-4D97-AF65-F5344CB8AC3E}">
        <p14:creationId xmlns:p14="http://schemas.microsoft.com/office/powerpoint/2010/main" val="2062492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Tit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el 1"/>
          <p:cNvSpPr>
            <a:spLocks noGrp="1"/>
          </p:cNvSpPr>
          <p:nvPr>
            <p:ph type="ctrTitle"/>
          </p:nvPr>
        </p:nvSpPr>
        <p:spPr>
          <a:xfrm>
            <a:off x="3039379" y="2283046"/>
            <a:ext cx="6104622" cy="1102519"/>
          </a:xfrm>
        </p:spPr>
        <p:txBody>
          <a:bodyPr>
            <a:normAutofit/>
          </a:bodyPr>
          <a:lstStyle/>
          <a:p>
            <a:pPr algn="l"/>
            <a:r>
              <a:rPr lang="nl-NL" sz="3000" b="1" dirty="0" smtClean="0">
                <a:solidFill>
                  <a:schemeClr val="tx1">
                    <a:lumMod val="75000"/>
                    <a:lumOff val="25000"/>
                  </a:schemeClr>
                </a:solidFill>
                <a:latin typeface="Arnhem-Blond"/>
                <a:cs typeface="Arnhem-Blond"/>
              </a:rPr>
              <a:t>Eerste trimesterrapportage 2015-2016</a:t>
            </a:r>
            <a:endParaRPr lang="nl-NL" sz="3000" b="1" dirty="0">
              <a:solidFill>
                <a:schemeClr val="tx1">
                  <a:lumMod val="75000"/>
                  <a:lumOff val="25000"/>
                </a:schemeClr>
              </a:solidFill>
              <a:latin typeface="Arnhem-Blond"/>
              <a:cs typeface="Arnhem-Blond"/>
            </a:endParaRPr>
          </a:p>
        </p:txBody>
      </p:sp>
      <p:sp>
        <p:nvSpPr>
          <p:cNvPr id="3" name="Subtitel 2"/>
          <p:cNvSpPr>
            <a:spLocks noGrp="1"/>
          </p:cNvSpPr>
          <p:nvPr>
            <p:ph type="subTitle" idx="1"/>
          </p:nvPr>
        </p:nvSpPr>
        <p:spPr>
          <a:xfrm>
            <a:off x="3039377" y="3735184"/>
            <a:ext cx="6104623" cy="1314450"/>
          </a:xfrm>
        </p:spPr>
        <p:txBody>
          <a:bodyPr>
            <a:normAutofit/>
          </a:bodyPr>
          <a:lstStyle/>
          <a:p>
            <a:pPr algn="l"/>
            <a:r>
              <a:rPr lang="nl-NL" sz="2000" dirty="0" smtClean="0"/>
              <a:t>augustus tot en met november 2015</a:t>
            </a:r>
            <a:endParaRPr lang="nl-NL" sz="2000" dirty="0"/>
          </a:p>
        </p:txBody>
      </p:sp>
    </p:spTree>
    <p:extLst>
      <p:ext uri="{BB962C8B-B14F-4D97-AF65-F5344CB8AC3E}">
        <p14:creationId xmlns:p14="http://schemas.microsoft.com/office/powerpoint/2010/main" val="3598583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55518" y="593237"/>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5" name="Tekstvak 4"/>
          <p:cNvSpPr txBox="1"/>
          <p:nvPr/>
        </p:nvSpPr>
        <p:spPr>
          <a:xfrm>
            <a:off x="62014" y="294548"/>
            <a:ext cx="4005930" cy="369332"/>
          </a:xfrm>
          <a:prstGeom prst="rect">
            <a:avLst/>
          </a:prstGeom>
          <a:noFill/>
        </p:spPr>
        <p:txBody>
          <a:bodyPr wrap="square" rtlCol="0">
            <a:spAutoFit/>
          </a:bodyPr>
          <a:lstStyle/>
          <a:p>
            <a:r>
              <a:rPr lang="nl-NL" dirty="0" smtClean="0">
                <a:solidFill>
                  <a:srgbClr val="002060"/>
                </a:solidFill>
              </a:rPr>
              <a:t>IV. Werkgebieden en arrangementen</a:t>
            </a:r>
            <a:endParaRPr lang="nl-NL" dirty="0">
              <a:solidFill>
                <a:srgbClr val="002060"/>
              </a:solidFill>
            </a:endParaRPr>
          </a:p>
        </p:txBody>
      </p:sp>
      <p:graphicFrame>
        <p:nvGraphicFramePr>
          <p:cNvPr id="12" name="Grafiek 11"/>
          <p:cNvGraphicFramePr/>
          <p:nvPr>
            <p:extLst>
              <p:ext uri="{D42A27DB-BD31-4B8C-83A1-F6EECF244321}">
                <p14:modId xmlns:p14="http://schemas.microsoft.com/office/powerpoint/2010/main" val="1181142506"/>
              </p:ext>
            </p:extLst>
          </p:nvPr>
        </p:nvGraphicFramePr>
        <p:xfrm>
          <a:off x="4106129" y="1201313"/>
          <a:ext cx="2956560" cy="197358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kstvak 12"/>
          <p:cNvSpPr txBox="1"/>
          <p:nvPr/>
        </p:nvSpPr>
        <p:spPr>
          <a:xfrm>
            <a:off x="46233" y="587930"/>
            <a:ext cx="4644015" cy="338554"/>
          </a:xfrm>
          <a:prstGeom prst="rect">
            <a:avLst/>
          </a:prstGeom>
          <a:noFill/>
        </p:spPr>
        <p:txBody>
          <a:bodyPr wrap="square" rtlCol="0">
            <a:spAutoFit/>
          </a:bodyPr>
          <a:lstStyle/>
          <a:p>
            <a:r>
              <a:rPr lang="nl-NL" sz="1600" dirty="0" smtClean="0"/>
              <a:t>Arrangementen met ambulante begeleiding</a:t>
            </a:r>
            <a:endParaRPr lang="nl-NL" sz="1600" dirty="0"/>
          </a:p>
        </p:txBody>
      </p:sp>
      <p:sp>
        <p:nvSpPr>
          <p:cNvPr id="6" name="Tekstvak 5"/>
          <p:cNvSpPr txBox="1"/>
          <p:nvPr/>
        </p:nvSpPr>
        <p:spPr>
          <a:xfrm>
            <a:off x="55518" y="882244"/>
            <a:ext cx="7924240" cy="461665"/>
          </a:xfrm>
          <a:prstGeom prst="rect">
            <a:avLst/>
          </a:prstGeom>
          <a:noFill/>
        </p:spPr>
        <p:txBody>
          <a:bodyPr wrap="square" rtlCol="0">
            <a:spAutoFit/>
          </a:bodyPr>
          <a:lstStyle/>
          <a:p>
            <a:r>
              <a:rPr lang="nl-NL" sz="1200" dirty="0"/>
              <a:t>In de onderstaande figuren wordt het aandeel van het gebruik van uren onderwijsondersteuners (ambulante begeleiding vanuit </a:t>
            </a:r>
            <a:r>
              <a:rPr lang="nl-NL" sz="1200" dirty="0" err="1"/>
              <a:t>Heliomare</a:t>
            </a:r>
            <a:r>
              <a:rPr lang="nl-NL" sz="1200" dirty="0"/>
              <a:t> en Aloysius) weergegeven.  In </a:t>
            </a:r>
            <a:r>
              <a:rPr lang="nl-NL" sz="1200" dirty="0" smtClean="0"/>
              <a:t>Alkmaar-Oost </a:t>
            </a:r>
            <a:r>
              <a:rPr lang="nl-NL" sz="1200" dirty="0"/>
              <a:t> en Heerhugowaard-Noord is de inzet relatief het grootst</a:t>
            </a:r>
            <a:r>
              <a:rPr lang="nl-NL" sz="1200" dirty="0" smtClean="0"/>
              <a:t>.</a:t>
            </a:r>
            <a:endParaRPr lang="nl-NL" sz="1200" dirty="0"/>
          </a:p>
        </p:txBody>
      </p:sp>
      <p:graphicFrame>
        <p:nvGraphicFramePr>
          <p:cNvPr id="14" name="Grafiek 13"/>
          <p:cNvGraphicFramePr/>
          <p:nvPr>
            <p:extLst>
              <p:ext uri="{D42A27DB-BD31-4B8C-83A1-F6EECF244321}">
                <p14:modId xmlns:p14="http://schemas.microsoft.com/office/powerpoint/2010/main" val="2651252817"/>
              </p:ext>
            </p:extLst>
          </p:nvPr>
        </p:nvGraphicFramePr>
        <p:xfrm>
          <a:off x="-120155" y="1110203"/>
          <a:ext cx="6002655" cy="32923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ek 14"/>
          <p:cNvGraphicFramePr/>
          <p:nvPr>
            <p:extLst>
              <p:ext uri="{D42A27DB-BD31-4B8C-83A1-F6EECF244321}">
                <p14:modId xmlns:p14="http://schemas.microsoft.com/office/powerpoint/2010/main" val="2597023671"/>
              </p:ext>
            </p:extLst>
          </p:nvPr>
        </p:nvGraphicFramePr>
        <p:xfrm>
          <a:off x="3748550" y="1154443"/>
          <a:ext cx="6002655" cy="3224986"/>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vak 3"/>
          <p:cNvSpPr txBox="1"/>
          <p:nvPr/>
        </p:nvSpPr>
        <p:spPr>
          <a:xfrm>
            <a:off x="179512" y="4368952"/>
            <a:ext cx="9020006" cy="646331"/>
          </a:xfrm>
          <a:prstGeom prst="rect">
            <a:avLst/>
          </a:prstGeom>
          <a:noFill/>
        </p:spPr>
        <p:txBody>
          <a:bodyPr wrap="square" rtlCol="0">
            <a:spAutoFit/>
          </a:bodyPr>
          <a:lstStyle/>
          <a:p>
            <a:r>
              <a:rPr lang="nl-NL" sz="1200" dirty="0"/>
              <a:t>De totale ureninzet van de ambulante begeleiding bedraagt 1815 uur. Dit is ca. de helft van de beschikbare (ingehuurde) capaciteit</a:t>
            </a:r>
            <a:r>
              <a:rPr lang="nl-NL" sz="1200" dirty="0" smtClean="0"/>
              <a:t>. Hierbij is geen rekening gehouden met reistijd en overleg. Er hebben zich mutaties voor gedaan waardoor de beschikbare tijd verminderd is. Dit is voornamelijk het geval bij Aloysius. Dit wordt meegenomen in het overleg met beide organisaties. </a:t>
            </a:r>
            <a:endParaRPr lang="nl-NL" sz="1200" dirty="0"/>
          </a:p>
        </p:txBody>
      </p:sp>
    </p:spTree>
    <p:extLst>
      <p:ext uri="{BB962C8B-B14F-4D97-AF65-F5344CB8AC3E}">
        <p14:creationId xmlns:p14="http://schemas.microsoft.com/office/powerpoint/2010/main" val="63750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15674" y="627534"/>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2014" y="294548"/>
            <a:ext cx="4005930" cy="369332"/>
          </a:xfrm>
          <a:prstGeom prst="rect">
            <a:avLst/>
          </a:prstGeom>
          <a:noFill/>
        </p:spPr>
        <p:txBody>
          <a:bodyPr wrap="square" rtlCol="0">
            <a:spAutoFit/>
          </a:bodyPr>
          <a:lstStyle/>
          <a:p>
            <a:r>
              <a:rPr lang="nl-NL" dirty="0" smtClean="0">
                <a:solidFill>
                  <a:srgbClr val="002060"/>
                </a:solidFill>
              </a:rPr>
              <a:t>IV. Werkgebieden en arrangementen</a:t>
            </a:r>
            <a:endParaRPr lang="nl-NL" dirty="0">
              <a:solidFill>
                <a:srgbClr val="002060"/>
              </a:solidFill>
            </a:endParaRPr>
          </a:p>
        </p:txBody>
      </p:sp>
      <p:sp>
        <p:nvSpPr>
          <p:cNvPr id="13" name="Tekstvak 12"/>
          <p:cNvSpPr txBox="1"/>
          <p:nvPr/>
        </p:nvSpPr>
        <p:spPr>
          <a:xfrm>
            <a:off x="46939" y="580807"/>
            <a:ext cx="5112901" cy="338554"/>
          </a:xfrm>
          <a:prstGeom prst="rect">
            <a:avLst/>
          </a:prstGeom>
          <a:noFill/>
        </p:spPr>
        <p:txBody>
          <a:bodyPr wrap="square" rtlCol="0">
            <a:spAutoFit/>
          </a:bodyPr>
          <a:lstStyle/>
          <a:p>
            <a:r>
              <a:rPr lang="nl-NL" sz="1600" dirty="0" smtClean="0"/>
              <a:t>Arrangementen ten laste budget werkgebied</a:t>
            </a:r>
            <a:endParaRPr lang="nl-NL" sz="1600" dirty="0"/>
          </a:p>
        </p:txBody>
      </p:sp>
      <p:sp>
        <p:nvSpPr>
          <p:cNvPr id="4" name="Tekstvak 3"/>
          <p:cNvSpPr txBox="1"/>
          <p:nvPr/>
        </p:nvSpPr>
        <p:spPr>
          <a:xfrm>
            <a:off x="0" y="800503"/>
            <a:ext cx="8856984" cy="830997"/>
          </a:xfrm>
          <a:prstGeom prst="rect">
            <a:avLst/>
          </a:prstGeom>
          <a:noFill/>
        </p:spPr>
        <p:txBody>
          <a:bodyPr wrap="square" rtlCol="0">
            <a:spAutoFit/>
          </a:bodyPr>
          <a:lstStyle/>
          <a:p>
            <a:pPr marL="171450" indent="-171450">
              <a:buFont typeface="Wingdings" panose="05000000000000000000" pitchFamily="2" charset="2"/>
              <a:buChar char="§"/>
            </a:pPr>
            <a:r>
              <a:rPr lang="nl-NL" sz="1200" dirty="0" smtClean="0"/>
              <a:t>Dit is het eerste trimester waarbij er budgetten per werkgebied beschikbaar is voor extra ondersteuning op de basisschool: ondersteuningsniveau 2 en 3.</a:t>
            </a:r>
          </a:p>
          <a:p>
            <a:pPr marL="171450" indent="-171450">
              <a:buFont typeface="Wingdings" panose="05000000000000000000" pitchFamily="2" charset="2"/>
              <a:buChar char="§"/>
            </a:pPr>
            <a:r>
              <a:rPr lang="nl-NL" sz="1200" dirty="0" smtClean="0"/>
              <a:t>Dit trimester bestond uit 14 schoolweken. In de 2</a:t>
            </a:r>
            <a:r>
              <a:rPr lang="nl-NL" sz="1200" baseline="30000" dirty="0" smtClean="0"/>
              <a:t>e</a:t>
            </a:r>
            <a:r>
              <a:rPr lang="nl-NL" sz="1200" dirty="0" smtClean="0"/>
              <a:t> en 3</a:t>
            </a:r>
            <a:r>
              <a:rPr lang="nl-NL" sz="1200" baseline="30000" dirty="0" smtClean="0"/>
              <a:t>e</a:t>
            </a:r>
            <a:r>
              <a:rPr lang="nl-NL" sz="1200" dirty="0" smtClean="0"/>
              <a:t> week zijn de werkgebieden bij elkaar gekomen om werkafspraken met elkaar te maken. Trimester is door directeuren, </a:t>
            </a:r>
            <a:r>
              <a:rPr lang="nl-NL" sz="1200" dirty="0" err="1" smtClean="0"/>
              <a:t>ib’ers</a:t>
            </a:r>
            <a:r>
              <a:rPr lang="nl-NL" sz="1200" dirty="0" smtClean="0"/>
              <a:t> en onderwijsexpert gezamenlijk geanalyseerd.</a:t>
            </a:r>
            <a:endParaRPr lang="nl-NL" sz="1200" dirty="0"/>
          </a:p>
        </p:txBody>
      </p:sp>
      <p:graphicFrame>
        <p:nvGraphicFramePr>
          <p:cNvPr id="9" name="Tabel 8"/>
          <p:cNvGraphicFramePr>
            <a:graphicFrameLocks noGrp="1"/>
          </p:cNvGraphicFramePr>
          <p:nvPr>
            <p:extLst>
              <p:ext uri="{D42A27DB-BD31-4B8C-83A1-F6EECF244321}">
                <p14:modId xmlns:p14="http://schemas.microsoft.com/office/powerpoint/2010/main" val="880737772"/>
              </p:ext>
            </p:extLst>
          </p:nvPr>
        </p:nvGraphicFramePr>
        <p:xfrm>
          <a:off x="251520" y="2229893"/>
          <a:ext cx="2304256" cy="1754328"/>
        </p:xfrm>
        <a:graphic>
          <a:graphicData uri="http://schemas.openxmlformats.org/drawingml/2006/table">
            <a:tbl>
              <a:tblPr firstRow="1" firstCol="1" bandRow="1"/>
              <a:tblGrid>
                <a:gridCol w="1897623"/>
                <a:gridCol w="406633"/>
              </a:tblGrid>
              <a:tr h="219291">
                <a:tc>
                  <a:txBody>
                    <a:bodyPr/>
                    <a:lstStyle/>
                    <a:p>
                      <a:pPr>
                        <a:lnSpc>
                          <a:spcPct val="115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Alkmaar-Noord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91">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Alkmaar-Oost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91">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Alkmaar-Zuid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91">
                <a:tc>
                  <a:txBody>
                    <a:bodyPr/>
                    <a:lstStyle/>
                    <a:p>
                      <a:pPr>
                        <a:lnSpc>
                          <a:spcPct val="115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Bergen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91">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Heiloo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91">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Langedijk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91">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Heerhugowaard-Zuid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91">
                <a:tc>
                  <a:txBody>
                    <a:bodyPr/>
                    <a:lstStyle/>
                    <a:p>
                      <a:pPr>
                        <a:lnSpc>
                          <a:spcPct val="115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Heerhugowaard-Noord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kstvak 9"/>
          <p:cNvSpPr txBox="1"/>
          <p:nvPr/>
        </p:nvSpPr>
        <p:spPr>
          <a:xfrm>
            <a:off x="179512" y="1909363"/>
            <a:ext cx="2304256" cy="276999"/>
          </a:xfrm>
          <a:prstGeom prst="rect">
            <a:avLst/>
          </a:prstGeom>
          <a:noFill/>
        </p:spPr>
        <p:txBody>
          <a:bodyPr wrap="square" rtlCol="0">
            <a:spAutoFit/>
          </a:bodyPr>
          <a:lstStyle/>
          <a:p>
            <a:r>
              <a:rPr lang="nl-NL" sz="1200" dirty="0" smtClean="0"/>
              <a:t>Aantal arrangementen:</a:t>
            </a:r>
            <a:endParaRPr lang="nl-NL" sz="1200" dirty="0"/>
          </a:p>
        </p:txBody>
      </p:sp>
      <p:sp>
        <p:nvSpPr>
          <p:cNvPr id="11" name="Tekstvak 10"/>
          <p:cNvSpPr txBox="1"/>
          <p:nvPr/>
        </p:nvSpPr>
        <p:spPr>
          <a:xfrm>
            <a:off x="2719614" y="1619817"/>
            <a:ext cx="6352885" cy="3970318"/>
          </a:xfrm>
          <a:prstGeom prst="rect">
            <a:avLst/>
          </a:prstGeom>
          <a:noFill/>
        </p:spPr>
        <p:txBody>
          <a:bodyPr wrap="square" rtlCol="0">
            <a:spAutoFit/>
          </a:bodyPr>
          <a:lstStyle/>
          <a:p>
            <a:pPr marL="171450" indent="-171450">
              <a:buFont typeface="Wingdings" panose="05000000000000000000" pitchFamily="2" charset="2"/>
              <a:buChar char="§"/>
            </a:pPr>
            <a:r>
              <a:rPr lang="nl-NL" sz="1200" dirty="0" smtClean="0"/>
              <a:t>Er zijn 54 arrangementen gerealiseerd</a:t>
            </a:r>
            <a:r>
              <a:rPr lang="nl-NL" sz="1200" dirty="0" smtClean="0"/>
              <a:t>. Waarvan </a:t>
            </a:r>
            <a:r>
              <a:rPr lang="nl-NL" sz="1200" dirty="0" smtClean="0"/>
              <a:t>10 arrangementen</a:t>
            </a:r>
            <a:r>
              <a:rPr lang="nl-NL" sz="1200" dirty="0"/>
              <a:t> </a:t>
            </a:r>
            <a:r>
              <a:rPr lang="nl-NL" sz="1200" dirty="0" smtClean="0"/>
              <a:t>voor meer dan één leerling</a:t>
            </a:r>
          </a:p>
          <a:p>
            <a:pPr marL="171450" indent="-171450">
              <a:buFont typeface="Wingdings" panose="05000000000000000000" pitchFamily="2" charset="2"/>
              <a:buChar char="§"/>
            </a:pPr>
            <a:r>
              <a:rPr lang="nl-NL" sz="1200" dirty="0" smtClean="0"/>
              <a:t>Toename waarneembaar in groepsarrangementen en creativiteit - diversiteit in aanpakken.</a:t>
            </a:r>
          </a:p>
          <a:p>
            <a:pPr marL="171450" indent="-171450">
              <a:buFont typeface="Wingdings" panose="05000000000000000000" pitchFamily="2" charset="2"/>
              <a:buChar char="§"/>
            </a:pPr>
            <a:r>
              <a:rPr lang="nl-NL" sz="1200" dirty="0" smtClean="0"/>
              <a:t>Extra handen in de klas </a:t>
            </a:r>
            <a:r>
              <a:rPr lang="nl-NL" sz="1200" dirty="0"/>
              <a:t>als oplossende </a:t>
            </a:r>
            <a:r>
              <a:rPr lang="nl-NL" sz="1200" dirty="0" smtClean="0"/>
              <a:t>aanpak is een langzaam wegebbend automatisme.</a:t>
            </a:r>
          </a:p>
          <a:p>
            <a:pPr marL="171450" indent="-171450">
              <a:buFont typeface="Wingdings" panose="05000000000000000000" pitchFamily="2" charset="2"/>
              <a:buChar char="§"/>
            </a:pPr>
            <a:r>
              <a:rPr lang="nl-NL" sz="1200" dirty="0" smtClean="0"/>
              <a:t>PDSA-cyclus wordt doorlopen en samen met deelnemers </a:t>
            </a:r>
            <a:r>
              <a:rPr lang="nl-NL" sz="1200" dirty="0" err="1" smtClean="0"/>
              <a:t>mdo</a:t>
            </a:r>
            <a:r>
              <a:rPr lang="nl-NL" sz="1200" dirty="0" smtClean="0"/>
              <a:t> gepland en vastgelegd.</a:t>
            </a:r>
          </a:p>
          <a:p>
            <a:pPr marL="171450" indent="-171450">
              <a:buFont typeface="Wingdings" panose="05000000000000000000" pitchFamily="2" charset="2"/>
              <a:buChar char="§"/>
            </a:pPr>
            <a:r>
              <a:rPr lang="nl-NL" sz="1200" dirty="0" smtClean="0"/>
              <a:t>Ouders zijn altijd </a:t>
            </a:r>
            <a:r>
              <a:rPr lang="nl-NL" sz="1200" dirty="0" smtClean="0"/>
              <a:t>partner </a:t>
            </a:r>
            <a:r>
              <a:rPr lang="nl-NL" sz="1200" dirty="0" smtClean="0"/>
              <a:t>betrokken</a:t>
            </a:r>
            <a:r>
              <a:rPr lang="nl-NL" sz="1200" dirty="0" smtClean="0"/>
              <a:t>.</a:t>
            </a:r>
          </a:p>
          <a:p>
            <a:pPr marL="171450" indent="-171450">
              <a:buFont typeface="Wingdings" panose="05000000000000000000" pitchFamily="2" charset="2"/>
              <a:buChar char="§"/>
            </a:pPr>
            <a:r>
              <a:rPr lang="nl-NL" sz="1200" dirty="0" smtClean="0"/>
              <a:t>Waan van de dag of acceptatie van probleem risico voor doorpakken.</a:t>
            </a:r>
            <a:endParaRPr lang="nl-NL" sz="1200" dirty="0" smtClean="0"/>
          </a:p>
          <a:p>
            <a:pPr marL="171450" indent="-171450">
              <a:buFont typeface="Wingdings" panose="05000000000000000000" pitchFamily="2" charset="2"/>
              <a:buChar char="§"/>
            </a:pPr>
            <a:r>
              <a:rPr lang="nl-NL" sz="1200" dirty="0" smtClean="0"/>
              <a:t>Inspectie constateerde dat vorig schooljaar ondersteuning stagneerde omdat er geen geld was. Dit in tegenstelling met dit schooljaar.</a:t>
            </a:r>
          </a:p>
          <a:p>
            <a:pPr marL="171450" indent="-171450">
              <a:buFont typeface="Wingdings" panose="05000000000000000000" pitchFamily="2" charset="2"/>
              <a:buChar char="§"/>
            </a:pPr>
            <a:r>
              <a:rPr lang="nl-NL" sz="1200" dirty="0" smtClean="0"/>
              <a:t>Enkele scholen wordt leerkracht vervangen door </a:t>
            </a:r>
            <a:r>
              <a:rPr lang="nl-NL" sz="1200" dirty="0" err="1" smtClean="0"/>
              <a:t>ib’er</a:t>
            </a:r>
            <a:r>
              <a:rPr lang="nl-NL" sz="1200" dirty="0" smtClean="0"/>
              <a:t>. Dit is in het belang van weglek informatie, eigenaarschap en afgestemde ondersteuning niet wenselijk. Er wordt nadrukkelijk gestuurd dat leerkracht bij </a:t>
            </a:r>
            <a:r>
              <a:rPr lang="nl-NL" sz="1200" dirty="0" err="1" smtClean="0"/>
              <a:t>mdo</a:t>
            </a:r>
            <a:r>
              <a:rPr lang="nl-NL" sz="1200" dirty="0" smtClean="0"/>
              <a:t> aanwezig hoort te zijn. Stelling</a:t>
            </a:r>
            <a:r>
              <a:rPr lang="nl-NL" sz="1200" dirty="0" smtClean="0"/>
              <a:t>: geen </a:t>
            </a:r>
            <a:r>
              <a:rPr lang="nl-NL" sz="1200" dirty="0" err="1" smtClean="0"/>
              <a:t>mdo</a:t>
            </a:r>
            <a:r>
              <a:rPr lang="nl-NL" sz="1200" dirty="0" smtClean="0"/>
              <a:t> zonder ouders en leerkracht.</a:t>
            </a:r>
          </a:p>
          <a:p>
            <a:pPr marL="171450" indent="-171450">
              <a:buFont typeface="Wingdings" panose="05000000000000000000" pitchFamily="2" charset="2"/>
              <a:buChar char="§"/>
            </a:pPr>
            <a:r>
              <a:rPr lang="nl-NL" sz="1200" dirty="0" err="1" smtClean="0"/>
              <a:t>OE’s</a:t>
            </a:r>
            <a:r>
              <a:rPr lang="nl-NL" sz="1200" dirty="0" smtClean="0"/>
              <a:t> moeten bij aantal scholen erg stimulerend  zijn in doorpakken en tempo. </a:t>
            </a:r>
          </a:p>
          <a:p>
            <a:pPr marL="171450" indent="-171450">
              <a:buFont typeface="Wingdings" panose="05000000000000000000" pitchFamily="2" charset="2"/>
              <a:buChar char="§"/>
            </a:pPr>
            <a:r>
              <a:rPr lang="nl-NL" sz="1200" dirty="0" smtClean="0"/>
              <a:t>Arrangementen zijn curatief</a:t>
            </a:r>
          </a:p>
          <a:p>
            <a:pPr marL="171450" indent="-171450">
              <a:buFont typeface="Wingdings" panose="05000000000000000000" pitchFamily="2" charset="2"/>
              <a:buChar char="§"/>
            </a:pPr>
            <a:r>
              <a:rPr lang="nl-NL" sz="1200" dirty="0" smtClean="0"/>
              <a:t>Acceptatie van probleem en zorgende verantwoordelijkheid maakt dat zowel voor kind als voor leerkracht het langer duurt voordat probleem daadwerkelijk opgepakt wordt. (het gaat – lukt nog wel). </a:t>
            </a:r>
          </a:p>
          <a:p>
            <a:pPr marL="171450" indent="-171450">
              <a:buFont typeface="Wingdings" panose="05000000000000000000" pitchFamily="2" charset="2"/>
              <a:buChar char="§"/>
            </a:pPr>
            <a:r>
              <a:rPr lang="nl-NL" sz="1200" dirty="0" smtClean="0"/>
              <a:t>Oud perspectief </a:t>
            </a:r>
            <a:r>
              <a:rPr lang="nl-NL" sz="1200" dirty="0"/>
              <a:t>van aanvragen is </a:t>
            </a:r>
            <a:r>
              <a:rPr lang="nl-NL" sz="1200" dirty="0" smtClean="0"/>
              <a:t>nog </a:t>
            </a:r>
            <a:r>
              <a:rPr lang="nl-NL" sz="1200" dirty="0"/>
              <a:t>levend in het denken</a:t>
            </a:r>
            <a:r>
              <a:rPr lang="nl-NL" sz="1200" dirty="0" smtClean="0"/>
              <a:t>.</a:t>
            </a:r>
          </a:p>
          <a:p>
            <a:pPr marL="171450" indent="-171450">
              <a:buFont typeface="Wingdings" panose="05000000000000000000" pitchFamily="2" charset="2"/>
              <a:buChar char="§"/>
            </a:pPr>
            <a:r>
              <a:rPr lang="nl-NL" sz="1200" dirty="0" smtClean="0"/>
              <a:t>Kwaliteit ondersteuningsvraag en insteek doen wat nodig is zolang dat nodig is hangt met elkaar samen. Dan verdwijnt het euro-denken naar de achtergrond.</a:t>
            </a:r>
            <a:endParaRPr lang="nl-NL" sz="1200" dirty="0"/>
          </a:p>
          <a:p>
            <a:endParaRPr lang="nl-NL" sz="1200" dirty="0"/>
          </a:p>
          <a:p>
            <a:pPr marL="171450" indent="-171450">
              <a:buFont typeface="Wingdings" panose="05000000000000000000" pitchFamily="2" charset="2"/>
              <a:buChar char="§"/>
            </a:pPr>
            <a:endParaRPr lang="nl-NL" sz="1200" dirty="0"/>
          </a:p>
        </p:txBody>
      </p:sp>
    </p:spTree>
    <p:extLst>
      <p:ext uri="{BB962C8B-B14F-4D97-AF65-F5344CB8AC3E}">
        <p14:creationId xmlns:p14="http://schemas.microsoft.com/office/powerpoint/2010/main" val="104633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67" y="679180"/>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p:cNvSpPr txBox="1"/>
          <p:nvPr/>
        </p:nvSpPr>
        <p:spPr>
          <a:xfrm>
            <a:off x="62014" y="294548"/>
            <a:ext cx="4005930" cy="369332"/>
          </a:xfrm>
          <a:prstGeom prst="rect">
            <a:avLst/>
          </a:prstGeom>
          <a:noFill/>
        </p:spPr>
        <p:txBody>
          <a:bodyPr wrap="square" rtlCol="0">
            <a:spAutoFit/>
          </a:bodyPr>
          <a:lstStyle/>
          <a:p>
            <a:r>
              <a:rPr lang="nl-NL" dirty="0" smtClean="0">
                <a:solidFill>
                  <a:srgbClr val="002060"/>
                </a:solidFill>
              </a:rPr>
              <a:t>IV. Werkgebieden en arrangementen</a:t>
            </a:r>
            <a:endParaRPr lang="nl-NL" dirty="0">
              <a:solidFill>
                <a:srgbClr val="002060"/>
              </a:solidFill>
            </a:endParaRPr>
          </a:p>
        </p:txBody>
      </p:sp>
      <p:graphicFrame>
        <p:nvGraphicFramePr>
          <p:cNvPr id="8" name="Grafiek 7"/>
          <p:cNvGraphicFramePr/>
          <p:nvPr>
            <p:extLst>
              <p:ext uri="{D42A27DB-BD31-4B8C-83A1-F6EECF244321}">
                <p14:modId xmlns:p14="http://schemas.microsoft.com/office/powerpoint/2010/main" val="976964946"/>
              </p:ext>
            </p:extLst>
          </p:nvPr>
        </p:nvGraphicFramePr>
        <p:xfrm>
          <a:off x="62014" y="732780"/>
          <a:ext cx="4572000" cy="2586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ek 9"/>
          <p:cNvGraphicFramePr/>
          <p:nvPr>
            <p:extLst>
              <p:ext uri="{D42A27DB-BD31-4B8C-83A1-F6EECF244321}">
                <p14:modId xmlns:p14="http://schemas.microsoft.com/office/powerpoint/2010/main" val="4123471423"/>
              </p:ext>
            </p:extLst>
          </p:nvPr>
        </p:nvGraphicFramePr>
        <p:xfrm>
          <a:off x="4552778" y="746910"/>
          <a:ext cx="4539615" cy="25724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80986" y="3440820"/>
            <a:ext cx="9049668" cy="1754326"/>
          </a:xfrm>
          <a:prstGeom prst="rect">
            <a:avLst/>
          </a:prstGeom>
          <a:noFill/>
        </p:spPr>
        <p:txBody>
          <a:bodyPr wrap="square" rtlCol="0">
            <a:spAutoFit/>
          </a:bodyPr>
          <a:lstStyle/>
          <a:p>
            <a:r>
              <a:rPr lang="nl-NL" sz="1200" dirty="0" smtClean="0"/>
              <a:t>Het </a:t>
            </a:r>
            <a:r>
              <a:rPr lang="nl-NL" sz="1200" dirty="0"/>
              <a:t>betreft </a:t>
            </a:r>
            <a:r>
              <a:rPr lang="nl-NL" sz="1200" dirty="0" smtClean="0"/>
              <a:t>hier de </a:t>
            </a:r>
            <a:r>
              <a:rPr lang="nl-NL" sz="1200" dirty="0"/>
              <a:t>kosten aan arrangementen opgestart in het eerste trimester, maar toegekend voor de looptijd van het arrangement (wat ook tot aan einde schooljaar kan zijn).</a:t>
            </a:r>
          </a:p>
          <a:p>
            <a:r>
              <a:rPr lang="nl-NL" sz="1200" dirty="0" smtClean="0"/>
              <a:t>De meeste arrangementen zijn in de maanden oktober en november ingediend. Dit is van oudsher ook de periode waar rugzakjes werden aangevraagd. Het aantal arrangementen ten laste van het budget neemt toe. </a:t>
            </a:r>
          </a:p>
          <a:p>
            <a:r>
              <a:rPr lang="nl-NL" sz="1200" dirty="0" smtClean="0"/>
              <a:t>De kosten van een arrangement varieert van €500 tot €11.000</a:t>
            </a:r>
          </a:p>
          <a:p>
            <a:r>
              <a:rPr lang="nl-NL" sz="1200" dirty="0" smtClean="0"/>
              <a:t>Heerhugowaard-Zuid: had meer tijd nodig voor adoptie nieuwe werkwijze. Bestuurders zijn betrokken geweest bij ondersteuning adoptie, alsook een gesprek met alg. directeur.</a:t>
            </a:r>
          </a:p>
          <a:p>
            <a:r>
              <a:rPr lang="nl-NL" sz="1200" dirty="0" smtClean="0"/>
              <a:t>Vanwege omstandigheden gaat een enkele keer een arrangement niet door terwijl geld al overgemaakt is. Directeur en OE maken daarover afspraken die passen bij de situatie en leggen dit vast in groeidocument.</a:t>
            </a:r>
          </a:p>
        </p:txBody>
      </p:sp>
    </p:spTree>
    <p:extLst>
      <p:ext uri="{BB962C8B-B14F-4D97-AF65-F5344CB8AC3E}">
        <p14:creationId xmlns:p14="http://schemas.microsoft.com/office/powerpoint/2010/main" val="2360805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67" y="679180"/>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2014" y="294548"/>
            <a:ext cx="4005930" cy="369332"/>
          </a:xfrm>
          <a:prstGeom prst="rect">
            <a:avLst/>
          </a:prstGeom>
          <a:noFill/>
        </p:spPr>
        <p:txBody>
          <a:bodyPr wrap="square" rtlCol="0">
            <a:spAutoFit/>
          </a:bodyPr>
          <a:lstStyle/>
          <a:p>
            <a:r>
              <a:rPr lang="nl-NL" dirty="0" smtClean="0">
                <a:solidFill>
                  <a:srgbClr val="002060"/>
                </a:solidFill>
              </a:rPr>
              <a:t>IV. Werkgebieden en arrangementen</a:t>
            </a:r>
            <a:endParaRPr lang="nl-NL" dirty="0">
              <a:solidFill>
                <a:srgbClr val="002060"/>
              </a:solidFill>
            </a:endParaRPr>
          </a:p>
        </p:txBody>
      </p:sp>
      <p:sp>
        <p:nvSpPr>
          <p:cNvPr id="13" name="Tekstvak 12"/>
          <p:cNvSpPr txBox="1"/>
          <p:nvPr/>
        </p:nvSpPr>
        <p:spPr>
          <a:xfrm>
            <a:off x="75006" y="679180"/>
            <a:ext cx="5112901" cy="369332"/>
          </a:xfrm>
          <a:prstGeom prst="rect">
            <a:avLst/>
          </a:prstGeom>
          <a:noFill/>
        </p:spPr>
        <p:txBody>
          <a:bodyPr wrap="square" rtlCol="0">
            <a:spAutoFit/>
          </a:bodyPr>
          <a:lstStyle/>
          <a:p>
            <a:r>
              <a:rPr lang="nl-NL" dirty="0" smtClean="0"/>
              <a:t>Arrangementen ten laste budget werkgebied</a:t>
            </a:r>
            <a:endParaRPr lang="nl-NL" dirty="0"/>
          </a:p>
        </p:txBody>
      </p:sp>
      <p:graphicFrame>
        <p:nvGraphicFramePr>
          <p:cNvPr id="12" name="Tabel 11"/>
          <p:cNvGraphicFramePr>
            <a:graphicFrameLocks noGrp="1"/>
          </p:cNvGraphicFramePr>
          <p:nvPr>
            <p:extLst>
              <p:ext uri="{D42A27DB-BD31-4B8C-83A1-F6EECF244321}">
                <p14:modId xmlns:p14="http://schemas.microsoft.com/office/powerpoint/2010/main" val="2055118902"/>
              </p:ext>
            </p:extLst>
          </p:nvPr>
        </p:nvGraphicFramePr>
        <p:xfrm>
          <a:off x="91280" y="1484667"/>
          <a:ext cx="3230245" cy="1577340"/>
        </p:xfrm>
        <a:graphic>
          <a:graphicData uri="http://schemas.openxmlformats.org/drawingml/2006/table">
            <a:tbl>
              <a:tblPr firstRow="1" firstCol="1" bandRow="1"/>
              <a:tblGrid>
                <a:gridCol w="619760"/>
                <a:gridCol w="619760"/>
                <a:gridCol w="1370965"/>
                <a:gridCol w="619760"/>
              </a:tblGrid>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structuur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r>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gridSpan="2">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eigen leerlijn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hMerge="1">
                  <a:txBody>
                    <a:bodyPr/>
                    <a:lstStyle/>
                    <a:p>
                      <a:endParaRPr lang="nl-NL"/>
                    </a:p>
                  </a:txBody>
                  <a:tcPr/>
                </a:tc>
                <a:tc>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r>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gridSpan="3">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uitdagende leeromgeving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hMerge="1">
                  <a:txBody>
                    <a:bodyPr/>
                    <a:lstStyle/>
                    <a:p>
                      <a:endParaRPr lang="nl-NL"/>
                    </a:p>
                  </a:txBody>
                  <a:tcPr/>
                </a:tc>
                <a:tc hMerge="1">
                  <a:txBody>
                    <a:bodyPr/>
                    <a:lstStyle/>
                    <a:p>
                      <a:endParaRPr lang="nl-NL"/>
                    </a:p>
                  </a:txBody>
                  <a:tcPr/>
                </a:tc>
              </a:tr>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gridSpan="2">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taalrijke leeromgeving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hMerge="1">
                  <a:txBody>
                    <a:bodyPr/>
                    <a:lstStyle/>
                    <a:p>
                      <a:endParaRPr lang="nl-NL"/>
                    </a:p>
                  </a:txBody>
                  <a:tcPr/>
                </a:tc>
                <a:tc>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r>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gridSpan="3">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gedragsinterventietechnieken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hMerge="1">
                  <a:txBody>
                    <a:bodyPr/>
                    <a:lstStyle/>
                    <a:p>
                      <a:endParaRPr lang="nl-NL"/>
                    </a:p>
                  </a:txBody>
                  <a:tcPr/>
                </a:tc>
                <a:tc hMerge="1">
                  <a:txBody>
                    <a:bodyPr/>
                    <a:lstStyle/>
                    <a:p>
                      <a:endParaRPr lang="nl-NL"/>
                    </a:p>
                  </a:txBody>
                  <a:tcPr/>
                </a:tc>
              </a:tr>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gridSpan="2">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passend leesonderwijs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hMerge="1">
                  <a:txBody>
                    <a:bodyPr/>
                    <a:lstStyle/>
                    <a:p>
                      <a:endParaRPr lang="nl-NL"/>
                    </a:p>
                  </a:txBody>
                  <a:tcPr/>
                </a:tc>
                <a:tc>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r>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gridSpan="3">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passend rekenonderwijs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hMerge="1">
                  <a:txBody>
                    <a:bodyPr/>
                    <a:lstStyle/>
                    <a:p>
                      <a:endParaRPr lang="nl-NL"/>
                    </a:p>
                  </a:txBody>
                  <a:tcPr/>
                </a:tc>
                <a:tc hMerge="1">
                  <a:txBody>
                    <a:bodyPr/>
                    <a:lstStyle/>
                    <a:p>
                      <a:endParaRPr lang="nl-NL"/>
                    </a:p>
                  </a:txBody>
                  <a:tcPr/>
                </a:tc>
              </a:tr>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gridSpan="2">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aanpassingen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hMerge="1">
                  <a:txBody>
                    <a:bodyPr/>
                    <a:lstStyle/>
                    <a:p>
                      <a:endParaRPr lang="nl-NL"/>
                    </a:p>
                  </a:txBody>
                  <a:tcPr/>
                </a:tc>
                <a:tc>
                  <a:txBody>
                    <a:bodyPr/>
                    <a:lstStyle/>
                    <a:p>
                      <a:pP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r>
              <a:tr h="161925">
                <a:tc>
                  <a:txBody>
                    <a:bodyPr/>
                    <a:lstStyle/>
                    <a:p>
                      <a:pPr algn="r">
                        <a:lnSpc>
                          <a:spcPct val="115000"/>
                        </a:lnSpc>
                        <a:spcAft>
                          <a:spcPts val="0"/>
                        </a:spcAft>
                      </a:pPr>
                      <a:r>
                        <a:rPr lang="nl-NL" sz="1000">
                          <a:effectLst/>
                          <a:latin typeface="Calibri" panose="020F0502020204030204" pitchFamily="34" charset="0"/>
                          <a:ea typeface="Times New Roman" panose="02020603050405020304" pitchFamily="18" charset="0"/>
                          <a:cs typeface="Times New Roman" panose="02020603050405020304" pitchFamily="18" charset="0"/>
                        </a:rPr>
                        <a:t>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gridSpan="3">
                  <a:txBody>
                    <a:bodyPr/>
                    <a:lstStyle/>
                    <a:p>
                      <a:pPr>
                        <a:lnSpc>
                          <a:spcPct val="115000"/>
                        </a:lnSpc>
                        <a:spcAft>
                          <a:spcPts val="0"/>
                        </a:spcAft>
                      </a:pPr>
                      <a:r>
                        <a:rPr lang="nl-NL" sz="1000" dirty="0">
                          <a:effectLst/>
                          <a:latin typeface="Calibri" panose="020F0502020204030204" pitchFamily="34" charset="0"/>
                          <a:ea typeface="Times New Roman" panose="02020603050405020304" pitchFamily="18" charset="0"/>
                          <a:cs typeface="Times New Roman" panose="02020603050405020304" pitchFamily="18" charset="0"/>
                        </a:rPr>
                        <a:t>n.v.t./niet benoembaar</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hMerge="1">
                  <a:txBody>
                    <a:bodyPr/>
                    <a:lstStyle/>
                    <a:p>
                      <a:endParaRPr lang="nl-NL"/>
                    </a:p>
                  </a:txBody>
                  <a:tcPr/>
                </a:tc>
                <a:tc hMerge="1">
                  <a:txBody>
                    <a:bodyPr/>
                    <a:lstStyle/>
                    <a:p>
                      <a:endParaRPr lang="nl-NL"/>
                    </a:p>
                  </a:txBody>
                  <a:tcPr/>
                </a:tc>
              </a:tr>
            </a:tbl>
          </a:graphicData>
        </a:graphic>
      </p:graphicFrame>
      <p:sp>
        <p:nvSpPr>
          <p:cNvPr id="14" name="Rectangle 2"/>
          <p:cNvSpPr>
            <a:spLocks noChangeArrowheads="1"/>
          </p:cNvSpPr>
          <p:nvPr/>
        </p:nvSpPr>
        <p:spPr bwMode="auto">
          <a:xfrm>
            <a:off x="75006" y="1009934"/>
            <a:ext cx="3731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Bij de omschrijving van de arrangementen worden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categorieën van ondersteuningsbehoeften gehanteerd:</a:t>
            </a:r>
            <a:endParaRPr kumimoji="0" lang="nl-NL" altLang="nl-NL" sz="1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5" name="Grafiek 14"/>
          <p:cNvGraphicFramePr/>
          <p:nvPr>
            <p:extLst>
              <p:ext uri="{D42A27DB-BD31-4B8C-83A1-F6EECF244321}">
                <p14:modId xmlns:p14="http://schemas.microsoft.com/office/powerpoint/2010/main" val="1606783881"/>
              </p:ext>
            </p:extLst>
          </p:nvPr>
        </p:nvGraphicFramePr>
        <p:xfrm>
          <a:off x="4067944" y="79050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vak 15"/>
          <p:cNvSpPr txBox="1"/>
          <p:nvPr/>
        </p:nvSpPr>
        <p:spPr>
          <a:xfrm>
            <a:off x="135463" y="3756534"/>
            <a:ext cx="8873208" cy="1384995"/>
          </a:xfrm>
          <a:prstGeom prst="rect">
            <a:avLst/>
          </a:prstGeom>
          <a:noFill/>
        </p:spPr>
        <p:txBody>
          <a:bodyPr wrap="square" rtlCol="0">
            <a:spAutoFit/>
          </a:bodyPr>
          <a:lstStyle/>
          <a:p>
            <a:r>
              <a:rPr lang="nl-NL" sz="1200" dirty="0" smtClean="0"/>
              <a:t>De grafiek geeft inzicht in type ondersteuningsbehoefte. Voor één arrangement kunnen meerdere categorieën gekozen zijn. Het beeld is indicatief., maar laat wel een trend zien. De betrouwbaarheid van invullen is omdat het nog nieuw is niet groot. Sommige scholen kruisen alle categorieën aan. Zeker voor </a:t>
            </a:r>
            <a:r>
              <a:rPr lang="nl-NL" sz="1200" dirty="0" err="1" smtClean="0"/>
              <a:t>sbo</a:t>
            </a:r>
            <a:r>
              <a:rPr lang="nl-NL" sz="1200" dirty="0" smtClean="0"/>
              <a:t> of </a:t>
            </a:r>
            <a:r>
              <a:rPr lang="nl-NL" sz="1200" dirty="0" err="1" smtClean="0"/>
              <a:t>so</a:t>
            </a:r>
            <a:r>
              <a:rPr lang="nl-NL" sz="1200" dirty="0" smtClean="0"/>
              <a:t>.</a:t>
            </a:r>
          </a:p>
          <a:p>
            <a:r>
              <a:rPr lang="nl-NL" sz="1200" dirty="0" smtClean="0"/>
              <a:t>Mogelijke oorzaken: oude </a:t>
            </a:r>
            <a:r>
              <a:rPr lang="nl-NL" sz="1200" dirty="0" err="1" smtClean="0"/>
              <a:t>aanvraagdenken</a:t>
            </a:r>
            <a:r>
              <a:rPr lang="nl-NL" sz="1200" dirty="0" smtClean="0"/>
              <a:t> (zoveel mogelijk aankruisen), prioriteren en keuzes maken is lastig (ook zichtbaar bij doelenstellen en plan)</a:t>
            </a:r>
          </a:p>
          <a:p>
            <a:r>
              <a:rPr lang="nl-NL" sz="1200" dirty="0" smtClean="0"/>
              <a:t>Evaluatiegesprekken worden nu gevoerd om de inhoudelijke kwaliteit van de categorieën te verbeteren. Daarna acties ondernomen om de betrouwbaarheid van invullen te verbeteren.</a:t>
            </a:r>
            <a:endParaRPr lang="nl-NL" sz="1200" dirty="0"/>
          </a:p>
        </p:txBody>
      </p:sp>
    </p:spTree>
    <p:extLst>
      <p:ext uri="{BB962C8B-B14F-4D97-AF65-F5344CB8AC3E}">
        <p14:creationId xmlns:p14="http://schemas.microsoft.com/office/powerpoint/2010/main" val="26529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67" y="679180"/>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2014" y="294548"/>
            <a:ext cx="4005930" cy="369332"/>
          </a:xfrm>
          <a:prstGeom prst="rect">
            <a:avLst/>
          </a:prstGeom>
          <a:noFill/>
        </p:spPr>
        <p:txBody>
          <a:bodyPr wrap="square" rtlCol="0">
            <a:spAutoFit/>
          </a:bodyPr>
          <a:lstStyle/>
          <a:p>
            <a:r>
              <a:rPr lang="nl-NL" dirty="0" smtClean="0">
                <a:solidFill>
                  <a:srgbClr val="002060"/>
                </a:solidFill>
              </a:rPr>
              <a:t>IV. Werkgebieden en arrangementen</a:t>
            </a:r>
            <a:endParaRPr lang="nl-NL" dirty="0">
              <a:solidFill>
                <a:srgbClr val="002060"/>
              </a:solidFill>
            </a:endParaRPr>
          </a:p>
        </p:txBody>
      </p:sp>
      <p:sp>
        <p:nvSpPr>
          <p:cNvPr id="13" name="Tekstvak 12"/>
          <p:cNvSpPr txBox="1"/>
          <p:nvPr/>
        </p:nvSpPr>
        <p:spPr>
          <a:xfrm>
            <a:off x="75006" y="679180"/>
            <a:ext cx="6297194" cy="338554"/>
          </a:xfrm>
          <a:prstGeom prst="rect">
            <a:avLst/>
          </a:prstGeom>
          <a:noFill/>
        </p:spPr>
        <p:txBody>
          <a:bodyPr wrap="square" rtlCol="0">
            <a:spAutoFit/>
          </a:bodyPr>
          <a:lstStyle/>
          <a:p>
            <a:r>
              <a:rPr lang="nl-NL" sz="1600" dirty="0" smtClean="0"/>
              <a:t>Elk werkgebied trimesteranalyse met directeuren en </a:t>
            </a:r>
            <a:r>
              <a:rPr lang="nl-NL" sz="1600" dirty="0" err="1" smtClean="0"/>
              <a:t>ib’ers</a:t>
            </a:r>
            <a:r>
              <a:rPr lang="nl-NL" sz="1600" dirty="0" smtClean="0"/>
              <a:t>:</a:t>
            </a:r>
            <a:endParaRPr lang="nl-NL" sz="1600" dirty="0"/>
          </a:p>
        </p:txBody>
      </p:sp>
      <p:sp>
        <p:nvSpPr>
          <p:cNvPr id="4" name="Tekstvak 3"/>
          <p:cNvSpPr txBox="1"/>
          <p:nvPr/>
        </p:nvSpPr>
        <p:spPr>
          <a:xfrm>
            <a:off x="75006" y="1063812"/>
            <a:ext cx="4896544" cy="1200329"/>
          </a:xfrm>
          <a:prstGeom prst="rect">
            <a:avLst/>
          </a:prstGeom>
          <a:noFill/>
        </p:spPr>
        <p:txBody>
          <a:bodyPr wrap="square" rtlCol="0">
            <a:spAutoFit/>
          </a:bodyPr>
          <a:lstStyle/>
          <a:p>
            <a:pPr marL="285750" indent="-285750">
              <a:buFont typeface="Wingdings" panose="05000000000000000000" pitchFamily="2" charset="2"/>
              <a:buChar char="§"/>
            </a:pPr>
            <a:r>
              <a:rPr lang="nl-NL" sz="1200" dirty="0" smtClean="0"/>
              <a:t>Analyse inhoud arrangementen</a:t>
            </a:r>
          </a:p>
          <a:p>
            <a:pPr marL="285750" indent="-285750">
              <a:buFont typeface="Wingdings" panose="05000000000000000000" pitchFamily="2" charset="2"/>
              <a:buChar char="§"/>
            </a:pPr>
            <a:r>
              <a:rPr lang="nl-NL" sz="1200" dirty="0" smtClean="0"/>
              <a:t>Analyse uitputting budget</a:t>
            </a:r>
          </a:p>
          <a:p>
            <a:pPr marL="285750" indent="-285750">
              <a:buFont typeface="Wingdings" panose="05000000000000000000" pitchFamily="2" charset="2"/>
              <a:buChar char="§"/>
            </a:pPr>
            <a:r>
              <a:rPr lang="nl-NL" sz="1200" dirty="0" smtClean="0"/>
              <a:t>Analyse vergelijking met andere werkgebieden</a:t>
            </a:r>
          </a:p>
          <a:p>
            <a:pPr marL="285750" indent="-285750">
              <a:buFont typeface="Wingdings" panose="05000000000000000000" pitchFamily="2" charset="2"/>
              <a:buChar char="§"/>
            </a:pPr>
            <a:r>
              <a:rPr lang="nl-NL" sz="1200" dirty="0" smtClean="0"/>
              <a:t>Analyse samenwerking</a:t>
            </a:r>
          </a:p>
          <a:p>
            <a:pPr marL="285750" indent="-285750">
              <a:buFont typeface="Wingdings" panose="05000000000000000000" pitchFamily="2" charset="2"/>
              <a:buChar char="§"/>
            </a:pPr>
            <a:r>
              <a:rPr lang="nl-NL" sz="1200" dirty="0" smtClean="0"/>
              <a:t>Analyse ondersteuningsbehoeften werkgebied</a:t>
            </a:r>
          </a:p>
          <a:p>
            <a:pPr marL="285750" indent="-285750">
              <a:buFont typeface="Wingdings" panose="05000000000000000000" pitchFamily="2" charset="2"/>
              <a:buChar char="§"/>
            </a:pPr>
            <a:r>
              <a:rPr lang="nl-NL" sz="1200" dirty="0" smtClean="0"/>
              <a:t>Bepalen vervolgstappen</a:t>
            </a:r>
            <a:endParaRPr lang="nl-NL" sz="1200" dirty="0"/>
          </a:p>
        </p:txBody>
      </p:sp>
      <p:sp>
        <p:nvSpPr>
          <p:cNvPr id="8" name="Tekstvak 7"/>
          <p:cNvSpPr txBox="1"/>
          <p:nvPr/>
        </p:nvSpPr>
        <p:spPr>
          <a:xfrm>
            <a:off x="62897" y="2438300"/>
            <a:ext cx="8856984" cy="3323987"/>
          </a:xfrm>
          <a:prstGeom prst="rect">
            <a:avLst/>
          </a:prstGeom>
          <a:noFill/>
        </p:spPr>
        <p:txBody>
          <a:bodyPr wrap="square" rtlCol="0">
            <a:spAutoFit/>
          </a:bodyPr>
          <a:lstStyle/>
          <a:p>
            <a:r>
              <a:rPr lang="nl-NL" sz="1600" dirty="0" smtClean="0"/>
              <a:t>Algemene bevindingen rapportages werkgebieden:</a:t>
            </a:r>
          </a:p>
          <a:p>
            <a:endParaRPr lang="nl-NL" sz="1600" dirty="0" smtClean="0"/>
          </a:p>
          <a:p>
            <a:pPr marL="285750" indent="-285750">
              <a:buFont typeface="Wingdings" panose="05000000000000000000" pitchFamily="2" charset="2"/>
              <a:buChar char="§"/>
            </a:pPr>
            <a:r>
              <a:rPr lang="nl-NL" sz="1200" dirty="0" smtClean="0"/>
              <a:t>Vertrouwen in elkaar groeit door de ontmoetingen en elkaar leren kennen.</a:t>
            </a:r>
          </a:p>
          <a:p>
            <a:pPr marL="285750" indent="-285750">
              <a:buFont typeface="Wingdings" panose="05000000000000000000" pitchFamily="2" charset="2"/>
              <a:buChar char="§"/>
            </a:pPr>
            <a:r>
              <a:rPr lang="nl-NL" sz="1200" dirty="0" smtClean="0"/>
              <a:t>Diversiteit als meerwaarde gaan zien</a:t>
            </a:r>
          </a:p>
          <a:p>
            <a:pPr marL="285750" indent="-285750">
              <a:buFont typeface="Wingdings" panose="05000000000000000000" pitchFamily="2" charset="2"/>
              <a:buChar char="§"/>
            </a:pPr>
            <a:r>
              <a:rPr lang="nl-NL" sz="1200" dirty="0" smtClean="0"/>
              <a:t>Behoefte aan delen en leren van elkaar</a:t>
            </a:r>
          </a:p>
          <a:p>
            <a:pPr marL="285750" indent="-285750">
              <a:buFont typeface="Wingdings" panose="05000000000000000000" pitchFamily="2" charset="2"/>
              <a:buChar char="§"/>
            </a:pPr>
            <a:r>
              <a:rPr lang="nl-NL" sz="1200" dirty="0" smtClean="0"/>
              <a:t>Steeds beter inzicht dat het niet gaat om aanvragen maar bepalen op basis van vraagarticulatie doen wat nodig is zolang dat nodig is. Groeidocument – </a:t>
            </a:r>
            <a:r>
              <a:rPr lang="nl-NL" sz="1200" dirty="0" err="1" smtClean="0"/>
              <a:t>hga</a:t>
            </a:r>
            <a:r>
              <a:rPr lang="nl-NL" sz="1200" dirty="0" smtClean="0"/>
              <a:t> werkt – begint te wennen.</a:t>
            </a:r>
          </a:p>
          <a:p>
            <a:pPr marL="285750" indent="-285750">
              <a:buFont typeface="Wingdings" panose="05000000000000000000" pitchFamily="2" charset="2"/>
              <a:buChar char="§"/>
            </a:pPr>
            <a:r>
              <a:rPr lang="nl-NL" sz="1200" dirty="0" err="1" smtClean="0"/>
              <a:t>Bovenschoolsbudget</a:t>
            </a:r>
            <a:r>
              <a:rPr lang="nl-NL" sz="1200" dirty="0" smtClean="0"/>
              <a:t> nog niet opgepakt vaak bewuste keus. Er ontstaan nu door delen ideeën en initiatieven.</a:t>
            </a:r>
          </a:p>
          <a:p>
            <a:pPr marL="285750" indent="-285750">
              <a:buFont typeface="Wingdings" panose="05000000000000000000" pitchFamily="2" charset="2"/>
              <a:buChar char="§"/>
            </a:pPr>
            <a:r>
              <a:rPr lang="nl-NL" sz="1200" dirty="0" smtClean="0"/>
              <a:t>Tijdspanne tussen vaststellen arrangement en beschikbaarheid middelen is kort. (reacties: Kost minder tijd en moeite – lijnen kort)</a:t>
            </a:r>
          </a:p>
          <a:p>
            <a:pPr marL="285750" indent="-285750">
              <a:buFont typeface="Wingdings" panose="05000000000000000000" pitchFamily="2" charset="2"/>
              <a:buChar char="§"/>
            </a:pPr>
            <a:r>
              <a:rPr lang="nl-NL" sz="1200" dirty="0" smtClean="0"/>
              <a:t>Wennen dat het geen egalitair verdeelsysteem is.</a:t>
            </a:r>
          </a:p>
          <a:p>
            <a:pPr marL="285750" indent="-285750">
              <a:buFont typeface="Wingdings" panose="05000000000000000000" pitchFamily="2" charset="2"/>
              <a:buChar char="§"/>
            </a:pPr>
            <a:r>
              <a:rPr lang="nl-NL" sz="1200" dirty="0" smtClean="0"/>
              <a:t>Zorg:  wegvallen 40% volgend jaar om vaste afspraken personeel oude </a:t>
            </a:r>
            <a:r>
              <a:rPr lang="nl-NL" sz="1200" dirty="0" err="1" smtClean="0"/>
              <a:t>lgf</a:t>
            </a:r>
            <a:r>
              <a:rPr lang="nl-NL" sz="1200" dirty="0" smtClean="0"/>
              <a:t> gelden.</a:t>
            </a:r>
          </a:p>
          <a:p>
            <a:pPr marL="285750" indent="-285750">
              <a:buFont typeface="Wingdings" panose="05000000000000000000" pitchFamily="2" charset="2"/>
              <a:buChar char="§"/>
            </a:pPr>
            <a:r>
              <a:rPr lang="nl-NL" sz="1200" dirty="0" smtClean="0"/>
              <a:t>Geografie werkgebied bepaalt gemak samenwerking (Alkmaar-Oost en Bergen: geografie werkt drempel verhogend)</a:t>
            </a:r>
          </a:p>
          <a:p>
            <a:pPr marL="285750" indent="-285750">
              <a:buFont typeface="Wingdings" panose="05000000000000000000" pitchFamily="2" charset="2"/>
              <a:buChar char="§"/>
            </a:pPr>
            <a:r>
              <a:rPr lang="nl-NL" sz="1200" dirty="0" smtClean="0"/>
              <a:t>Wens: flexibele inzet personeel </a:t>
            </a:r>
            <a:r>
              <a:rPr lang="nl-NL" sz="1200" dirty="0" err="1" smtClean="0"/>
              <a:t>bovenbestuurlijk</a:t>
            </a:r>
            <a:r>
              <a:rPr lang="nl-NL" sz="1200" dirty="0" smtClean="0"/>
              <a:t> regelen</a:t>
            </a:r>
          </a:p>
          <a:p>
            <a:endParaRPr lang="nl-NL" sz="1400" dirty="0" smtClean="0"/>
          </a:p>
          <a:p>
            <a:pPr marL="285750" indent="-285750">
              <a:buFont typeface="Wingdings" panose="05000000000000000000" pitchFamily="2" charset="2"/>
              <a:buChar char="§"/>
            </a:pPr>
            <a:endParaRPr lang="nl-NL" sz="1400" dirty="0" smtClean="0"/>
          </a:p>
          <a:p>
            <a:pPr marL="285750" indent="-285750">
              <a:buFont typeface="Wingdings" panose="05000000000000000000" pitchFamily="2" charset="2"/>
              <a:buChar char="§"/>
            </a:pPr>
            <a:endParaRPr lang="nl-NL" dirty="0"/>
          </a:p>
        </p:txBody>
      </p:sp>
    </p:spTree>
    <p:extLst>
      <p:ext uri="{BB962C8B-B14F-4D97-AF65-F5344CB8AC3E}">
        <p14:creationId xmlns:p14="http://schemas.microsoft.com/office/powerpoint/2010/main" val="1371909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23172" y="664979"/>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2014" y="294548"/>
            <a:ext cx="4005930" cy="369332"/>
          </a:xfrm>
          <a:prstGeom prst="rect">
            <a:avLst/>
          </a:prstGeom>
          <a:noFill/>
        </p:spPr>
        <p:txBody>
          <a:bodyPr wrap="square" rtlCol="0">
            <a:spAutoFit/>
          </a:bodyPr>
          <a:lstStyle/>
          <a:p>
            <a:r>
              <a:rPr lang="nl-NL" dirty="0" smtClean="0">
                <a:solidFill>
                  <a:srgbClr val="002060"/>
                </a:solidFill>
              </a:rPr>
              <a:t>V. thuiszitter</a:t>
            </a:r>
            <a:endParaRPr lang="nl-NL" dirty="0">
              <a:solidFill>
                <a:srgbClr val="00206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928935391"/>
              </p:ext>
            </p:extLst>
          </p:nvPr>
        </p:nvGraphicFramePr>
        <p:xfrm>
          <a:off x="251521" y="843558"/>
          <a:ext cx="3816424" cy="4299942"/>
        </p:xfrm>
        <a:graphic>
          <a:graphicData uri="http://schemas.openxmlformats.org/drawingml/2006/table">
            <a:tbl>
              <a:tblPr firstRow="1" firstCol="1" bandRow="1">
                <a:tableStyleId>{5C22544A-7EE6-4342-B048-85BDC9FD1C3A}</a:tableStyleId>
              </a:tblPr>
              <a:tblGrid>
                <a:gridCol w="1092990"/>
                <a:gridCol w="430210"/>
                <a:gridCol w="412954"/>
                <a:gridCol w="402680"/>
                <a:gridCol w="434730"/>
                <a:gridCol w="598679"/>
                <a:gridCol w="444181"/>
              </a:tblGrid>
              <a:tr h="109873">
                <a:tc>
                  <a:txBody>
                    <a:bodyPr/>
                    <a:lstStyle/>
                    <a:p>
                      <a:pPr>
                        <a:lnSpc>
                          <a:spcPct val="107000"/>
                        </a:lnSpc>
                        <a:spcAft>
                          <a:spcPts val="0"/>
                        </a:spcAft>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Alkmaar</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Bergen</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Heiloo</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H’waard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Langedijk</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Totaal</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r>
              <a:tr h="109873">
                <a:tc>
                  <a:txBody>
                    <a:bodyPr/>
                    <a:lstStyle/>
                    <a:p>
                      <a:pPr>
                        <a:lnSpc>
                          <a:spcPct val="107000"/>
                        </a:lnSpc>
                        <a:spcAft>
                          <a:spcPts val="0"/>
                        </a:spcAft>
                      </a:pPr>
                      <a:r>
                        <a:rPr lang="nl-NL" sz="600">
                          <a:effectLst/>
                        </a:rPr>
                        <a:t>categorie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aantal ll</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r>
              <a:tr h="1021307">
                <a:tc>
                  <a:txBody>
                    <a:bodyPr/>
                    <a:lstStyle/>
                    <a:p>
                      <a:pPr>
                        <a:lnSpc>
                          <a:spcPct val="107000"/>
                        </a:lnSpc>
                        <a:spcAft>
                          <a:spcPts val="0"/>
                        </a:spcAft>
                      </a:pPr>
                      <a:r>
                        <a:rPr lang="nl-NL" sz="600">
                          <a:effectLst/>
                        </a:rPr>
                        <a:t>Het aantal leerplichtige jongeren dat is ingeschre-ven op een school voor primair onderwijs en die zonder geldige reden meer dan 4 weken verzuimt zonder dat hij/zij  onthef-fing heeft van de leer-plicht.</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Geen info bekend.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r>
              <a:tr h="679194">
                <a:tc>
                  <a:txBody>
                    <a:bodyPr/>
                    <a:lstStyle/>
                    <a:p>
                      <a:pPr>
                        <a:lnSpc>
                          <a:spcPct val="107000"/>
                        </a:lnSpc>
                        <a:spcAft>
                          <a:spcPts val="0"/>
                        </a:spcAft>
                      </a:pPr>
                      <a:r>
                        <a:rPr lang="nl-NL" sz="600">
                          <a:effectLst/>
                        </a:rPr>
                        <a:t>Het aantal kinderen in deze leeftijdscategorie dat is vrijgesteld van inschrij-vingsplicht op grond van artikel 5a Lpw, op deze datum.</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14</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1</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Geen info bekend.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4</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19</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r>
              <a:tr h="679194">
                <a:tc>
                  <a:txBody>
                    <a:bodyPr/>
                    <a:lstStyle/>
                    <a:p>
                      <a:pPr>
                        <a:lnSpc>
                          <a:spcPct val="107000"/>
                        </a:lnSpc>
                        <a:spcAft>
                          <a:spcPts val="0"/>
                        </a:spcAft>
                      </a:pPr>
                      <a:r>
                        <a:rPr lang="nl-NL" sz="600">
                          <a:effectLst/>
                        </a:rPr>
                        <a:t>Het aantal kinderen in deze leeftijdscategorie dat is vrijgesteld van inschrij-vingsplicht op grond van artikel 5b Lpw, op deze datum.</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dirty="0">
                          <a:effectLst/>
                        </a:rPr>
                        <a:t>5</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4</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Geen info bekend.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9</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r>
              <a:tr h="679194">
                <a:tc>
                  <a:txBody>
                    <a:bodyPr/>
                    <a:lstStyle/>
                    <a:p>
                      <a:pPr>
                        <a:lnSpc>
                          <a:spcPct val="107000"/>
                        </a:lnSpc>
                        <a:spcAft>
                          <a:spcPts val="0"/>
                        </a:spcAft>
                      </a:pPr>
                      <a:r>
                        <a:rPr lang="nl-NL" sz="600">
                          <a:effectLst/>
                        </a:rPr>
                        <a:t>Het aantal kinderen dat is vrijgesteld van school-bezoek voor meer dan 4 weken op grond van artikel 11g Lpw op deze datum.</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3</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Geen info bekend.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3</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r>
              <a:tr h="1021307">
                <a:tc>
                  <a:txBody>
                    <a:bodyPr/>
                    <a:lstStyle/>
                    <a:p>
                      <a:pPr>
                        <a:lnSpc>
                          <a:spcPct val="107000"/>
                        </a:lnSpc>
                        <a:spcAft>
                          <a:spcPts val="0"/>
                        </a:spcAft>
                      </a:pPr>
                      <a:r>
                        <a:rPr lang="nl-NL" sz="600">
                          <a:effectLst/>
                        </a:rPr>
                        <a:t>Het aantal kinderen in de basisschoolleeftijd waar-voor een onderzoek loopt bij de leerplichtambtenaar (onderzoek start bij de leerplicht administratie, bij geen succes neemt lpa dit over).</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6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1</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0</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Geen info bekend.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c>
                  <a:txBody>
                    <a:bodyPr/>
                    <a:lstStyle/>
                    <a:p>
                      <a:pPr>
                        <a:lnSpc>
                          <a:spcPct val="107000"/>
                        </a:lnSpc>
                        <a:spcAft>
                          <a:spcPts val="0"/>
                        </a:spcAft>
                      </a:pPr>
                      <a:r>
                        <a:rPr lang="nl-NL" sz="600" dirty="0">
                          <a:effectLst/>
                        </a:rPr>
                        <a:t>7</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043" marR="36043" marT="0" marB="0"/>
                </a:tc>
              </a:tr>
            </a:tbl>
          </a:graphicData>
        </a:graphic>
      </p:graphicFrame>
      <p:pic>
        <p:nvPicPr>
          <p:cNvPr id="8" name="Afbeelding 7"/>
          <p:cNvPicPr>
            <a:picLocks noChangeAspect="1"/>
          </p:cNvPicPr>
          <p:nvPr/>
        </p:nvPicPr>
        <p:blipFill>
          <a:blip r:embed="rId2"/>
          <a:stretch>
            <a:fillRect/>
          </a:stretch>
        </p:blipFill>
        <p:spPr>
          <a:xfrm>
            <a:off x="4211960" y="1165758"/>
            <a:ext cx="5099227" cy="1615822"/>
          </a:xfrm>
          <a:prstGeom prst="rect">
            <a:avLst/>
          </a:prstGeom>
        </p:spPr>
      </p:pic>
      <p:sp>
        <p:nvSpPr>
          <p:cNvPr id="9" name="Tekstvak 8"/>
          <p:cNvSpPr txBox="1"/>
          <p:nvPr/>
        </p:nvSpPr>
        <p:spPr>
          <a:xfrm>
            <a:off x="4392814" y="3115666"/>
            <a:ext cx="3732090" cy="2031325"/>
          </a:xfrm>
          <a:prstGeom prst="rect">
            <a:avLst/>
          </a:prstGeom>
          <a:noFill/>
        </p:spPr>
        <p:txBody>
          <a:bodyPr wrap="square" rtlCol="0">
            <a:spAutoFit/>
          </a:bodyPr>
          <a:lstStyle/>
          <a:p>
            <a:pPr marL="285750" indent="-285750">
              <a:buFont typeface="Wingdings" panose="05000000000000000000" pitchFamily="2" charset="2"/>
              <a:buChar char="§"/>
            </a:pPr>
            <a:r>
              <a:rPr lang="nl-NL" dirty="0" smtClean="0"/>
              <a:t>Casussen worden samen opgepakt.</a:t>
            </a:r>
          </a:p>
          <a:p>
            <a:pPr marL="285750" indent="-285750">
              <a:buFont typeface="Wingdings" panose="05000000000000000000" pitchFamily="2" charset="2"/>
              <a:buChar char="§"/>
            </a:pPr>
            <a:r>
              <a:rPr lang="nl-NL" dirty="0" smtClean="0"/>
              <a:t>samenwerking leerplicht werkvloer positief.</a:t>
            </a:r>
            <a:endParaRPr lang="nl-NL" dirty="0"/>
          </a:p>
          <a:p>
            <a:pPr marL="285750" indent="-285750">
              <a:buFont typeface="Wingdings" panose="05000000000000000000" pitchFamily="2" charset="2"/>
              <a:buChar char="§"/>
            </a:pPr>
            <a:r>
              <a:rPr lang="nl-NL" dirty="0" smtClean="0"/>
              <a:t>Gezamenlijk beleid: onderwijszorgarrangement voor thuiszitters ontwikkelen.</a:t>
            </a:r>
            <a:endParaRPr lang="nl-NL" dirty="0"/>
          </a:p>
        </p:txBody>
      </p:sp>
    </p:spTree>
    <p:extLst>
      <p:ext uri="{BB962C8B-B14F-4D97-AF65-F5344CB8AC3E}">
        <p14:creationId xmlns:p14="http://schemas.microsoft.com/office/powerpoint/2010/main" val="95681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555526"/>
            <a:ext cx="9144000" cy="46225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251520" y="555526"/>
            <a:ext cx="8712968" cy="45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b="1" dirty="0" smtClean="0"/>
          </a:p>
          <a:p>
            <a:endParaRPr lang="nl-NL" sz="1600" b="1" dirty="0"/>
          </a:p>
          <a:p>
            <a:endParaRPr lang="nl-NL" sz="1600" b="1" dirty="0" smtClean="0"/>
          </a:p>
          <a:p>
            <a:endParaRPr lang="nl-NL" sz="1600" b="1" dirty="0"/>
          </a:p>
          <a:p>
            <a:r>
              <a:rPr lang="nl-NL" sz="1600" b="1" dirty="0"/>
              <a:t>Kwaliteitsaspect 2 – Management en organisatie</a:t>
            </a:r>
          </a:p>
          <a:p>
            <a:endParaRPr lang="nl-NL" sz="1600" b="1" dirty="0"/>
          </a:p>
          <a:p>
            <a:endParaRPr lang="nl-NL" sz="1600" b="1" dirty="0" smtClean="0"/>
          </a:p>
          <a:p>
            <a:r>
              <a:rPr lang="nl-NL" sz="1600" b="1" dirty="0"/>
              <a:t>Het Samenwerkingsverband weet zijn missie en doelstellingen binnen het kader van de Wet passend onderwijs te realiseren door een slagvaardige aansturingen effectieve interne communicatie en een doelmatige, inzichtelijke organisatie.</a:t>
            </a:r>
          </a:p>
          <a:p>
            <a:endParaRPr lang="nl-NL" sz="1600" b="1" dirty="0" smtClean="0"/>
          </a:p>
          <a:p>
            <a:endParaRPr lang="nl-NL" sz="1600" b="1" dirty="0" smtClean="0"/>
          </a:p>
          <a:p>
            <a:endParaRPr lang="nl-NL" sz="1600" b="1" dirty="0" smtClean="0"/>
          </a:p>
          <a:p>
            <a:endParaRPr lang="nl-NL" sz="1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72" y="405444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179512" y="130823"/>
            <a:ext cx="3960440" cy="369332"/>
          </a:xfrm>
          <a:prstGeom prst="rect">
            <a:avLst/>
          </a:prstGeom>
          <a:solidFill>
            <a:schemeClr val="bg1"/>
          </a:solid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a:t>
            </a:r>
            <a:endParaRPr lang="nl-NL" dirty="0">
              <a:solidFill>
                <a:srgbClr val="002060"/>
              </a:solidFill>
            </a:endParaRPr>
          </a:p>
        </p:txBody>
      </p:sp>
    </p:spTree>
    <p:extLst>
      <p:ext uri="{BB962C8B-B14F-4D97-AF65-F5344CB8AC3E}">
        <p14:creationId xmlns:p14="http://schemas.microsoft.com/office/powerpoint/2010/main" val="3312319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PPO-NK presentatie bestuur_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kstvak 4"/>
          <p:cNvSpPr txBox="1"/>
          <p:nvPr/>
        </p:nvSpPr>
        <p:spPr>
          <a:xfrm>
            <a:off x="179512" y="130823"/>
            <a:ext cx="3960440" cy="369332"/>
          </a:xfrm>
          <a:prstGeom prst="rect">
            <a:avLst/>
          </a:prstGeom>
          <a:solidFill>
            <a:schemeClr val="bg1"/>
          </a:solid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a:t>
            </a:r>
            <a:endParaRPr lang="nl-NL" dirty="0">
              <a:solidFill>
                <a:srgbClr val="002060"/>
              </a:solidFill>
            </a:endParaRPr>
          </a:p>
        </p:txBody>
      </p:sp>
    </p:spTree>
    <p:extLst>
      <p:ext uri="{BB962C8B-B14F-4D97-AF65-F5344CB8AC3E}">
        <p14:creationId xmlns:p14="http://schemas.microsoft.com/office/powerpoint/2010/main" val="2676939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PPO-NK presentatie bestuur_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2520" cy="5143500"/>
          </a:xfrm>
          <a:prstGeom prst="rect">
            <a:avLst/>
          </a:prstGeom>
        </p:spPr>
      </p:pic>
      <p:sp>
        <p:nvSpPr>
          <p:cNvPr id="5" name="Tekstvak 4"/>
          <p:cNvSpPr txBox="1"/>
          <p:nvPr/>
        </p:nvSpPr>
        <p:spPr>
          <a:xfrm>
            <a:off x="0" y="69057"/>
            <a:ext cx="5796136" cy="369332"/>
          </a:xfrm>
          <a:prstGeom prst="rect">
            <a:avLst/>
          </a:prstGeom>
          <a:solidFill>
            <a:schemeClr val="bg1"/>
          </a:solid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a:t>
            </a:r>
            <a:endParaRPr lang="nl-NL" dirty="0">
              <a:solidFill>
                <a:srgbClr val="002060"/>
              </a:solidFill>
            </a:endParaRPr>
          </a:p>
        </p:txBody>
      </p:sp>
      <p:sp>
        <p:nvSpPr>
          <p:cNvPr id="6" name="Tekstvak 5"/>
          <p:cNvSpPr txBox="1"/>
          <p:nvPr/>
        </p:nvSpPr>
        <p:spPr>
          <a:xfrm>
            <a:off x="5796136" y="938777"/>
            <a:ext cx="2890664" cy="2677656"/>
          </a:xfrm>
          <a:prstGeom prst="rect">
            <a:avLst/>
          </a:prstGeom>
          <a:noFill/>
        </p:spPr>
        <p:txBody>
          <a:bodyPr wrap="square" rtlCol="0">
            <a:spAutoFit/>
          </a:bodyPr>
          <a:lstStyle/>
          <a:p>
            <a:pPr marL="285750" indent="-285750">
              <a:buFont typeface="Wingdings" panose="05000000000000000000" pitchFamily="2" charset="2"/>
              <a:buChar char="§"/>
            </a:pPr>
            <a:r>
              <a:rPr lang="nl-NL" sz="1200" dirty="0" smtClean="0"/>
              <a:t>Afstemming en het samen delen, leren en creëren gaat steeds beter.</a:t>
            </a:r>
          </a:p>
          <a:p>
            <a:pPr marL="285750" indent="-285750">
              <a:buFont typeface="Wingdings" panose="05000000000000000000" pitchFamily="2" charset="2"/>
              <a:buChar char="§"/>
            </a:pPr>
            <a:r>
              <a:rPr lang="nl-NL" sz="1200" dirty="0" smtClean="0"/>
              <a:t>Netwerkgroep met verticale, horizontale en diagonale functies en rollen is wennen, maar in toenemende mate wordt meerwaarde ervaren.</a:t>
            </a:r>
          </a:p>
          <a:p>
            <a:pPr marL="285750" indent="-285750">
              <a:buFont typeface="Wingdings" panose="05000000000000000000" pitchFamily="2" charset="2"/>
              <a:buChar char="§"/>
            </a:pPr>
            <a:r>
              <a:rPr lang="nl-NL" sz="1200" dirty="0" smtClean="0"/>
              <a:t>Agenda wordt in toenemende mate door de deelnemers als groep </a:t>
            </a:r>
            <a:r>
              <a:rPr lang="nl-NL" sz="1200" dirty="0" err="1" smtClean="0"/>
              <a:t>gelijkwaardigen</a:t>
            </a:r>
            <a:r>
              <a:rPr lang="nl-NL" sz="1200" dirty="0" smtClean="0"/>
              <a:t> bepaald. </a:t>
            </a:r>
          </a:p>
          <a:p>
            <a:pPr marL="285750" indent="-285750">
              <a:buFont typeface="Wingdings" panose="05000000000000000000" pitchFamily="2" charset="2"/>
              <a:buChar char="§"/>
            </a:pPr>
            <a:r>
              <a:rPr lang="nl-NL" sz="1200" dirty="0" err="1" smtClean="0"/>
              <a:t>Voorschoolseopvang</a:t>
            </a:r>
            <a:r>
              <a:rPr lang="nl-NL" sz="1200" dirty="0" smtClean="0"/>
              <a:t> heeft behoefte aan samenwerking over kinderen met extra ondersteuning.</a:t>
            </a:r>
          </a:p>
          <a:p>
            <a:pPr marL="285750" indent="-285750">
              <a:buFont typeface="Wingdings" panose="05000000000000000000" pitchFamily="2" charset="2"/>
              <a:buChar char="§"/>
            </a:pPr>
            <a:r>
              <a:rPr lang="nl-NL" sz="1200" dirty="0" smtClean="0"/>
              <a:t>Virtueel expertise cluster is ondernemend met elkaar.</a:t>
            </a:r>
            <a:endParaRPr lang="nl-NL" sz="1200" dirty="0"/>
          </a:p>
        </p:txBody>
      </p:sp>
    </p:spTree>
    <p:extLst>
      <p:ext uri="{BB962C8B-B14F-4D97-AF65-F5344CB8AC3E}">
        <p14:creationId xmlns:p14="http://schemas.microsoft.com/office/powerpoint/2010/main" val="2376663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67" y="36962"/>
            <a:ext cx="7272808" cy="646331"/>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a:t>
            </a:r>
          </a:p>
          <a:p>
            <a:r>
              <a:rPr lang="nl-NL" dirty="0" smtClean="0">
                <a:solidFill>
                  <a:srgbClr val="002060"/>
                </a:solidFill>
              </a:rPr>
              <a:t>onderwijsexperts</a:t>
            </a:r>
            <a:endParaRPr lang="nl-NL" dirty="0">
              <a:solidFill>
                <a:srgbClr val="002060"/>
              </a:solidFill>
            </a:endParaRPr>
          </a:p>
        </p:txBody>
      </p:sp>
      <p:sp>
        <p:nvSpPr>
          <p:cNvPr id="3" name="Rechthoek 2"/>
          <p:cNvSpPr/>
          <p:nvPr/>
        </p:nvSpPr>
        <p:spPr>
          <a:xfrm>
            <a:off x="28267" y="702707"/>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endParaRPr lang="nl-NL" sz="1100" dirty="0" smtClean="0">
              <a:solidFill>
                <a:schemeClr val="tx1">
                  <a:lumMod val="50000"/>
                  <a:lumOff val="50000"/>
                </a:schemeClr>
              </a:solidFill>
            </a:endParaRPr>
          </a:p>
          <a:p>
            <a:pPr marL="171450" indent="-171450">
              <a:buFont typeface="Wingdings" panose="05000000000000000000" pitchFamily="2" charset="2"/>
              <a:buChar char="§"/>
            </a:pPr>
            <a:endParaRPr lang="nl-NL" sz="1100" dirty="0">
              <a:solidFill>
                <a:schemeClr val="tx1">
                  <a:lumMod val="50000"/>
                  <a:lumOff val="50000"/>
                </a:schemeClr>
              </a:solidFill>
            </a:endParaRPr>
          </a:p>
          <a:p>
            <a:pPr marL="171450" indent="-171450">
              <a:buFont typeface="Wingdings" panose="05000000000000000000" pitchFamily="2" charset="2"/>
              <a:buChar char="§"/>
            </a:pPr>
            <a:endParaRPr lang="nl-NL" sz="1200" dirty="0" smtClean="0">
              <a:solidFill>
                <a:schemeClr val="tx1">
                  <a:lumMod val="50000"/>
                  <a:lumOff val="50000"/>
                </a:schemeClr>
              </a:solidFill>
            </a:endParaRPr>
          </a:p>
          <a:p>
            <a:pPr marL="171450" indent="-171450">
              <a:buFont typeface="Wingdings" panose="05000000000000000000" pitchFamily="2" charset="2"/>
              <a:buChar char="§"/>
            </a:pPr>
            <a:endParaRPr lang="nl-NL" sz="1200" dirty="0" smtClean="0">
              <a:solidFill>
                <a:schemeClr val="tx1">
                  <a:lumMod val="50000"/>
                  <a:lumOff val="50000"/>
                </a:schemeClr>
              </a:solidFill>
            </a:endParaRPr>
          </a:p>
          <a:p>
            <a:pPr marL="171450" indent="-171450">
              <a:buFont typeface="Wingdings" panose="05000000000000000000" pitchFamily="2" charset="2"/>
              <a:buChar char="§"/>
            </a:pPr>
            <a:endParaRPr lang="nl-NL" sz="1200" dirty="0">
              <a:solidFill>
                <a:schemeClr val="tx1">
                  <a:lumMod val="50000"/>
                  <a:lumOff val="50000"/>
                </a:schemeClr>
              </a:solidFill>
            </a:endParaRPr>
          </a:p>
        </p:txBody>
      </p:sp>
      <p:sp>
        <p:nvSpPr>
          <p:cNvPr id="4" name="Tekstvak 3"/>
          <p:cNvSpPr txBox="1"/>
          <p:nvPr/>
        </p:nvSpPr>
        <p:spPr>
          <a:xfrm>
            <a:off x="295261" y="915566"/>
            <a:ext cx="8848739" cy="5170646"/>
          </a:xfrm>
          <a:prstGeom prst="rect">
            <a:avLst/>
          </a:prstGeom>
          <a:noFill/>
        </p:spPr>
        <p:txBody>
          <a:bodyPr wrap="square" rtlCol="0">
            <a:spAutoFit/>
          </a:bodyPr>
          <a:lstStyle/>
          <a:p>
            <a:r>
              <a:rPr lang="nl-NL" sz="1400" dirty="0" smtClean="0"/>
              <a:t>Algemeen</a:t>
            </a:r>
          </a:p>
          <a:p>
            <a:pPr marL="285750" indent="-285750">
              <a:buFont typeface="Wingdings" panose="05000000000000000000" pitchFamily="2" charset="2"/>
              <a:buChar char="§"/>
            </a:pPr>
            <a:r>
              <a:rPr lang="nl-NL" sz="1200" dirty="0" smtClean="0"/>
              <a:t>Werken intensief samen </a:t>
            </a:r>
          </a:p>
          <a:p>
            <a:pPr marL="285750" indent="-285750">
              <a:buFont typeface="Wingdings" panose="05000000000000000000" pitchFamily="2" charset="2"/>
              <a:buChar char="§"/>
            </a:pPr>
            <a:r>
              <a:rPr lang="nl-NL" sz="1200" dirty="0" smtClean="0"/>
              <a:t>Hart voor het kind</a:t>
            </a:r>
          </a:p>
          <a:p>
            <a:pPr marL="285750" indent="-285750">
              <a:buFont typeface="Wingdings" panose="05000000000000000000" pitchFamily="2" charset="2"/>
              <a:buChar char="§"/>
            </a:pPr>
            <a:r>
              <a:rPr lang="nl-NL" sz="1200" dirty="0" smtClean="0"/>
              <a:t>Laagdrempelig contact</a:t>
            </a:r>
          </a:p>
          <a:p>
            <a:pPr marL="285750" indent="-285750">
              <a:buFont typeface="Wingdings" panose="05000000000000000000" pitchFamily="2" charset="2"/>
              <a:buChar char="§"/>
            </a:pPr>
            <a:r>
              <a:rPr lang="nl-NL" sz="1200" dirty="0" smtClean="0"/>
              <a:t>Gesterkt door diversiteit</a:t>
            </a:r>
          </a:p>
          <a:p>
            <a:pPr marL="285750" indent="-285750">
              <a:buFont typeface="Wingdings" panose="05000000000000000000" pitchFamily="2" charset="2"/>
              <a:buChar char="§"/>
            </a:pPr>
            <a:r>
              <a:rPr lang="nl-NL" sz="1200" dirty="0" smtClean="0"/>
              <a:t>Ontwikkelingsgericht en lerend</a:t>
            </a:r>
          </a:p>
          <a:p>
            <a:pPr marL="285750" indent="-285750">
              <a:buFont typeface="Wingdings" panose="05000000000000000000" pitchFamily="2" charset="2"/>
              <a:buChar char="§"/>
            </a:pPr>
            <a:r>
              <a:rPr lang="nl-NL" sz="1200" dirty="0" smtClean="0"/>
              <a:t>Samen werkend</a:t>
            </a:r>
          </a:p>
          <a:p>
            <a:pPr marL="285750" indent="-285750">
              <a:buFont typeface="Wingdings" panose="05000000000000000000" pitchFamily="2" charset="2"/>
              <a:buChar char="§"/>
            </a:pPr>
            <a:r>
              <a:rPr lang="nl-NL" sz="1200" dirty="0" smtClean="0"/>
              <a:t>Positief ingesteld</a:t>
            </a:r>
          </a:p>
          <a:p>
            <a:pPr marL="285750" indent="-285750">
              <a:buFont typeface="Wingdings" panose="05000000000000000000" pitchFamily="2" charset="2"/>
              <a:buChar char="§"/>
            </a:pPr>
            <a:r>
              <a:rPr lang="nl-NL" sz="1200" dirty="0" smtClean="0"/>
              <a:t>Zetten de schouders er onder</a:t>
            </a:r>
          </a:p>
          <a:p>
            <a:pPr marL="285750" indent="-285750">
              <a:buFont typeface="Wingdings" panose="05000000000000000000" pitchFamily="2" charset="2"/>
              <a:buChar char="§"/>
            </a:pPr>
            <a:r>
              <a:rPr lang="nl-NL" sz="1200" dirty="0" smtClean="0"/>
              <a:t>Vinden naam onderwijsexpert niet passend bij rol en inhoud functie; beter consulent passend onderwijs</a:t>
            </a:r>
          </a:p>
          <a:p>
            <a:endParaRPr lang="nl-NL" sz="1400" dirty="0" smtClean="0"/>
          </a:p>
          <a:p>
            <a:r>
              <a:rPr lang="nl-NL" sz="1400" dirty="0" smtClean="0"/>
              <a:t>Scholing en overleg</a:t>
            </a:r>
          </a:p>
          <a:p>
            <a:pPr marL="285750" indent="-285750">
              <a:buFont typeface="Wingdings" panose="05000000000000000000" pitchFamily="2" charset="2"/>
              <a:buChar char="§"/>
            </a:pPr>
            <a:r>
              <a:rPr lang="nl-NL" sz="1200" dirty="0" smtClean="0"/>
              <a:t>Professionalisering in team en individueel voor ontwikkeling rol onderwijsexpert en teamspirit.</a:t>
            </a:r>
          </a:p>
          <a:p>
            <a:pPr marL="285750" indent="-285750">
              <a:buFont typeface="Wingdings" panose="05000000000000000000" pitchFamily="2" charset="2"/>
              <a:buChar char="§"/>
            </a:pPr>
            <a:r>
              <a:rPr lang="nl-NL" sz="1200" dirty="0" smtClean="0"/>
              <a:t>Wekelijks overleg: ontwikkeling arrangementen, casussen, werkgebieden, vragen scholen</a:t>
            </a:r>
          </a:p>
          <a:p>
            <a:pPr marL="285750" indent="-285750">
              <a:buFont typeface="Wingdings" panose="05000000000000000000" pitchFamily="2" charset="2"/>
              <a:buChar char="§"/>
            </a:pPr>
            <a:r>
              <a:rPr lang="nl-NL" sz="1200" dirty="0" smtClean="0"/>
              <a:t>Overleg AB (cluster 3 en 4; sinds dit schooljaar ook cluster 2) , CJG, leerplicht, leerlingenvervoer en consulenten VO 3-5x per jaar volgens planning.</a:t>
            </a:r>
          </a:p>
          <a:p>
            <a:pPr marL="285750" indent="-285750">
              <a:buFont typeface="Wingdings" panose="05000000000000000000" pitchFamily="2" charset="2"/>
              <a:buChar char="§"/>
            </a:pPr>
            <a:r>
              <a:rPr lang="nl-NL" sz="1200" dirty="0" smtClean="0"/>
              <a:t>Aanwezig tlv commissie in breng leerling uit eigen werkgebied.</a:t>
            </a:r>
          </a:p>
          <a:p>
            <a:endParaRPr lang="nl-NL" sz="1400" dirty="0"/>
          </a:p>
          <a:p>
            <a:r>
              <a:rPr lang="nl-NL" sz="1400" dirty="0" smtClean="0"/>
              <a:t>Verzuim</a:t>
            </a:r>
          </a:p>
          <a:p>
            <a:pPr marL="285750" indent="-285750">
              <a:buFont typeface="Wingdings" panose="05000000000000000000" pitchFamily="2" charset="2"/>
              <a:buChar char="§"/>
            </a:pPr>
            <a:r>
              <a:rPr lang="nl-NL" sz="1200" dirty="0" smtClean="0"/>
              <a:t>2 zwangerschapsverlof</a:t>
            </a:r>
          </a:p>
          <a:p>
            <a:pPr marL="285750" indent="-285750">
              <a:buFont typeface="Wingdings" panose="05000000000000000000" pitchFamily="2" charset="2"/>
              <a:buChar char="§"/>
            </a:pPr>
            <a:r>
              <a:rPr lang="nl-NL" sz="1200" dirty="0" smtClean="0"/>
              <a:t>1, langdurig ziek i.v.m. </a:t>
            </a:r>
            <a:r>
              <a:rPr lang="nl-NL" sz="1200" dirty="0" err="1" smtClean="0"/>
              <a:t>somatiek</a:t>
            </a:r>
            <a:endParaRPr lang="nl-NL" sz="1200" dirty="0" smtClean="0"/>
          </a:p>
          <a:p>
            <a:endParaRPr lang="nl-NL" sz="1400" dirty="0" smtClean="0"/>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endParaRPr lang="nl-NL" sz="1400" dirty="0" smtClean="0"/>
          </a:p>
          <a:p>
            <a:pPr marL="285750" indent="-285750">
              <a:buFont typeface="Wingdings" panose="05000000000000000000" pitchFamily="2" charset="2"/>
              <a:buChar char="§"/>
            </a:pPr>
            <a:endParaRPr lang="nl-NL" sz="1400" dirty="0"/>
          </a:p>
        </p:txBody>
      </p:sp>
    </p:spTree>
    <p:extLst>
      <p:ext uri="{BB962C8B-B14F-4D97-AF65-F5344CB8AC3E}">
        <p14:creationId xmlns:p14="http://schemas.microsoft.com/office/powerpoint/2010/main" val="2614985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555526"/>
            <a:ext cx="9144000" cy="46225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251520" y="555526"/>
            <a:ext cx="8712968" cy="45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b="1" dirty="0" smtClean="0"/>
          </a:p>
          <a:p>
            <a:endParaRPr lang="nl-NL" sz="1600" b="1" dirty="0"/>
          </a:p>
          <a:p>
            <a:endParaRPr lang="nl-NL" sz="1600" b="1" dirty="0" smtClean="0"/>
          </a:p>
          <a:p>
            <a:endParaRPr lang="nl-NL" sz="1600" b="1" dirty="0"/>
          </a:p>
          <a:p>
            <a:r>
              <a:rPr lang="nl-NL" sz="1600" b="1" dirty="0" smtClean="0"/>
              <a:t>Kwaliteitsaspect 1 – Resultaten</a:t>
            </a:r>
          </a:p>
          <a:p>
            <a:endParaRPr lang="nl-NL" sz="1600" b="1" dirty="0"/>
          </a:p>
          <a:p>
            <a:endParaRPr lang="nl-NL" sz="1600" b="1" dirty="0" smtClean="0"/>
          </a:p>
          <a:p>
            <a:r>
              <a:rPr lang="nl-NL" sz="1600" b="1" dirty="0"/>
              <a:t>Het Samenwerkingsverband voert de aan haar opgedragen taken uit en realiseert een samenhangend geheel van ondersteuningsvoorzieningen binnen en tussen de scholen, zodanig dat alle leerlingen die extra ondersteuning behoeven een zo passend mogelijke plaats in het onderwijs krijgen. </a:t>
            </a:r>
          </a:p>
          <a:p>
            <a:endParaRPr lang="nl-NL" sz="1600" b="1" dirty="0" smtClean="0"/>
          </a:p>
          <a:p>
            <a:endParaRPr lang="nl-NL" sz="1600" b="1" dirty="0" smtClean="0"/>
          </a:p>
          <a:p>
            <a:endParaRPr lang="nl-NL" sz="1600" b="1" dirty="0" smtClean="0"/>
          </a:p>
          <a:p>
            <a:endParaRPr lang="nl-NL" sz="1600" b="1" dirty="0" smtClean="0"/>
          </a:p>
          <a:p>
            <a:endParaRPr lang="nl-NL" sz="1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72" y="405444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179512" y="130823"/>
            <a:ext cx="3960440" cy="369332"/>
          </a:xfrm>
          <a:prstGeom prst="rect">
            <a:avLst/>
          </a:prstGeom>
          <a:solidFill>
            <a:schemeClr val="bg1"/>
          </a:solid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a:t>
            </a:r>
            <a:endParaRPr lang="nl-NL" dirty="0">
              <a:solidFill>
                <a:srgbClr val="002060"/>
              </a:solidFill>
            </a:endParaRPr>
          </a:p>
        </p:txBody>
      </p:sp>
    </p:spTree>
    <p:extLst>
      <p:ext uri="{BB962C8B-B14F-4D97-AF65-F5344CB8AC3E}">
        <p14:creationId xmlns:p14="http://schemas.microsoft.com/office/powerpoint/2010/main" val="3718903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67" y="0"/>
            <a:ext cx="7272808" cy="646331"/>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a:t>
            </a:r>
          </a:p>
          <a:p>
            <a:r>
              <a:rPr lang="nl-NL" dirty="0" smtClean="0">
                <a:solidFill>
                  <a:srgbClr val="002060"/>
                </a:solidFill>
              </a:rPr>
              <a:t>exploitatie</a:t>
            </a:r>
            <a:endParaRPr lang="nl-NL" dirty="0">
              <a:solidFill>
                <a:srgbClr val="002060"/>
              </a:solidFill>
            </a:endParaRPr>
          </a:p>
        </p:txBody>
      </p:sp>
      <p:sp>
        <p:nvSpPr>
          <p:cNvPr id="3" name="Rechthoek 2"/>
          <p:cNvSpPr/>
          <p:nvPr/>
        </p:nvSpPr>
        <p:spPr>
          <a:xfrm>
            <a:off x="67" y="679180"/>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p:nvPicPr>
        <p:blipFill>
          <a:blip r:embed="rId2"/>
          <a:stretch>
            <a:fillRect/>
          </a:stretch>
        </p:blipFill>
        <p:spPr>
          <a:xfrm>
            <a:off x="971600" y="613621"/>
            <a:ext cx="6696744" cy="4581525"/>
          </a:xfrm>
          <a:prstGeom prst="rect">
            <a:avLst/>
          </a:prstGeom>
        </p:spPr>
      </p:pic>
    </p:spTree>
    <p:extLst>
      <p:ext uri="{BB962C8B-B14F-4D97-AF65-F5344CB8AC3E}">
        <p14:creationId xmlns:p14="http://schemas.microsoft.com/office/powerpoint/2010/main" val="1912030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67" y="0"/>
            <a:ext cx="7272808" cy="646331"/>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a:t>
            </a:r>
          </a:p>
          <a:p>
            <a:r>
              <a:rPr lang="nl-NL" dirty="0" smtClean="0">
                <a:solidFill>
                  <a:srgbClr val="002060"/>
                </a:solidFill>
              </a:rPr>
              <a:t>exploitatie</a:t>
            </a:r>
            <a:endParaRPr lang="nl-NL" dirty="0">
              <a:solidFill>
                <a:srgbClr val="002060"/>
              </a:solidFill>
            </a:endParaRPr>
          </a:p>
        </p:txBody>
      </p:sp>
      <p:sp>
        <p:nvSpPr>
          <p:cNvPr id="3" name="Rechthoek 2"/>
          <p:cNvSpPr/>
          <p:nvPr/>
        </p:nvSpPr>
        <p:spPr>
          <a:xfrm>
            <a:off x="67" y="679180"/>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79512" y="679180"/>
            <a:ext cx="8964488" cy="1661993"/>
          </a:xfrm>
          <a:prstGeom prst="rect">
            <a:avLst/>
          </a:prstGeom>
          <a:noFill/>
        </p:spPr>
        <p:txBody>
          <a:bodyPr wrap="square" rtlCol="0">
            <a:spAutoFit/>
          </a:bodyPr>
          <a:lstStyle/>
          <a:p>
            <a:r>
              <a:rPr lang="nl-NL" dirty="0"/>
              <a:t>Algemeen</a:t>
            </a:r>
          </a:p>
          <a:p>
            <a:r>
              <a:rPr lang="nl-NL" sz="1200" dirty="0"/>
              <a:t>Recent is door het bestuur een </a:t>
            </a:r>
            <a:r>
              <a:rPr lang="nl-NL" sz="1200" dirty="0" err="1"/>
              <a:t>herziene</a:t>
            </a:r>
            <a:r>
              <a:rPr lang="nl-NL" sz="1200" dirty="0"/>
              <a:t> begroting voor het lopende schooljaar vastgesteld, </a:t>
            </a:r>
            <a:r>
              <a:rPr lang="nl-NL" sz="1200" dirty="0" smtClean="0"/>
              <a:t>waarin tevens </a:t>
            </a:r>
            <a:r>
              <a:rPr lang="nl-NL" sz="1200" dirty="0"/>
              <a:t>voor een andere inrichting is gekozen. Het grootboek over (het verlengde boekjaar) </a:t>
            </a:r>
            <a:r>
              <a:rPr lang="nl-NL" sz="1200" dirty="0" smtClean="0"/>
              <a:t>2014‐2015 </a:t>
            </a:r>
            <a:r>
              <a:rPr lang="nl-NL" sz="1200" dirty="0"/>
              <a:t>is hier niet op aangepast. De weergegeven cijfers vormen dan ook een ‘vertaling’ van </a:t>
            </a:r>
            <a:r>
              <a:rPr lang="nl-NL" sz="1200" dirty="0" smtClean="0"/>
              <a:t>de exploitatie </a:t>
            </a:r>
            <a:r>
              <a:rPr lang="nl-NL" sz="1200" dirty="0"/>
              <a:t>naar de nu gehanteerde begroting.</a:t>
            </a:r>
          </a:p>
          <a:p>
            <a:r>
              <a:rPr lang="nl-NL" sz="1200" dirty="0"/>
              <a:t>De bedragen die in de begrote periode augustus‐november zijn opgenomen, vormen consequent </a:t>
            </a:r>
            <a:r>
              <a:rPr lang="nl-NL" sz="1200" dirty="0" smtClean="0"/>
              <a:t>1/3 van </a:t>
            </a:r>
            <a:r>
              <a:rPr lang="nl-NL" sz="1200" dirty="0"/>
              <a:t>de schooljaarbegroting, ook als de kosten niet maandelijks worden gemaakt, maar grotendeels </a:t>
            </a:r>
            <a:r>
              <a:rPr lang="nl-NL" sz="1200" dirty="0" smtClean="0"/>
              <a:t>in dit </a:t>
            </a:r>
            <a:r>
              <a:rPr lang="nl-NL" sz="1200" dirty="0"/>
              <a:t>trimester of in een volgend trimester worden gemaakt.</a:t>
            </a:r>
          </a:p>
          <a:p>
            <a:r>
              <a:rPr lang="nl-NL" sz="1200" dirty="0"/>
              <a:t>Er is in deze perioderapportage gekozen voor daadwerkelijke realisatie, niet voor prognose. </a:t>
            </a:r>
            <a:r>
              <a:rPr lang="nl-NL" sz="1200" dirty="0" smtClean="0"/>
              <a:t>Dit betekent </a:t>
            </a:r>
            <a:r>
              <a:rPr lang="nl-NL" sz="1200" dirty="0"/>
              <a:t>dat een aantal posten wordt onderschreden omdat er nog geen factuur voor ontvangen is</a:t>
            </a:r>
            <a:r>
              <a:rPr lang="nl-NL" sz="1200" dirty="0" smtClean="0"/>
              <a:t>. Deze </a:t>
            </a:r>
            <a:r>
              <a:rPr lang="nl-NL" sz="1200" dirty="0"/>
              <a:t>zijn met een (*) aangemerkt.</a:t>
            </a:r>
          </a:p>
        </p:txBody>
      </p:sp>
      <p:sp>
        <p:nvSpPr>
          <p:cNvPr id="6" name="Tekstvak 5"/>
          <p:cNvSpPr txBox="1"/>
          <p:nvPr/>
        </p:nvSpPr>
        <p:spPr>
          <a:xfrm>
            <a:off x="251520" y="2571750"/>
            <a:ext cx="8712968" cy="2123658"/>
          </a:xfrm>
          <a:prstGeom prst="rect">
            <a:avLst/>
          </a:prstGeom>
          <a:noFill/>
        </p:spPr>
        <p:txBody>
          <a:bodyPr wrap="square" rtlCol="0">
            <a:spAutoFit/>
          </a:bodyPr>
          <a:lstStyle/>
          <a:p>
            <a:r>
              <a:rPr lang="nl-NL" dirty="0"/>
              <a:t>Baten</a:t>
            </a:r>
          </a:p>
          <a:p>
            <a:r>
              <a:rPr lang="nl-NL" sz="1200" dirty="0"/>
              <a:t>De personele baten zijn iets hoger dan begroot als gevolg van aangepaste lumpsumtarieven. </a:t>
            </a:r>
            <a:r>
              <a:rPr lang="nl-NL" sz="1200" dirty="0" smtClean="0"/>
              <a:t>Vanaf december </a:t>
            </a:r>
            <a:r>
              <a:rPr lang="nl-NL" sz="1200" dirty="0"/>
              <a:t>2015 zullen de loonkosten en detacheringskosten evenredig stijgen.</a:t>
            </a:r>
          </a:p>
          <a:p>
            <a:r>
              <a:rPr lang="nl-NL" sz="1200" dirty="0"/>
              <a:t>Opmerkingen:</a:t>
            </a:r>
          </a:p>
          <a:p>
            <a:r>
              <a:rPr lang="nl-NL" sz="1200" dirty="0"/>
              <a:t>‐ De post overdracht SBO&lt;2% is hier als inkomsten weergegeven, maar vormt feitelijk </a:t>
            </a:r>
            <a:r>
              <a:rPr lang="nl-NL" sz="1200" dirty="0" smtClean="0"/>
              <a:t>een verrekening </a:t>
            </a:r>
            <a:r>
              <a:rPr lang="nl-NL" sz="1200" dirty="0"/>
              <a:t>met de overdrachten aan het SBO, </a:t>
            </a:r>
            <a:r>
              <a:rPr lang="nl-NL" sz="1200" dirty="0" smtClean="0"/>
              <a:t>   zoals </a:t>
            </a:r>
            <a:r>
              <a:rPr lang="nl-NL" sz="1200" dirty="0"/>
              <a:t>die onder overdrachten III </a:t>
            </a:r>
            <a:r>
              <a:rPr lang="nl-NL" sz="1200" dirty="0" smtClean="0"/>
              <a:t>zijn opgenomen</a:t>
            </a:r>
            <a:r>
              <a:rPr lang="nl-NL" sz="1200" dirty="0"/>
              <a:t>.</a:t>
            </a:r>
          </a:p>
          <a:p>
            <a:r>
              <a:rPr lang="nl-NL" sz="1200" dirty="0"/>
              <a:t>‐ Het bedrag overige baten betreft een nabetaling op de overgangsbekostiging </a:t>
            </a:r>
            <a:r>
              <a:rPr lang="nl-NL" sz="1200" dirty="0" smtClean="0"/>
              <a:t>zware ondersteuning </a:t>
            </a:r>
            <a:r>
              <a:rPr lang="nl-NL" sz="1200" dirty="0"/>
              <a:t>voor het vorig schooljaar.</a:t>
            </a:r>
          </a:p>
          <a:p>
            <a:r>
              <a:rPr lang="nl-NL" dirty="0"/>
              <a:t>Overdrachten</a:t>
            </a:r>
          </a:p>
          <a:p>
            <a:r>
              <a:rPr lang="nl-NL" sz="1200" dirty="0"/>
              <a:t>Deze lopen in de pas met de periodebegroting, met een klein verschil als gevolg van het tempo van</a:t>
            </a:r>
          </a:p>
          <a:p>
            <a:r>
              <a:rPr lang="nl-NL" sz="1200" dirty="0"/>
              <a:t>bevoorschotting (maandtermijnen).</a:t>
            </a:r>
          </a:p>
        </p:txBody>
      </p:sp>
    </p:spTree>
    <p:extLst>
      <p:ext uri="{BB962C8B-B14F-4D97-AF65-F5344CB8AC3E}">
        <p14:creationId xmlns:p14="http://schemas.microsoft.com/office/powerpoint/2010/main" val="3603115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67" y="0"/>
            <a:ext cx="3491813" cy="646331"/>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 - exploitatie</a:t>
            </a:r>
            <a:endParaRPr lang="nl-NL" dirty="0">
              <a:solidFill>
                <a:srgbClr val="002060"/>
              </a:solidFill>
            </a:endParaRPr>
          </a:p>
        </p:txBody>
      </p:sp>
      <p:sp>
        <p:nvSpPr>
          <p:cNvPr id="3" name="Rechthoek 2"/>
          <p:cNvSpPr/>
          <p:nvPr/>
        </p:nvSpPr>
        <p:spPr>
          <a:xfrm>
            <a:off x="67" y="679180"/>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2"/>
          <a:stretch>
            <a:fillRect/>
          </a:stretch>
        </p:blipFill>
        <p:spPr>
          <a:xfrm>
            <a:off x="2915816" y="0"/>
            <a:ext cx="6214864" cy="5314950"/>
          </a:xfrm>
          <a:prstGeom prst="rect">
            <a:avLst/>
          </a:prstGeom>
        </p:spPr>
      </p:pic>
    </p:spTree>
    <p:extLst>
      <p:ext uri="{BB962C8B-B14F-4D97-AF65-F5344CB8AC3E}">
        <p14:creationId xmlns:p14="http://schemas.microsoft.com/office/powerpoint/2010/main" val="2243237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67" y="0"/>
            <a:ext cx="7272808" cy="646331"/>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a:t>
            </a:r>
          </a:p>
          <a:p>
            <a:r>
              <a:rPr lang="nl-NL" dirty="0" smtClean="0">
                <a:solidFill>
                  <a:srgbClr val="002060"/>
                </a:solidFill>
              </a:rPr>
              <a:t>exploitatie</a:t>
            </a:r>
            <a:endParaRPr lang="nl-NL" dirty="0">
              <a:solidFill>
                <a:srgbClr val="002060"/>
              </a:solidFill>
            </a:endParaRPr>
          </a:p>
        </p:txBody>
      </p:sp>
      <p:sp>
        <p:nvSpPr>
          <p:cNvPr id="3" name="Rechthoek 2"/>
          <p:cNvSpPr/>
          <p:nvPr/>
        </p:nvSpPr>
        <p:spPr>
          <a:xfrm>
            <a:off x="67" y="679180"/>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179579" y="1030268"/>
            <a:ext cx="8784976" cy="3323987"/>
          </a:xfrm>
          <a:prstGeom prst="rect">
            <a:avLst/>
          </a:prstGeom>
          <a:noFill/>
        </p:spPr>
        <p:txBody>
          <a:bodyPr wrap="square" rtlCol="0">
            <a:spAutoFit/>
          </a:bodyPr>
          <a:lstStyle/>
          <a:p>
            <a:r>
              <a:rPr lang="nl-NL" dirty="0"/>
              <a:t>Lasten</a:t>
            </a:r>
          </a:p>
          <a:p>
            <a:r>
              <a:rPr lang="nl-NL" sz="1200" u="sng" dirty="0"/>
              <a:t>I Management en organisatie</a:t>
            </a:r>
          </a:p>
          <a:p>
            <a:r>
              <a:rPr lang="nl-NL" sz="1200" dirty="0"/>
              <a:t>1.1. /1.2 Loonkosten management en organisatie</a:t>
            </a:r>
          </a:p>
          <a:p>
            <a:r>
              <a:rPr lang="nl-NL" sz="1200" dirty="0" smtClean="0"/>
              <a:t>Beide </a:t>
            </a:r>
            <a:r>
              <a:rPr lang="nl-NL" sz="1200" dirty="0"/>
              <a:t>posten houden elkaar in evenwicht. De oorzaak hiervan is dat in de oorspronkelijke</a:t>
            </a:r>
          </a:p>
          <a:p>
            <a:r>
              <a:rPr lang="nl-NL" sz="1200" dirty="0"/>
              <a:t>begroting eerder is uitgegaan van het beëindigen van de inzet van de kwartiermaker</a:t>
            </a:r>
          </a:p>
          <a:p>
            <a:r>
              <a:rPr lang="nl-NL" sz="1200" dirty="0"/>
              <a:t>bedrijfsvoering en aanstelling van een eigen medewerker. Deze termijn is in de </a:t>
            </a:r>
            <a:r>
              <a:rPr lang="nl-NL" sz="1200" dirty="0" err="1"/>
              <a:t>herziene</a:t>
            </a:r>
            <a:endParaRPr lang="nl-NL" sz="1200" dirty="0"/>
          </a:p>
          <a:p>
            <a:r>
              <a:rPr lang="nl-NL" sz="1200" dirty="0"/>
              <a:t>begroting niet gecorrigeerd</a:t>
            </a:r>
            <a:r>
              <a:rPr lang="nl-NL" sz="1200" dirty="0" smtClean="0"/>
              <a:t>.</a:t>
            </a:r>
          </a:p>
          <a:p>
            <a:endParaRPr lang="nl-NL" sz="1200" dirty="0"/>
          </a:p>
          <a:p>
            <a:r>
              <a:rPr lang="nl-NL" sz="1200" dirty="0"/>
              <a:t>2.2. Onder overige huisvestingslasten zijn de kosten opgenomen aan onderzoek naar</a:t>
            </a:r>
          </a:p>
          <a:p>
            <a:r>
              <a:rPr lang="nl-NL" sz="1200" dirty="0"/>
              <a:t>verbouwingsmogelijkheden (haalbaarheidsstudie</a:t>
            </a:r>
            <a:r>
              <a:rPr lang="nl-NL" sz="1200" dirty="0" smtClean="0"/>
              <a:t>).</a:t>
            </a:r>
          </a:p>
          <a:p>
            <a:endParaRPr lang="nl-NL" sz="1200" dirty="0"/>
          </a:p>
          <a:p>
            <a:r>
              <a:rPr lang="nl-NL" sz="1200" dirty="0"/>
              <a:t>3.2. ICT‐afschrijvingen: de aanschaf van nieuwe hardware (mini laptops/telefoons) zijn nog niet</a:t>
            </a:r>
          </a:p>
          <a:p>
            <a:r>
              <a:rPr lang="nl-NL" sz="1200" dirty="0"/>
              <a:t>geactiveerd in de rapportageperiode</a:t>
            </a:r>
            <a:r>
              <a:rPr lang="nl-NL" sz="1200" dirty="0" smtClean="0"/>
              <a:t>.</a:t>
            </a:r>
          </a:p>
          <a:p>
            <a:endParaRPr lang="nl-NL" sz="1200" dirty="0"/>
          </a:p>
          <a:p>
            <a:r>
              <a:rPr lang="nl-NL" sz="1200" dirty="0"/>
              <a:t>4.1. OPR faciliteiten: hier wordt in de begrote periode het budget overschreden als gevolg van</a:t>
            </a:r>
          </a:p>
          <a:p>
            <a:r>
              <a:rPr lang="nl-NL" sz="1200" dirty="0"/>
              <a:t>nabetalingen over de voorafgaande periode.</a:t>
            </a:r>
          </a:p>
          <a:p>
            <a:endParaRPr lang="nl-NL" sz="1200" dirty="0"/>
          </a:p>
        </p:txBody>
      </p:sp>
    </p:spTree>
    <p:extLst>
      <p:ext uri="{BB962C8B-B14F-4D97-AF65-F5344CB8AC3E}">
        <p14:creationId xmlns:p14="http://schemas.microsoft.com/office/powerpoint/2010/main" val="2248313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67" y="0"/>
            <a:ext cx="7272808" cy="646331"/>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a:t>
            </a:r>
          </a:p>
          <a:p>
            <a:r>
              <a:rPr lang="nl-NL" dirty="0" smtClean="0">
                <a:solidFill>
                  <a:srgbClr val="002060"/>
                </a:solidFill>
              </a:rPr>
              <a:t>exploitatie</a:t>
            </a:r>
            <a:endParaRPr lang="nl-NL" dirty="0">
              <a:solidFill>
                <a:srgbClr val="002060"/>
              </a:solidFill>
            </a:endParaRPr>
          </a:p>
        </p:txBody>
      </p:sp>
      <p:sp>
        <p:nvSpPr>
          <p:cNvPr id="3" name="Rechthoek 2"/>
          <p:cNvSpPr/>
          <p:nvPr/>
        </p:nvSpPr>
        <p:spPr>
          <a:xfrm>
            <a:off x="67" y="679180"/>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298476" y="721171"/>
            <a:ext cx="8820472" cy="4431983"/>
          </a:xfrm>
          <a:prstGeom prst="rect">
            <a:avLst/>
          </a:prstGeom>
          <a:noFill/>
        </p:spPr>
        <p:txBody>
          <a:bodyPr wrap="square" rtlCol="0">
            <a:spAutoFit/>
          </a:bodyPr>
          <a:lstStyle/>
          <a:p>
            <a:r>
              <a:rPr lang="nl-NL" dirty="0" smtClean="0">
                <a:latin typeface="Calibri" panose="020F0502020204030204" pitchFamily="34" charset="0"/>
              </a:rPr>
              <a:t>Lasten</a:t>
            </a:r>
            <a:endParaRPr lang="nl-NL" dirty="0">
              <a:latin typeface="Calibri" panose="020F0502020204030204" pitchFamily="34" charset="0"/>
            </a:endParaRPr>
          </a:p>
          <a:p>
            <a:r>
              <a:rPr lang="nl-NL" sz="1200" u="sng" dirty="0" smtClean="0">
                <a:latin typeface="Calibri" panose="020F0502020204030204" pitchFamily="34" charset="0"/>
              </a:rPr>
              <a:t>II </a:t>
            </a:r>
            <a:r>
              <a:rPr lang="nl-NL" sz="1200" u="sng" dirty="0">
                <a:latin typeface="Calibri" panose="020F0502020204030204" pitchFamily="34" charset="0"/>
              </a:rPr>
              <a:t>Uitvoeringsorganisatie</a:t>
            </a:r>
          </a:p>
          <a:p>
            <a:r>
              <a:rPr lang="nl-NL" sz="1200" dirty="0">
                <a:latin typeface="Calibri" panose="020F0502020204030204" pitchFamily="34" charset="0"/>
              </a:rPr>
              <a:t>1.1. De loonkosten van onderwijsexperts is inclusief de kosten aan detacheringen</a:t>
            </a:r>
            <a:r>
              <a:rPr lang="nl-NL" sz="1200" dirty="0" smtClean="0">
                <a:latin typeface="Calibri" panose="020F0502020204030204" pitchFamily="34" charset="0"/>
              </a:rPr>
              <a:t>.</a:t>
            </a:r>
          </a:p>
          <a:p>
            <a:endParaRPr lang="nl-NL" sz="1200" dirty="0">
              <a:latin typeface="Calibri" panose="020F0502020204030204" pitchFamily="34" charset="0"/>
            </a:endParaRPr>
          </a:p>
          <a:p>
            <a:r>
              <a:rPr lang="nl-NL" sz="1200" dirty="0">
                <a:latin typeface="Calibri" panose="020F0502020204030204" pitchFamily="34" charset="0"/>
              </a:rPr>
              <a:t>1.2. De inhuur van onderwijsondersteuners betreft de inzet van ambulante begeleiders </a:t>
            </a:r>
            <a:r>
              <a:rPr lang="nl-NL" sz="1200" dirty="0" smtClean="0">
                <a:latin typeface="Calibri" panose="020F0502020204030204" pitchFamily="34" charset="0"/>
              </a:rPr>
              <a:t>vanuit </a:t>
            </a:r>
            <a:r>
              <a:rPr lang="nl-NL" sz="1200" dirty="0" err="1" smtClean="0">
                <a:latin typeface="Calibri" panose="020F0502020204030204" pitchFamily="34" charset="0"/>
              </a:rPr>
              <a:t>Heliomare</a:t>
            </a:r>
            <a:r>
              <a:rPr lang="nl-NL" sz="1200" dirty="0" smtClean="0">
                <a:latin typeface="Calibri" panose="020F0502020204030204" pitchFamily="34" charset="0"/>
              </a:rPr>
              <a:t> </a:t>
            </a:r>
            <a:r>
              <a:rPr lang="nl-NL" sz="1200" dirty="0">
                <a:latin typeface="Calibri" panose="020F0502020204030204" pitchFamily="34" charset="0"/>
              </a:rPr>
              <a:t>en Aloysius. Dit is nog niet volledig gefactureerd</a:t>
            </a:r>
            <a:r>
              <a:rPr lang="nl-NL" sz="1200" dirty="0" smtClean="0">
                <a:latin typeface="Calibri" panose="020F0502020204030204" pitchFamily="34" charset="0"/>
              </a:rPr>
              <a:t>.</a:t>
            </a:r>
          </a:p>
          <a:p>
            <a:endParaRPr lang="nl-NL" sz="1200" dirty="0">
              <a:latin typeface="Calibri" panose="020F0502020204030204" pitchFamily="34" charset="0"/>
            </a:endParaRPr>
          </a:p>
          <a:p>
            <a:r>
              <a:rPr lang="nl-NL" sz="1200" dirty="0">
                <a:latin typeface="Calibri" panose="020F0502020204030204" pitchFamily="34" charset="0"/>
              </a:rPr>
              <a:t>1.4. De kosten aan professionalisering zijn beperkt gebleven tot training van het werkveld t.a.v</a:t>
            </a:r>
            <a:r>
              <a:rPr lang="nl-NL" sz="1200" dirty="0" smtClean="0">
                <a:latin typeface="Calibri" panose="020F0502020204030204" pitchFamily="34" charset="0"/>
              </a:rPr>
              <a:t>. </a:t>
            </a:r>
            <a:r>
              <a:rPr lang="nl-NL" sz="1200" dirty="0" err="1" smtClean="0">
                <a:latin typeface="Calibri" panose="020F0502020204030204" pitchFamily="34" charset="0"/>
              </a:rPr>
              <a:t>topplan</a:t>
            </a:r>
            <a:r>
              <a:rPr lang="nl-NL" sz="1200" dirty="0" smtClean="0">
                <a:latin typeface="Calibri" panose="020F0502020204030204" pitchFamily="34" charset="0"/>
              </a:rPr>
              <a:t> </a:t>
            </a:r>
            <a:r>
              <a:rPr lang="nl-NL" sz="1200" dirty="0">
                <a:latin typeface="Calibri" panose="020F0502020204030204" pitchFamily="34" charset="0"/>
              </a:rPr>
              <a:t>(groeidocument), door KPC</a:t>
            </a:r>
            <a:r>
              <a:rPr lang="nl-NL" sz="1200" dirty="0" smtClean="0">
                <a:latin typeface="Calibri" panose="020F0502020204030204" pitchFamily="34" charset="0"/>
              </a:rPr>
              <a:t>.</a:t>
            </a:r>
          </a:p>
          <a:p>
            <a:endParaRPr lang="nl-NL" sz="1200" dirty="0">
              <a:latin typeface="Calibri" panose="020F0502020204030204" pitchFamily="34" charset="0"/>
            </a:endParaRPr>
          </a:p>
          <a:p>
            <a:r>
              <a:rPr lang="nl-NL" sz="1200" dirty="0">
                <a:latin typeface="Calibri" panose="020F0502020204030204" pitchFamily="34" charset="0"/>
              </a:rPr>
              <a:t>2.1. De middelen voor de ondersteuningsniveaus 2 en 3 betreffen de middelen die voor </a:t>
            </a:r>
            <a:r>
              <a:rPr lang="nl-NL" sz="1200" dirty="0" smtClean="0">
                <a:latin typeface="Calibri" panose="020F0502020204030204" pitchFamily="34" charset="0"/>
              </a:rPr>
              <a:t>de werkgebieden </a:t>
            </a:r>
            <a:r>
              <a:rPr lang="nl-NL" sz="1200" dirty="0">
                <a:latin typeface="Calibri" panose="020F0502020204030204" pitchFamily="34" charset="0"/>
              </a:rPr>
              <a:t>beschikbaar zijn om extra ondersteuning (arrangementen) te realiseren). In </a:t>
            </a:r>
            <a:r>
              <a:rPr lang="nl-NL" sz="1200" dirty="0" smtClean="0">
                <a:latin typeface="Calibri" panose="020F0502020204030204" pitchFamily="34" charset="0"/>
              </a:rPr>
              <a:t>de rapportageperiode </a:t>
            </a:r>
            <a:r>
              <a:rPr lang="nl-NL" sz="1200" dirty="0">
                <a:latin typeface="Calibri" panose="020F0502020204030204" pitchFamily="34" charset="0"/>
              </a:rPr>
              <a:t>worden de middelen nog onderschreden doordat dit een nieuwe</a:t>
            </a:r>
          </a:p>
          <a:p>
            <a:r>
              <a:rPr lang="nl-NL" sz="1200" dirty="0">
                <a:latin typeface="Calibri" panose="020F0502020204030204" pitchFamily="34" charset="0"/>
              </a:rPr>
              <a:t>activiteit betreft die na de aanvang van het schooljaar nog moest worden opgestart</a:t>
            </a:r>
            <a:r>
              <a:rPr lang="nl-NL" sz="1200" dirty="0" smtClean="0">
                <a:latin typeface="Calibri" panose="020F0502020204030204" pitchFamily="34" charset="0"/>
              </a:rPr>
              <a:t>. Inmiddels </a:t>
            </a:r>
            <a:r>
              <a:rPr lang="nl-NL" sz="1200" dirty="0">
                <a:latin typeface="Calibri" panose="020F0502020204030204" pitchFamily="34" charset="0"/>
              </a:rPr>
              <a:t>is het bestedingstempo hiervan hoger</a:t>
            </a:r>
            <a:r>
              <a:rPr lang="nl-NL" sz="1200" dirty="0" smtClean="0">
                <a:latin typeface="Calibri" panose="020F0502020204030204" pitchFamily="34" charset="0"/>
              </a:rPr>
              <a:t>.</a:t>
            </a:r>
          </a:p>
          <a:p>
            <a:endParaRPr lang="nl-NL" sz="1200" dirty="0">
              <a:latin typeface="Calibri" panose="020F0502020204030204" pitchFamily="34" charset="0"/>
            </a:endParaRPr>
          </a:p>
          <a:p>
            <a:r>
              <a:rPr lang="nl-NL" sz="1200" dirty="0">
                <a:latin typeface="Calibri" panose="020F0502020204030204" pitchFamily="34" charset="0"/>
              </a:rPr>
              <a:t>2.3. Onder doorontwikkeling SWV zijn ook de kosten aan bestuurlijke ontwikkeling opgenomen</a:t>
            </a:r>
            <a:r>
              <a:rPr lang="nl-NL" sz="1200" dirty="0" smtClean="0">
                <a:latin typeface="Calibri" panose="020F0502020204030204" pitchFamily="34" charset="0"/>
              </a:rPr>
              <a:t>, zoals </a:t>
            </a:r>
            <a:r>
              <a:rPr lang="nl-NL" sz="1200" dirty="0">
                <a:latin typeface="Calibri" panose="020F0502020204030204" pitchFamily="34" charset="0"/>
              </a:rPr>
              <a:t>de kosten aan externen </a:t>
            </a:r>
            <a:r>
              <a:rPr lang="nl-NL" sz="1200" dirty="0" err="1">
                <a:latin typeface="Calibri" panose="020F0502020204030204" pitchFamily="34" charset="0"/>
              </a:rPr>
              <a:t>i.h.k.v</a:t>
            </a:r>
            <a:r>
              <a:rPr lang="nl-NL" sz="1200" dirty="0">
                <a:latin typeface="Calibri" panose="020F0502020204030204" pitchFamily="34" charset="0"/>
              </a:rPr>
              <a:t>. de </a:t>
            </a:r>
            <a:r>
              <a:rPr lang="nl-NL" sz="1200" dirty="0" err="1">
                <a:latin typeface="Calibri" panose="020F0502020204030204" pitchFamily="34" charset="0"/>
              </a:rPr>
              <a:t>governance</a:t>
            </a:r>
            <a:r>
              <a:rPr lang="nl-NL" sz="1200" dirty="0">
                <a:latin typeface="Calibri" panose="020F0502020204030204" pitchFamily="34" charset="0"/>
              </a:rPr>
              <a:t>. Op deze post zullen ook </a:t>
            </a:r>
            <a:r>
              <a:rPr lang="nl-NL" sz="1200" dirty="0" smtClean="0">
                <a:latin typeface="Calibri" panose="020F0502020204030204" pitchFamily="34" charset="0"/>
              </a:rPr>
              <a:t>andere bestuurlijke </a:t>
            </a:r>
            <a:r>
              <a:rPr lang="nl-NL" sz="1200" dirty="0">
                <a:latin typeface="Calibri" panose="020F0502020204030204" pitchFamily="34" charset="0"/>
              </a:rPr>
              <a:t>ontwikkelkosten worden opgenomen, zoals de technisch voorzitter, de </a:t>
            </a:r>
            <a:r>
              <a:rPr lang="nl-NL" sz="1200" dirty="0" err="1">
                <a:latin typeface="Calibri" panose="020F0502020204030204" pitchFamily="34" charset="0"/>
              </a:rPr>
              <a:t>heidag</a:t>
            </a:r>
            <a:endParaRPr lang="nl-NL" sz="1200" dirty="0">
              <a:latin typeface="Calibri" panose="020F0502020204030204" pitchFamily="34" charset="0"/>
            </a:endParaRPr>
          </a:p>
          <a:p>
            <a:r>
              <a:rPr lang="nl-NL" sz="1200" dirty="0">
                <a:latin typeface="Calibri" panose="020F0502020204030204" pitchFamily="34" charset="0"/>
              </a:rPr>
              <a:t>etc. Ook de uitgaven aan de ontwikkeling PO‐VO zijn en worden hier ondergebracht</a:t>
            </a:r>
            <a:r>
              <a:rPr lang="nl-NL" sz="1200" dirty="0" smtClean="0">
                <a:latin typeface="Calibri" panose="020F0502020204030204" pitchFamily="34" charset="0"/>
              </a:rPr>
              <a:t>.</a:t>
            </a:r>
          </a:p>
          <a:p>
            <a:endParaRPr lang="nl-NL" sz="1200" dirty="0">
              <a:latin typeface="Calibri" panose="020F0502020204030204" pitchFamily="34" charset="0"/>
            </a:endParaRPr>
          </a:p>
          <a:p>
            <a:r>
              <a:rPr lang="nl-NL" sz="1200" dirty="0">
                <a:latin typeface="Calibri" panose="020F0502020204030204" pitchFamily="34" charset="0"/>
              </a:rPr>
              <a:t>3.1. De bouw van het digitale groeidocument vindt grotendeels in de eerste helft van </a:t>
            </a:r>
            <a:r>
              <a:rPr lang="nl-NL" sz="1200" dirty="0" smtClean="0">
                <a:latin typeface="Calibri" panose="020F0502020204030204" pitchFamily="34" charset="0"/>
              </a:rPr>
              <a:t>dit schooljaar </a:t>
            </a:r>
            <a:r>
              <a:rPr lang="nl-NL" sz="1200" dirty="0">
                <a:latin typeface="Calibri" panose="020F0502020204030204" pitchFamily="34" charset="0"/>
              </a:rPr>
              <a:t>plaats. De uitgaven kunnen dan ook beter gerelateerd worden aan </a:t>
            </a:r>
            <a:r>
              <a:rPr lang="nl-NL" sz="1200" dirty="0" smtClean="0">
                <a:latin typeface="Calibri" panose="020F0502020204030204" pitchFamily="34" charset="0"/>
              </a:rPr>
              <a:t>de jaarbegroting </a:t>
            </a:r>
            <a:r>
              <a:rPr lang="nl-NL" sz="1200" dirty="0">
                <a:latin typeface="Calibri" panose="020F0502020204030204" pitchFamily="34" charset="0"/>
              </a:rPr>
              <a:t>dan aan de periodebegroting</a:t>
            </a:r>
            <a:r>
              <a:rPr lang="nl-NL" sz="1200" dirty="0" smtClean="0">
                <a:latin typeface="Calibri" panose="020F0502020204030204" pitchFamily="34" charset="0"/>
              </a:rPr>
              <a:t>.</a:t>
            </a:r>
          </a:p>
          <a:p>
            <a:endParaRPr lang="nl-NL" sz="1200" dirty="0">
              <a:latin typeface="Calibri" panose="020F0502020204030204" pitchFamily="34" charset="0"/>
            </a:endParaRPr>
          </a:p>
          <a:p>
            <a:r>
              <a:rPr lang="nl-NL" sz="1200" u="sng" dirty="0">
                <a:latin typeface="Calibri" panose="020F0502020204030204" pitchFamily="34" charset="0"/>
              </a:rPr>
              <a:t>III Overige lasten</a:t>
            </a:r>
          </a:p>
          <a:p>
            <a:r>
              <a:rPr lang="nl-NL" sz="1200" dirty="0">
                <a:latin typeface="Calibri" panose="020F0502020204030204" pitchFamily="34" charset="0"/>
              </a:rPr>
              <a:t>2. Voor een reëel beeld is 1/3 van de dotatie aan de algemene reserve als realisatie</a:t>
            </a:r>
          </a:p>
          <a:p>
            <a:r>
              <a:rPr lang="nl-NL" sz="1200" dirty="0">
                <a:latin typeface="Calibri" panose="020F0502020204030204" pitchFamily="34" charset="0"/>
              </a:rPr>
              <a:t>opgenomen, hoewel dat uiteraard pas aan het eind van het boekjaar zal plaatsvinden.</a:t>
            </a:r>
            <a:endParaRPr lang="nl-NL" sz="1200" dirty="0"/>
          </a:p>
        </p:txBody>
      </p:sp>
    </p:spTree>
    <p:extLst>
      <p:ext uri="{BB962C8B-B14F-4D97-AF65-F5344CB8AC3E}">
        <p14:creationId xmlns:p14="http://schemas.microsoft.com/office/powerpoint/2010/main" val="2861416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67" y="36962"/>
            <a:ext cx="7272808" cy="646331"/>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a:t>
            </a:r>
          </a:p>
          <a:p>
            <a:r>
              <a:rPr lang="nl-NL" dirty="0" smtClean="0">
                <a:solidFill>
                  <a:srgbClr val="002060"/>
                </a:solidFill>
              </a:rPr>
              <a:t>Strategische voortgang</a:t>
            </a:r>
            <a:endParaRPr lang="nl-NL" dirty="0">
              <a:solidFill>
                <a:srgbClr val="002060"/>
              </a:solidFill>
            </a:endParaRPr>
          </a:p>
        </p:txBody>
      </p:sp>
      <p:sp>
        <p:nvSpPr>
          <p:cNvPr id="3" name="Rechthoek 2"/>
          <p:cNvSpPr/>
          <p:nvPr/>
        </p:nvSpPr>
        <p:spPr>
          <a:xfrm>
            <a:off x="28267" y="702707"/>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endParaRPr lang="nl-NL" sz="1100" dirty="0" smtClean="0">
              <a:solidFill>
                <a:schemeClr val="tx1">
                  <a:lumMod val="50000"/>
                  <a:lumOff val="50000"/>
                </a:schemeClr>
              </a:solidFill>
            </a:endParaRPr>
          </a:p>
          <a:p>
            <a:pPr marL="171450" indent="-171450">
              <a:buFont typeface="Wingdings" panose="05000000000000000000" pitchFamily="2" charset="2"/>
              <a:buChar char="§"/>
            </a:pPr>
            <a:endParaRPr lang="nl-NL" sz="1100" dirty="0">
              <a:solidFill>
                <a:schemeClr val="tx1">
                  <a:lumMod val="50000"/>
                  <a:lumOff val="50000"/>
                </a:schemeClr>
              </a:solidFill>
            </a:endParaRPr>
          </a:p>
          <a:p>
            <a:pPr marL="171450" indent="-171450">
              <a:buFont typeface="Wingdings" panose="05000000000000000000" pitchFamily="2" charset="2"/>
              <a:buChar char="§"/>
            </a:pPr>
            <a:r>
              <a:rPr lang="nl-NL" sz="1100" dirty="0" smtClean="0">
                <a:solidFill>
                  <a:schemeClr val="tx1">
                    <a:lumMod val="50000"/>
                    <a:lumOff val="50000"/>
                  </a:schemeClr>
                </a:solidFill>
              </a:rPr>
              <a:t>Doelmatige inzet middelen extra ondersteuning gebeurt vanuit eigenaarschap scholen en volgens </a:t>
            </a:r>
            <a:r>
              <a:rPr lang="nl-NL" sz="1100" dirty="0" err="1" smtClean="0">
                <a:solidFill>
                  <a:schemeClr val="tx1">
                    <a:lumMod val="50000"/>
                    <a:lumOff val="50000"/>
                  </a:schemeClr>
                </a:solidFill>
              </a:rPr>
              <a:t>hga</a:t>
            </a:r>
            <a:r>
              <a:rPr lang="nl-NL" sz="1100" dirty="0" smtClean="0">
                <a:solidFill>
                  <a:schemeClr val="tx1">
                    <a:lumMod val="50000"/>
                    <a:lumOff val="50000"/>
                  </a:schemeClr>
                </a:solidFill>
              </a:rPr>
              <a:t>. Het instrumentarium is met draagvlak ontwikkeld, routes opschalen en neerschalen beschreven. De volgende stap </a:t>
            </a:r>
            <a:r>
              <a:rPr lang="nl-NL" sz="1100" dirty="0" err="1" smtClean="0">
                <a:solidFill>
                  <a:schemeClr val="tx1">
                    <a:lumMod val="50000"/>
                    <a:lumOff val="50000"/>
                  </a:schemeClr>
                </a:solidFill>
              </a:rPr>
              <a:t>webbased</a:t>
            </a:r>
            <a:r>
              <a:rPr lang="nl-NL" sz="1100" dirty="0" smtClean="0">
                <a:solidFill>
                  <a:schemeClr val="tx1">
                    <a:lumMod val="50000"/>
                    <a:lumOff val="50000"/>
                  </a:schemeClr>
                </a:solidFill>
              </a:rPr>
              <a:t> maken is in volle gang.</a:t>
            </a:r>
          </a:p>
          <a:p>
            <a:pPr marL="171450" indent="-171450">
              <a:buFont typeface="Wingdings" panose="05000000000000000000" pitchFamily="2" charset="2"/>
              <a:buChar char="§"/>
            </a:pPr>
            <a:r>
              <a:rPr lang="nl-NL" sz="1100" dirty="0" smtClean="0">
                <a:solidFill>
                  <a:schemeClr val="tx1">
                    <a:lumMod val="50000"/>
                    <a:lumOff val="50000"/>
                  </a:schemeClr>
                </a:solidFill>
              </a:rPr>
              <a:t>Dekkend netwerk: arrangementen matrix is in ontwikkeling maar biedt al eerste inzichten. Door monitoring steeds beter zicht op lacunes. Signaleren, dialoog,  registreren, prioriteren, oppakken.</a:t>
            </a:r>
          </a:p>
          <a:p>
            <a:pPr marL="171450" indent="-171450">
              <a:buFont typeface="Wingdings" panose="05000000000000000000" pitchFamily="2" charset="2"/>
              <a:buChar char="§"/>
            </a:pPr>
            <a:r>
              <a:rPr lang="nl-NL" sz="1100" dirty="0" smtClean="0">
                <a:solidFill>
                  <a:schemeClr val="tx1">
                    <a:lumMod val="50000"/>
                    <a:lumOff val="50000"/>
                  </a:schemeClr>
                </a:solidFill>
              </a:rPr>
              <a:t>Samenwerking met zorg en gemeente positief, ontdekken steeds beter wat te doen en hoe het te doen. Krachtenbundeling wordt als waardevol gezien.</a:t>
            </a:r>
          </a:p>
          <a:p>
            <a:pPr marL="171450" indent="-171450">
              <a:buFont typeface="Wingdings" panose="05000000000000000000" pitchFamily="2" charset="2"/>
              <a:buChar char="§"/>
            </a:pPr>
            <a:r>
              <a:rPr lang="nl-NL" sz="1100" dirty="0" smtClean="0">
                <a:solidFill>
                  <a:schemeClr val="tx1">
                    <a:lumMod val="50000"/>
                    <a:lumOff val="50000"/>
                  </a:schemeClr>
                </a:solidFill>
              </a:rPr>
              <a:t>POVO: doorgaande lijn ontwikkeld verdere ontwikkeling 10-14 jarigen aanpak.</a:t>
            </a:r>
          </a:p>
          <a:p>
            <a:pPr marL="171450" indent="-171450">
              <a:buFont typeface="Wingdings" panose="05000000000000000000" pitchFamily="2" charset="2"/>
              <a:buChar char="§"/>
            </a:pPr>
            <a:r>
              <a:rPr lang="nl-NL" sz="1100" dirty="0" smtClean="0">
                <a:solidFill>
                  <a:schemeClr val="tx1">
                    <a:lumMod val="50000"/>
                    <a:lumOff val="50000"/>
                  </a:schemeClr>
                </a:solidFill>
              </a:rPr>
              <a:t>Thuiszitters voorkomen op werkvloer wordt samengewerkt. De antennes van OE en leerplicht zijn gericht op voorkomen. Ontwikkelen onderwijszorgarrangement wordt in januari opgestart.</a:t>
            </a:r>
          </a:p>
          <a:p>
            <a:pPr marL="171450" indent="-171450">
              <a:buFont typeface="Wingdings" panose="05000000000000000000" pitchFamily="2" charset="2"/>
              <a:buChar char="§"/>
            </a:pPr>
            <a:r>
              <a:rPr lang="nl-NL" sz="1100" dirty="0" smtClean="0">
                <a:solidFill>
                  <a:schemeClr val="tx1">
                    <a:lumMod val="50000"/>
                    <a:lumOff val="50000"/>
                  </a:schemeClr>
                </a:solidFill>
              </a:rPr>
              <a:t>Virtueel expertise cluster: samenwerking in ontwikkeling: waarom – hoe en wat samenwerking in dialoog </a:t>
            </a:r>
            <a:r>
              <a:rPr lang="nl-NL" sz="1100" dirty="0" smtClean="0">
                <a:solidFill>
                  <a:schemeClr val="tx1">
                    <a:lumMod val="50000"/>
                    <a:lumOff val="50000"/>
                  </a:schemeClr>
                </a:solidFill>
              </a:rPr>
              <a:t>geformuleerd. Alle S(B)O voorzieningen en </a:t>
            </a:r>
            <a:r>
              <a:rPr lang="nl-NL" sz="1100" dirty="0" err="1" smtClean="0">
                <a:solidFill>
                  <a:schemeClr val="tx1">
                    <a:lumMod val="50000"/>
                    <a:lumOff val="50000"/>
                  </a:schemeClr>
                </a:solidFill>
              </a:rPr>
              <a:t>Parlan</a:t>
            </a:r>
            <a:r>
              <a:rPr lang="nl-NL" sz="1100" dirty="0" smtClean="0">
                <a:solidFill>
                  <a:schemeClr val="tx1">
                    <a:lumMod val="50000"/>
                    <a:lumOff val="50000"/>
                  </a:schemeClr>
                </a:solidFill>
              </a:rPr>
              <a:t> nemen deel. Vertrouwen krijgen in elkaar om echt samen te werken en te ondernemen wordt hard aan gewerkt en </a:t>
            </a:r>
            <a:r>
              <a:rPr lang="nl-NL" sz="1100" dirty="0" smtClean="0">
                <a:solidFill>
                  <a:schemeClr val="tx1">
                    <a:lumMod val="50000"/>
                    <a:lumOff val="50000"/>
                  </a:schemeClr>
                </a:solidFill>
              </a:rPr>
              <a:t>groeit.</a:t>
            </a:r>
          </a:p>
          <a:p>
            <a:pPr marL="171450" indent="-171450">
              <a:buFont typeface="Wingdings" panose="05000000000000000000" pitchFamily="2" charset="2"/>
              <a:buChar char="§"/>
            </a:pPr>
            <a:r>
              <a:rPr lang="nl-NL" sz="1100" dirty="0" smtClean="0">
                <a:solidFill>
                  <a:schemeClr val="tx1">
                    <a:lumMod val="50000"/>
                    <a:lumOff val="50000"/>
                  </a:schemeClr>
                </a:solidFill>
              </a:rPr>
              <a:t>Toewijzing: toewijzingscommissie en deskundigen zitten goed in hun rol en pakken hun wettelijke taak constructief op in belang van proces, tempo en resultaat. Dit doen zij overeenkomstig </a:t>
            </a:r>
            <a:r>
              <a:rPr lang="nl-NL" sz="1100" dirty="0" smtClean="0">
                <a:solidFill>
                  <a:schemeClr val="tx1">
                    <a:lumMod val="50000"/>
                    <a:lumOff val="50000"/>
                  </a:schemeClr>
                </a:solidFill>
              </a:rPr>
              <a:t>het </a:t>
            </a:r>
            <a:r>
              <a:rPr lang="nl-NL" sz="1100" dirty="0" smtClean="0">
                <a:solidFill>
                  <a:schemeClr val="tx1">
                    <a:lumMod val="50000"/>
                    <a:lumOff val="50000"/>
                  </a:schemeClr>
                </a:solidFill>
              </a:rPr>
              <a:t>beleid van het </a:t>
            </a:r>
            <a:r>
              <a:rPr lang="nl-NL" sz="1100" dirty="0" err="1" smtClean="0">
                <a:solidFill>
                  <a:schemeClr val="tx1">
                    <a:lumMod val="50000"/>
                    <a:lumOff val="50000"/>
                  </a:schemeClr>
                </a:solidFill>
              </a:rPr>
              <a:t>swv</a:t>
            </a:r>
            <a:r>
              <a:rPr lang="nl-NL" sz="1100" dirty="0" smtClean="0">
                <a:solidFill>
                  <a:schemeClr val="tx1">
                    <a:lumMod val="50000"/>
                    <a:lumOff val="50000"/>
                  </a:schemeClr>
                </a:solidFill>
              </a:rPr>
              <a:t>. Sinds dit schooljaar is een GGD-arts als extra deskundige toegevoegd aan de commissie, dit wordt door iedereen als grote meerwaarde ervaren.  Er loopt nog een bezwaar tegen toewijzing categorie door SO-leverancier.</a:t>
            </a:r>
          </a:p>
          <a:p>
            <a:pPr marL="171450" indent="-171450">
              <a:buFont typeface="Wingdings" panose="05000000000000000000" pitchFamily="2" charset="2"/>
              <a:buChar char="§"/>
            </a:pPr>
            <a:r>
              <a:rPr lang="nl-NL" sz="1100" dirty="0" smtClean="0">
                <a:solidFill>
                  <a:schemeClr val="tx1">
                    <a:lumMod val="50000"/>
                    <a:lumOff val="50000"/>
                  </a:schemeClr>
                </a:solidFill>
              </a:rPr>
              <a:t>Onderwijszorgarrangementen worden </a:t>
            </a:r>
            <a:r>
              <a:rPr lang="nl-NL" sz="1100" dirty="0" smtClean="0">
                <a:solidFill>
                  <a:schemeClr val="tx1">
                    <a:lumMod val="50000"/>
                    <a:lumOff val="50000"/>
                  </a:schemeClr>
                </a:solidFill>
              </a:rPr>
              <a:t>ontwikkeld </a:t>
            </a:r>
            <a:r>
              <a:rPr lang="nl-NL" sz="1100" dirty="0" smtClean="0">
                <a:solidFill>
                  <a:schemeClr val="tx1">
                    <a:lumMod val="50000"/>
                    <a:lumOff val="50000"/>
                  </a:schemeClr>
                </a:solidFill>
              </a:rPr>
              <a:t>op basis van signalen en behoefte o.l.v. projectleider </a:t>
            </a:r>
            <a:r>
              <a:rPr lang="nl-NL" sz="1100" dirty="0" err="1" smtClean="0">
                <a:solidFill>
                  <a:schemeClr val="tx1">
                    <a:lumMod val="50000"/>
                    <a:lumOff val="50000"/>
                  </a:schemeClr>
                </a:solidFill>
              </a:rPr>
              <a:t>swv</a:t>
            </a:r>
            <a:r>
              <a:rPr lang="nl-NL" sz="1100" dirty="0" smtClean="0">
                <a:solidFill>
                  <a:schemeClr val="tx1">
                    <a:lumMod val="50000"/>
                    <a:lumOff val="50000"/>
                  </a:schemeClr>
                </a:solidFill>
              </a:rPr>
              <a:t>: ontwikkelt EMB, EED. In ontwikkeling: nieuwkomers, 3-7 jarigen</a:t>
            </a:r>
          </a:p>
          <a:p>
            <a:pPr marL="171450" indent="-171450">
              <a:buFont typeface="Wingdings" panose="05000000000000000000" pitchFamily="2" charset="2"/>
              <a:buChar char="§"/>
            </a:pPr>
            <a:r>
              <a:rPr lang="nl-NL" sz="1100" dirty="0" smtClean="0">
                <a:solidFill>
                  <a:schemeClr val="tx1">
                    <a:lumMod val="50000"/>
                    <a:lumOff val="50000"/>
                  </a:schemeClr>
                </a:solidFill>
              </a:rPr>
              <a:t>Contact met </a:t>
            </a:r>
            <a:r>
              <a:rPr lang="nl-NL" sz="1100" dirty="0" err="1" smtClean="0">
                <a:solidFill>
                  <a:schemeClr val="tx1">
                    <a:lumMod val="50000"/>
                    <a:lumOff val="50000"/>
                  </a:schemeClr>
                </a:solidFill>
              </a:rPr>
              <a:t>voorschoolseopvang</a:t>
            </a:r>
            <a:r>
              <a:rPr lang="nl-NL" sz="1100" dirty="0" smtClean="0">
                <a:solidFill>
                  <a:schemeClr val="tx1">
                    <a:lumMod val="50000"/>
                    <a:lumOff val="50000"/>
                  </a:schemeClr>
                </a:solidFill>
              </a:rPr>
              <a:t>: dagbehandeling + peuterspeelzalen weten op casus niveau </a:t>
            </a:r>
            <a:r>
              <a:rPr lang="nl-NL" sz="1100" dirty="0" err="1" smtClean="0">
                <a:solidFill>
                  <a:schemeClr val="tx1">
                    <a:lumMod val="50000"/>
                    <a:lumOff val="50000"/>
                  </a:schemeClr>
                </a:solidFill>
              </a:rPr>
              <a:t>swv</a:t>
            </a:r>
            <a:r>
              <a:rPr lang="nl-NL" sz="1100" dirty="0" smtClean="0">
                <a:solidFill>
                  <a:schemeClr val="tx1">
                    <a:lumMod val="50000"/>
                    <a:lumOff val="50000"/>
                  </a:schemeClr>
                </a:solidFill>
              </a:rPr>
              <a:t> te vinden. Groeidocument wordt gebruikt bij </a:t>
            </a:r>
            <a:r>
              <a:rPr lang="nl-NL" sz="1100" dirty="0" err="1" smtClean="0">
                <a:solidFill>
                  <a:schemeClr val="tx1">
                    <a:lumMod val="50000"/>
                    <a:lumOff val="50000"/>
                  </a:schemeClr>
                </a:solidFill>
              </a:rPr>
              <a:t>mdo</a:t>
            </a:r>
            <a:r>
              <a:rPr lang="nl-NL" sz="1100" dirty="0" smtClean="0">
                <a:solidFill>
                  <a:schemeClr val="tx1">
                    <a:lumMod val="50000"/>
                    <a:lumOff val="50000"/>
                  </a:schemeClr>
                </a:solidFill>
              </a:rPr>
              <a:t>. Inhoudelijke afstemming en doorgaande lijn kinderen met extra ondersteuning: gezamenlijk organiseren van studiemiddag voorjaar 2016.</a:t>
            </a:r>
          </a:p>
          <a:p>
            <a:pPr marL="171450" indent="-171450">
              <a:buFont typeface="Wingdings" panose="05000000000000000000" pitchFamily="2" charset="2"/>
              <a:buChar char="§"/>
            </a:pPr>
            <a:r>
              <a:rPr lang="nl-NL" sz="1100" dirty="0" smtClean="0">
                <a:solidFill>
                  <a:schemeClr val="tx1">
                    <a:lumMod val="50000"/>
                    <a:lumOff val="50000"/>
                  </a:schemeClr>
                </a:solidFill>
              </a:rPr>
              <a:t>Communicatieplan en klachtenregeling vastgesteld en uitrol gestart.</a:t>
            </a:r>
          </a:p>
          <a:p>
            <a:pPr marL="171450" indent="-171450">
              <a:buFont typeface="Wingdings" panose="05000000000000000000" pitchFamily="2" charset="2"/>
              <a:buChar char="§"/>
            </a:pPr>
            <a:r>
              <a:rPr lang="nl-NL" sz="1100" dirty="0" smtClean="0">
                <a:solidFill>
                  <a:schemeClr val="tx1">
                    <a:lumMod val="50000"/>
                    <a:lumOff val="50000"/>
                  </a:schemeClr>
                </a:solidFill>
              </a:rPr>
              <a:t>Functiehuis: in ontwikkeling, is vertraagd </a:t>
            </a:r>
            <a:r>
              <a:rPr lang="nl-NL" sz="1100" dirty="0" err="1" smtClean="0">
                <a:solidFill>
                  <a:schemeClr val="tx1">
                    <a:lumMod val="50000"/>
                    <a:lumOff val="50000"/>
                  </a:schemeClr>
                </a:solidFill>
              </a:rPr>
              <a:t>ivm</a:t>
            </a:r>
            <a:r>
              <a:rPr lang="nl-NL" sz="1100" dirty="0" smtClean="0">
                <a:solidFill>
                  <a:schemeClr val="tx1">
                    <a:lumMod val="50000"/>
                    <a:lumOff val="50000"/>
                  </a:schemeClr>
                </a:solidFill>
              </a:rPr>
              <a:t> zorgvuldige bespreking.</a:t>
            </a:r>
          </a:p>
          <a:p>
            <a:pPr marL="171450" indent="-171450">
              <a:buFont typeface="Wingdings" panose="05000000000000000000" pitchFamily="2" charset="2"/>
              <a:buChar char="§"/>
            </a:pPr>
            <a:r>
              <a:rPr lang="nl-NL" sz="1100" dirty="0" smtClean="0">
                <a:solidFill>
                  <a:schemeClr val="tx1">
                    <a:lumMod val="50000"/>
                    <a:lumOff val="50000"/>
                  </a:schemeClr>
                </a:solidFill>
              </a:rPr>
              <a:t>Inzicht in belangrijkste kwantitatieve en kwalitatieve sturingsinformatie is in werking en zal verder geautomatiseerd worden.</a:t>
            </a:r>
          </a:p>
          <a:p>
            <a:pPr marL="171450" indent="-171450">
              <a:buFont typeface="Wingdings" panose="05000000000000000000" pitchFamily="2" charset="2"/>
              <a:buChar char="§"/>
            </a:pPr>
            <a:r>
              <a:rPr lang="nl-NL" sz="1100" dirty="0" err="1" smtClean="0">
                <a:solidFill>
                  <a:schemeClr val="tx1">
                    <a:lumMod val="50000"/>
                    <a:lumOff val="50000"/>
                  </a:schemeClr>
                </a:solidFill>
              </a:rPr>
              <a:t>Governance</a:t>
            </a:r>
            <a:r>
              <a:rPr lang="nl-NL" sz="1100" dirty="0" smtClean="0">
                <a:solidFill>
                  <a:schemeClr val="tx1">
                    <a:lumMod val="50000"/>
                    <a:lumOff val="50000"/>
                  </a:schemeClr>
                </a:solidFill>
              </a:rPr>
              <a:t>: in 2 jaar toewerken naar RvT met een bestuurder is in ontwikkeling. Vanuit inhoud en dialoog over wat belangrijk is wordt het model ontwikkeld.</a:t>
            </a:r>
          </a:p>
          <a:p>
            <a:pPr marL="171450" indent="-171450">
              <a:buFont typeface="Wingdings" panose="05000000000000000000" pitchFamily="2" charset="2"/>
              <a:buChar char="§"/>
            </a:pPr>
            <a:r>
              <a:rPr lang="nl-NL" sz="1100" dirty="0" smtClean="0">
                <a:solidFill>
                  <a:schemeClr val="tx1">
                    <a:lumMod val="50000"/>
                    <a:lumOff val="50000"/>
                  </a:schemeClr>
                </a:solidFill>
              </a:rPr>
              <a:t>Steunpunt ouders is nog niet opgepakt. Wel weten ouders de weg naar het </a:t>
            </a:r>
            <a:r>
              <a:rPr lang="nl-NL" sz="1100" dirty="0" err="1" smtClean="0">
                <a:solidFill>
                  <a:schemeClr val="tx1">
                    <a:lumMod val="50000"/>
                    <a:lumOff val="50000"/>
                  </a:schemeClr>
                </a:solidFill>
              </a:rPr>
              <a:t>swv</a:t>
            </a:r>
            <a:r>
              <a:rPr lang="nl-NL" sz="1100" dirty="0" smtClean="0">
                <a:solidFill>
                  <a:schemeClr val="tx1">
                    <a:lumMod val="50000"/>
                    <a:lumOff val="50000"/>
                  </a:schemeClr>
                </a:solidFill>
              </a:rPr>
              <a:t> meer en meer te vinden</a:t>
            </a:r>
            <a:r>
              <a:rPr lang="nl-NL" sz="1200" dirty="0" smtClean="0">
                <a:solidFill>
                  <a:schemeClr val="tx1">
                    <a:lumMod val="50000"/>
                    <a:lumOff val="50000"/>
                  </a:schemeClr>
                </a:solidFill>
              </a:rPr>
              <a:t>. </a:t>
            </a:r>
          </a:p>
          <a:p>
            <a:pPr marL="171450" indent="-171450">
              <a:buFont typeface="Wingdings" panose="05000000000000000000" pitchFamily="2" charset="2"/>
              <a:buChar char="§"/>
            </a:pPr>
            <a:r>
              <a:rPr lang="nl-NL" sz="1200" dirty="0" smtClean="0">
                <a:solidFill>
                  <a:schemeClr val="tx1">
                    <a:lumMod val="50000"/>
                    <a:lumOff val="50000"/>
                  </a:schemeClr>
                </a:solidFill>
              </a:rPr>
              <a:t>Begroting en financiën zijn dienend aan beleid.</a:t>
            </a:r>
          </a:p>
          <a:p>
            <a:pPr marL="171450" indent="-171450">
              <a:buFont typeface="Wingdings" panose="05000000000000000000" pitchFamily="2" charset="2"/>
              <a:buChar char="§"/>
            </a:pPr>
            <a:endParaRPr lang="nl-NL" sz="1200" dirty="0" smtClean="0">
              <a:solidFill>
                <a:schemeClr val="tx1">
                  <a:lumMod val="50000"/>
                  <a:lumOff val="50000"/>
                </a:schemeClr>
              </a:solidFill>
            </a:endParaRPr>
          </a:p>
          <a:p>
            <a:pPr marL="171450" indent="-171450">
              <a:buFont typeface="Wingdings" panose="05000000000000000000" pitchFamily="2" charset="2"/>
              <a:buChar char="§"/>
            </a:pPr>
            <a:endParaRPr lang="nl-NL" sz="1200" dirty="0" smtClean="0">
              <a:solidFill>
                <a:schemeClr val="tx1">
                  <a:lumMod val="50000"/>
                  <a:lumOff val="50000"/>
                </a:schemeClr>
              </a:solidFill>
            </a:endParaRPr>
          </a:p>
          <a:p>
            <a:pPr marL="171450" indent="-171450">
              <a:buFont typeface="Wingdings" panose="05000000000000000000" pitchFamily="2" charset="2"/>
              <a:buChar char="§"/>
            </a:pPr>
            <a:endParaRPr lang="nl-NL" sz="1200" dirty="0">
              <a:solidFill>
                <a:schemeClr val="tx1">
                  <a:lumMod val="50000"/>
                  <a:lumOff val="50000"/>
                </a:schemeClr>
              </a:solidFill>
            </a:endParaRPr>
          </a:p>
        </p:txBody>
      </p:sp>
    </p:spTree>
    <p:extLst>
      <p:ext uri="{BB962C8B-B14F-4D97-AF65-F5344CB8AC3E}">
        <p14:creationId xmlns:p14="http://schemas.microsoft.com/office/powerpoint/2010/main" val="1294495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555526"/>
            <a:ext cx="9144000" cy="46225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251520" y="555526"/>
            <a:ext cx="8712968" cy="45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b="1" dirty="0" smtClean="0"/>
          </a:p>
          <a:p>
            <a:endParaRPr lang="nl-NL" sz="1600" b="1" dirty="0"/>
          </a:p>
          <a:p>
            <a:endParaRPr lang="nl-NL" sz="1600" b="1" dirty="0" smtClean="0"/>
          </a:p>
          <a:p>
            <a:endParaRPr lang="nl-NL" sz="1600" b="1" dirty="0"/>
          </a:p>
          <a:p>
            <a:r>
              <a:rPr lang="nl-NL" sz="1600" b="1" dirty="0"/>
              <a:t>Kwaliteitsaspect  3– Kwaliteitszorg</a:t>
            </a:r>
          </a:p>
          <a:p>
            <a:endParaRPr lang="nl-NL" sz="1600" b="1" dirty="0"/>
          </a:p>
          <a:p>
            <a:endParaRPr lang="nl-NL" sz="1600" b="1" dirty="0" smtClean="0"/>
          </a:p>
          <a:p>
            <a:r>
              <a:rPr lang="nl-NL" sz="1600" b="1" dirty="0"/>
              <a:t>Het Samenwerkingsverband heeft zorg voor kwaliteit door systematische zelfevaluatie, planmatige kwaliteitsverbetering, jaarlijkse verantwoording van gerealiseerde kwaliteit en borging van gerealiseerde verbeteringen</a:t>
            </a:r>
          </a:p>
          <a:p>
            <a:endParaRPr lang="nl-NL" sz="1600" b="1" dirty="0" smtClean="0"/>
          </a:p>
          <a:p>
            <a:endParaRPr lang="nl-NL" sz="1600" b="1" dirty="0" smtClean="0"/>
          </a:p>
          <a:p>
            <a:endParaRPr lang="nl-NL" sz="1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72" y="405444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179512" y="130823"/>
            <a:ext cx="3960440" cy="369332"/>
          </a:xfrm>
          <a:prstGeom prst="rect">
            <a:avLst/>
          </a:prstGeom>
          <a:solidFill>
            <a:schemeClr val="bg1"/>
          </a:solid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a:t>
            </a:r>
            <a:endParaRPr lang="nl-NL" dirty="0">
              <a:solidFill>
                <a:srgbClr val="002060"/>
              </a:solidFill>
            </a:endParaRPr>
          </a:p>
        </p:txBody>
      </p:sp>
    </p:spTree>
    <p:extLst>
      <p:ext uri="{BB962C8B-B14F-4D97-AF65-F5344CB8AC3E}">
        <p14:creationId xmlns:p14="http://schemas.microsoft.com/office/powerpoint/2010/main" val="2574931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67" y="0"/>
            <a:ext cx="7272808" cy="646331"/>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organisatie</a:t>
            </a:r>
          </a:p>
          <a:p>
            <a:r>
              <a:rPr lang="nl-NL" dirty="0" smtClean="0">
                <a:solidFill>
                  <a:srgbClr val="002060"/>
                </a:solidFill>
              </a:rPr>
              <a:t>kwaliteitszorg</a:t>
            </a:r>
            <a:endParaRPr lang="nl-NL" dirty="0">
              <a:solidFill>
                <a:srgbClr val="002060"/>
              </a:solidFill>
            </a:endParaRPr>
          </a:p>
        </p:txBody>
      </p:sp>
      <p:sp>
        <p:nvSpPr>
          <p:cNvPr id="3" name="Rechthoek 2"/>
          <p:cNvSpPr/>
          <p:nvPr/>
        </p:nvSpPr>
        <p:spPr>
          <a:xfrm>
            <a:off x="67" y="713332"/>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79512" y="1122178"/>
            <a:ext cx="8640960" cy="4093428"/>
          </a:xfrm>
          <a:prstGeom prst="rect">
            <a:avLst/>
          </a:prstGeom>
          <a:noFill/>
        </p:spPr>
        <p:txBody>
          <a:bodyPr wrap="square" rtlCol="0">
            <a:spAutoFit/>
          </a:bodyPr>
          <a:lstStyle/>
          <a:p>
            <a:pPr marL="285750" indent="-285750">
              <a:buFont typeface="Wingdings" panose="05000000000000000000" pitchFamily="2" charset="2"/>
              <a:buChar char="§"/>
            </a:pPr>
            <a:r>
              <a:rPr lang="nl-NL" sz="1600" dirty="0" smtClean="0"/>
              <a:t>Arrangement extra ondersteuning: </a:t>
            </a:r>
            <a:r>
              <a:rPr lang="nl-NL" sz="1600" dirty="0" err="1" smtClean="0"/>
              <a:t>pdsa</a:t>
            </a:r>
            <a:r>
              <a:rPr lang="nl-NL" sz="1600" dirty="0" smtClean="0"/>
              <a:t>-cyclus 2x per jaar; rapportage groeidocument</a:t>
            </a:r>
          </a:p>
          <a:p>
            <a:pPr marL="285750" indent="-285750">
              <a:buFont typeface="Wingdings" panose="05000000000000000000" pitchFamily="2" charset="2"/>
              <a:buChar char="§"/>
            </a:pPr>
            <a:r>
              <a:rPr lang="nl-NL" sz="1600" dirty="0" smtClean="0"/>
              <a:t>School: </a:t>
            </a:r>
            <a:r>
              <a:rPr lang="nl-NL" sz="1600" dirty="0" err="1" smtClean="0"/>
              <a:t>meso</a:t>
            </a:r>
            <a:r>
              <a:rPr lang="nl-NL" sz="1600" dirty="0" smtClean="0"/>
              <a:t>-gesprek directeur, </a:t>
            </a:r>
            <a:r>
              <a:rPr lang="nl-NL" sz="1600" dirty="0" err="1" smtClean="0"/>
              <a:t>ib’er</a:t>
            </a:r>
            <a:r>
              <a:rPr lang="nl-NL" sz="1600" dirty="0" smtClean="0"/>
              <a:t> en onderwijsexpert; </a:t>
            </a:r>
            <a:r>
              <a:rPr lang="nl-NL" sz="1600" dirty="0" err="1" smtClean="0"/>
              <a:t>pdsa</a:t>
            </a:r>
            <a:r>
              <a:rPr lang="nl-NL" sz="1600" dirty="0" smtClean="0"/>
              <a:t>-cyclus 4x per jaar</a:t>
            </a:r>
          </a:p>
          <a:p>
            <a:pPr marL="285750" indent="-285750">
              <a:buFont typeface="Wingdings" panose="05000000000000000000" pitchFamily="2" charset="2"/>
              <a:buChar char="§"/>
            </a:pPr>
            <a:r>
              <a:rPr lang="nl-NL" sz="1600" dirty="0" smtClean="0"/>
              <a:t>Werkgebied: </a:t>
            </a:r>
            <a:r>
              <a:rPr lang="nl-NL" sz="1600" dirty="0" err="1" smtClean="0"/>
              <a:t>pdsa</a:t>
            </a:r>
            <a:r>
              <a:rPr lang="nl-NL" sz="1600" dirty="0" smtClean="0"/>
              <a:t>-cyclus 3x per jaar naar systematiek trimesterrapportages</a:t>
            </a:r>
          </a:p>
          <a:p>
            <a:pPr marL="285750" indent="-285750">
              <a:buFont typeface="Wingdings" panose="05000000000000000000" pitchFamily="2" charset="2"/>
              <a:buChar char="§"/>
            </a:pPr>
            <a:r>
              <a:rPr lang="nl-NL" sz="1600" dirty="0" smtClean="0"/>
              <a:t>Schoolbestuur en </a:t>
            </a:r>
            <a:r>
              <a:rPr lang="nl-NL" sz="1600" dirty="0" err="1" smtClean="0"/>
              <a:t>swv</a:t>
            </a:r>
            <a:r>
              <a:rPr lang="nl-NL" sz="1600" dirty="0" smtClean="0"/>
              <a:t>: afstemming en uitwisseling 2x per jaar schoolbestuurder en alg. directeur </a:t>
            </a:r>
            <a:r>
              <a:rPr lang="nl-NL" sz="1600" dirty="0" err="1" smtClean="0"/>
              <a:t>swv</a:t>
            </a:r>
            <a:endParaRPr lang="nl-NL" sz="1600" dirty="0" smtClean="0"/>
          </a:p>
          <a:p>
            <a:pPr marL="285750" indent="-285750">
              <a:buFont typeface="Wingdings" panose="05000000000000000000" pitchFamily="2" charset="2"/>
              <a:buChar char="§"/>
            </a:pPr>
            <a:r>
              <a:rPr lang="nl-NL" sz="1600" dirty="0" smtClean="0"/>
              <a:t>Trimesterrapportages bespreking met besturenoverleg, </a:t>
            </a:r>
            <a:r>
              <a:rPr lang="nl-NL" sz="1600" dirty="0" err="1" smtClean="0"/>
              <a:t>opr</a:t>
            </a:r>
            <a:r>
              <a:rPr lang="nl-NL" sz="1600" dirty="0" smtClean="0"/>
              <a:t>, beleidsmedewerkers schoolbesturen en virtueel expertise cluster.</a:t>
            </a:r>
          </a:p>
          <a:p>
            <a:pPr marL="285750" indent="-285750">
              <a:buFont typeface="Wingdings" panose="05000000000000000000" pitchFamily="2" charset="2"/>
              <a:buChar char="§"/>
            </a:pPr>
            <a:r>
              <a:rPr lang="nl-NL" sz="1600" dirty="0" smtClean="0"/>
              <a:t>2</a:t>
            </a:r>
            <a:r>
              <a:rPr lang="nl-NL" sz="1600" baseline="30000" dirty="0" smtClean="0"/>
              <a:t>e</a:t>
            </a:r>
            <a:r>
              <a:rPr lang="nl-NL" sz="1600" dirty="0" smtClean="0"/>
              <a:t> enquête scholen voor voorjaarsvakantie; presentatie resultaten 2</a:t>
            </a:r>
            <a:r>
              <a:rPr lang="nl-NL" sz="1600" baseline="30000" dirty="0" smtClean="0"/>
              <a:t>e</a:t>
            </a:r>
            <a:r>
              <a:rPr lang="nl-NL" sz="1600" dirty="0" smtClean="0"/>
              <a:t> trimesterrapportage.</a:t>
            </a:r>
          </a:p>
          <a:p>
            <a:pPr marL="285750" indent="-285750">
              <a:buFont typeface="Wingdings" panose="05000000000000000000" pitchFamily="2" charset="2"/>
              <a:buChar char="§"/>
            </a:pPr>
            <a:r>
              <a:rPr lang="nl-NL" sz="1600" dirty="0" smtClean="0"/>
              <a:t>Kijkglazen worden als bron gebruikt.</a:t>
            </a:r>
          </a:p>
          <a:p>
            <a:pPr marL="285750" indent="-285750">
              <a:buFont typeface="Wingdings" panose="05000000000000000000" pitchFamily="2" charset="2"/>
              <a:buChar char="§"/>
            </a:pPr>
            <a:r>
              <a:rPr lang="nl-NL" sz="1600" dirty="0" smtClean="0"/>
              <a:t>Monitor PO en VO-raad en NJI vanaf 2</a:t>
            </a:r>
            <a:r>
              <a:rPr lang="nl-NL" sz="1600" baseline="30000" dirty="0" smtClean="0"/>
              <a:t>e</a:t>
            </a:r>
            <a:r>
              <a:rPr lang="nl-NL" sz="1600" dirty="0" smtClean="0"/>
              <a:t> trimester.</a:t>
            </a:r>
          </a:p>
          <a:p>
            <a:pPr marL="285750" indent="-285750">
              <a:buFont typeface="Wingdings" panose="05000000000000000000" pitchFamily="2" charset="2"/>
              <a:buChar char="§"/>
            </a:pPr>
            <a:r>
              <a:rPr lang="nl-NL" sz="1600" dirty="0" smtClean="0"/>
              <a:t>Professionele dialoog schoolbesturen kwaliteit ondersteuningsstructuur basis- lichte ondersteuning in ontwikkeling. Vaststellen eind voorjaar 2016.</a:t>
            </a:r>
          </a:p>
          <a:p>
            <a:pPr marL="285750" indent="-285750">
              <a:buFont typeface="Wingdings" panose="05000000000000000000" pitchFamily="2" charset="2"/>
              <a:buChar char="§"/>
            </a:pPr>
            <a:r>
              <a:rPr lang="nl-NL" sz="1600" dirty="0" smtClean="0"/>
              <a:t>Extern toezicht: 3</a:t>
            </a:r>
            <a:r>
              <a:rPr lang="nl-NL" sz="1600" baseline="30000" dirty="0" smtClean="0"/>
              <a:t>e</a:t>
            </a:r>
            <a:r>
              <a:rPr lang="nl-NL" sz="1600" dirty="0" smtClean="0"/>
              <a:t> inspectiebezoek volgens nieuw kader december 2015; positief met opmerking over </a:t>
            </a:r>
            <a:r>
              <a:rPr lang="nl-NL" sz="1600" dirty="0" err="1" smtClean="0"/>
              <a:t>governance</a:t>
            </a:r>
            <a:r>
              <a:rPr lang="nl-NL" sz="1600" dirty="0" smtClean="0"/>
              <a:t>.</a:t>
            </a:r>
            <a:endParaRPr lang="nl-NL" sz="1600" dirty="0"/>
          </a:p>
          <a:p>
            <a:endParaRPr lang="nl-NL" dirty="0" smtClean="0"/>
          </a:p>
          <a:p>
            <a:pPr marL="285750" indent="-285750">
              <a:buFont typeface="Wingdings" panose="05000000000000000000" pitchFamily="2" charset="2"/>
              <a:buChar char="§"/>
            </a:pPr>
            <a:endParaRPr lang="nl-NL" dirty="0"/>
          </a:p>
        </p:txBody>
      </p:sp>
      <p:pic>
        <p:nvPicPr>
          <p:cNvPr id="6" name="Afbeelding 5"/>
          <p:cNvPicPr>
            <a:picLocks noChangeAspect="1"/>
          </p:cNvPicPr>
          <p:nvPr/>
        </p:nvPicPr>
        <p:blipFill>
          <a:blip r:embed="rId2"/>
          <a:stretch>
            <a:fillRect/>
          </a:stretch>
        </p:blipFill>
        <p:spPr>
          <a:xfrm>
            <a:off x="7625565" y="-124232"/>
            <a:ext cx="1499746" cy="1487553"/>
          </a:xfrm>
          <a:prstGeom prst="rect">
            <a:avLst/>
          </a:prstGeom>
        </p:spPr>
      </p:pic>
    </p:spTree>
    <p:extLst>
      <p:ext uri="{BB962C8B-B14F-4D97-AF65-F5344CB8AC3E}">
        <p14:creationId xmlns:p14="http://schemas.microsoft.com/office/powerpoint/2010/main" val="224507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9111" y="-77257"/>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0" y="627534"/>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p:nvPicPr>
        <p:blipFill>
          <a:blip r:embed="rId2"/>
          <a:stretch>
            <a:fillRect/>
          </a:stretch>
        </p:blipFill>
        <p:spPr>
          <a:xfrm>
            <a:off x="134925" y="924379"/>
            <a:ext cx="3918824" cy="2352699"/>
          </a:xfrm>
          <a:prstGeom prst="rect">
            <a:avLst/>
          </a:prstGeom>
        </p:spPr>
      </p:pic>
      <p:pic>
        <p:nvPicPr>
          <p:cNvPr id="5" name="Afbeelding 4"/>
          <p:cNvPicPr>
            <a:picLocks noChangeAspect="1"/>
          </p:cNvPicPr>
          <p:nvPr/>
        </p:nvPicPr>
        <p:blipFill>
          <a:blip r:embed="rId3"/>
          <a:stretch>
            <a:fillRect/>
          </a:stretch>
        </p:blipFill>
        <p:spPr>
          <a:xfrm>
            <a:off x="4355976" y="817267"/>
            <a:ext cx="4578493" cy="2749534"/>
          </a:xfrm>
          <a:prstGeom prst="rect">
            <a:avLst/>
          </a:prstGeom>
        </p:spPr>
      </p:pic>
      <p:sp>
        <p:nvSpPr>
          <p:cNvPr id="6" name="Tekstvak 5"/>
          <p:cNvSpPr txBox="1"/>
          <p:nvPr/>
        </p:nvSpPr>
        <p:spPr>
          <a:xfrm>
            <a:off x="576390" y="3939902"/>
            <a:ext cx="8244082" cy="584775"/>
          </a:xfrm>
          <a:prstGeom prst="rect">
            <a:avLst/>
          </a:prstGeom>
          <a:noFill/>
        </p:spPr>
        <p:txBody>
          <a:bodyPr wrap="square" rtlCol="0">
            <a:spAutoFit/>
          </a:bodyPr>
          <a:lstStyle/>
          <a:p>
            <a:pPr marL="285750" indent="-285750">
              <a:buFont typeface="Wingdings" panose="05000000000000000000" pitchFamily="2" charset="2"/>
              <a:buChar char="§"/>
            </a:pPr>
            <a:r>
              <a:rPr lang="nl-NL" sz="1600" dirty="0" smtClean="0"/>
              <a:t>De gemiddelde krimp vanaf 2011 is 1,44%</a:t>
            </a:r>
          </a:p>
          <a:p>
            <a:pPr marL="285750" indent="-285750">
              <a:buFont typeface="Wingdings" panose="05000000000000000000" pitchFamily="2" charset="2"/>
              <a:buChar char="§"/>
            </a:pPr>
            <a:r>
              <a:rPr lang="nl-NL" sz="1600" dirty="0" smtClean="0"/>
              <a:t>Aanvullende taakstelling nieuwkomers ±160 </a:t>
            </a:r>
            <a:r>
              <a:rPr lang="nl-NL" sz="1600" dirty="0" err="1" smtClean="0"/>
              <a:t>ll</a:t>
            </a:r>
            <a:r>
              <a:rPr lang="nl-NL" sz="1600" dirty="0" smtClean="0"/>
              <a:t> er bij in 2016</a:t>
            </a:r>
            <a:endParaRPr lang="nl-NL" sz="1600" dirty="0"/>
          </a:p>
        </p:txBody>
      </p:sp>
      <p:sp>
        <p:nvSpPr>
          <p:cNvPr id="8" name="Tekstvak 7"/>
          <p:cNvSpPr txBox="1"/>
          <p:nvPr/>
        </p:nvSpPr>
        <p:spPr>
          <a:xfrm>
            <a:off x="134925" y="292075"/>
            <a:ext cx="3068923" cy="369332"/>
          </a:xfrm>
          <a:prstGeom prst="rect">
            <a:avLst/>
          </a:prstGeom>
          <a:noFill/>
        </p:spPr>
        <p:txBody>
          <a:bodyPr wrap="square" rtlCol="0">
            <a:spAutoFit/>
          </a:bodyPr>
          <a:lstStyle/>
          <a:p>
            <a:r>
              <a:rPr lang="nl-NL" dirty="0" smtClean="0">
                <a:solidFill>
                  <a:srgbClr val="002060"/>
                </a:solidFill>
              </a:rPr>
              <a:t>I. leerlingaantallen</a:t>
            </a:r>
            <a:endParaRPr lang="nl-NL" dirty="0">
              <a:solidFill>
                <a:srgbClr val="002060"/>
              </a:solidFill>
            </a:endParaRPr>
          </a:p>
        </p:txBody>
      </p:sp>
    </p:spTree>
    <p:extLst>
      <p:ext uri="{BB962C8B-B14F-4D97-AF65-F5344CB8AC3E}">
        <p14:creationId xmlns:p14="http://schemas.microsoft.com/office/powerpoint/2010/main" val="3470323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9178" y="-82324"/>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92696" y="627534"/>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2"/>
          <a:stretch>
            <a:fillRect/>
          </a:stretch>
        </p:blipFill>
        <p:spPr>
          <a:xfrm>
            <a:off x="216707" y="734235"/>
            <a:ext cx="4327159" cy="2276730"/>
          </a:xfrm>
          <a:prstGeom prst="rect">
            <a:avLst/>
          </a:prstGeom>
        </p:spPr>
      </p:pic>
      <p:sp>
        <p:nvSpPr>
          <p:cNvPr id="11" name="Tekstvak 10"/>
          <p:cNvSpPr txBox="1"/>
          <p:nvPr/>
        </p:nvSpPr>
        <p:spPr>
          <a:xfrm>
            <a:off x="395535" y="3041718"/>
            <a:ext cx="4392488" cy="1815882"/>
          </a:xfrm>
          <a:prstGeom prst="rect">
            <a:avLst/>
          </a:prstGeom>
          <a:noFill/>
        </p:spPr>
        <p:txBody>
          <a:bodyPr wrap="square" rtlCol="0">
            <a:spAutoFit/>
          </a:bodyPr>
          <a:lstStyle/>
          <a:p>
            <a:pPr marL="285750" indent="-285750">
              <a:buFont typeface="Wingdings" panose="05000000000000000000" pitchFamily="2" charset="2"/>
              <a:buChar char="§"/>
            </a:pPr>
            <a:r>
              <a:rPr lang="nl-NL" sz="1600" dirty="0" smtClean="0"/>
              <a:t>Deelnamepercentage van SBO als van SO  </a:t>
            </a:r>
            <a:r>
              <a:rPr lang="nl-NL" sz="1600" dirty="0"/>
              <a:t>onder </a:t>
            </a:r>
            <a:r>
              <a:rPr lang="nl-NL" sz="1600" dirty="0" smtClean="0"/>
              <a:t>landelijkgemiddelde en neemt verder af. </a:t>
            </a:r>
          </a:p>
          <a:p>
            <a:pPr marL="285750" indent="-285750">
              <a:buFont typeface="Wingdings" panose="05000000000000000000" pitchFamily="2" charset="2"/>
              <a:buChar char="§"/>
            </a:pPr>
            <a:r>
              <a:rPr lang="nl-NL" sz="1600" dirty="0" err="1"/>
              <a:t>sbo</a:t>
            </a:r>
            <a:r>
              <a:rPr lang="nl-NL" sz="1600" dirty="0"/>
              <a:t> = 1,41% op 1-10-2015</a:t>
            </a:r>
          </a:p>
          <a:p>
            <a:pPr marL="285750" indent="-285750">
              <a:buFont typeface="Wingdings" panose="05000000000000000000" pitchFamily="2" charset="2"/>
              <a:buChar char="§"/>
            </a:pPr>
            <a:r>
              <a:rPr lang="nl-NL" sz="1600" dirty="0" err="1"/>
              <a:t>so</a:t>
            </a:r>
            <a:r>
              <a:rPr lang="nl-NL" sz="1600" dirty="0"/>
              <a:t> vertoont grilliger beeld = 1,46%</a:t>
            </a:r>
          </a:p>
          <a:p>
            <a:pPr marL="285750" indent="-285750">
              <a:buFont typeface="Wingdings" panose="05000000000000000000" pitchFamily="2" charset="2"/>
              <a:buChar char="§"/>
            </a:pPr>
            <a:r>
              <a:rPr lang="nl-NL" sz="1600" dirty="0" smtClean="0"/>
              <a:t>Beleid </a:t>
            </a:r>
            <a:r>
              <a:rPr lang="nl-NL" sz="1600" dirty="0" err="1" smtClean="0"/>
              <a:t>swv</a:t>
            </a:r>
            <a:r>
              <a:rPr lang="nl-NL" sz="1600" dirty="0" smtClean="0"/>
              <a:t> richt zich niet op afname, wel op thuisnabij onderwijs en zorgvuldig wegen welk passend onderwijs nodig is.</a:t>
            </a:r>
          </a:p>
        </p:txBody>
      </p:sp>
      <p:graphicFrame>
        <p:nvGraphicFramePr>
          <p:cNvPr id="12" name="Grafiek 11"/>
          <p:cNvGraphicFramePr/>
          <p:nvPr>
            <p:extLst>
              <p:ext uri="{D42A27DB-BD31-4B8C-83A1-F6EECF244321}">
                <p14:modId xmlns:p14="http://schemas.microsoft.com/office/powerpoint/2010/main" val="747259210"/>
              </p:ext>
            </p:extLst>
          </p:nvPr>
        </p:nvGraphicFramePr>
        <p:xfrm>
          <a:off x="4822940" y="548750"/>
          <a:ext cx="4648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ek 12"/>
          <p:cNvGraphicFramePr/>
          <p:nvPr>
            <p:extLst>
              <p:ext uri="{D42A27DB-BD31-4B8C-83A1-F6EECF244321}">
                <p14:modId xmlns:p14="http://schemas.microsoft.com/office/powerpoint/2010/main" val="921177150"/>
              </p:ext>
            </p:extLst>
          </p:nvPr>
        </p:nvGraphicFramePr>
        <p:xfrm>
          <a:off x="4841326" y="2953933"/>
          <a:ext cx="4648200" cy="246697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p:cNvSpPr txBox="1"/>
          <p:nvPr/>
        </p:nvSpPr>
        <p:spPr>
          <a:xfrm>
            <a:off x="134925" y="292075"/>
            <a:ext cx="3068923" cy="369332"/>
          </a:xfrm>
          <a:prstGeom prst="rect">
            <a:avLst/>
          </a:prstGeom>
          <a:noFill/>
        </p:spPr>
        <p:txBody>
          <a:bodyPr wrap="square" rtlCol="0">
            <a:spAutoFit/>
          </a:bodyPr>
          <a:lstStyle/>
          <a:p>
            <a:r>
              <a:rPr lang="nl-NL" dirty="0" smtClean="0">
                <a:solidFill>
                  <a:srgbClr val="002060"/>
                </a:solidFill>
              </a:rPr>
              <a:t>I. leerlingaantallen</a:t>
            </a:r>
            <a:endParaRPr lang="nl-NL" dirty="0">
              <a:solidFill>
                <a:srgbClr val="002060"/>
              </a:solidFill>
            </a:endParaRPr>
          </a:p>
        </p:txBody>
      </p:sp>
    </p:spTree>
    <p:extLst>
      <p:ext uri="{BB962C8B-B14F-4D97-AF65-F5344CB8AC3E}">
        <p14:creationId xmlns:p14="http://schemas.microsoft.com/office/powerpoint/2010/main" val="60988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0" y="-65533"/>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8911" y="627534"/>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2"/>
          <a:stretch>
            <a:fillRect/>
          </a:stretch>
        </p:blipFill>
        <p:spPr>
          <a:xfrm>
            <a:off x="67899" y="676549"/>
            <a:ext cx="5096698" cy="2432515"/>
          </a:xfrm>
          <a:prstGeom prst="rect">
            <a:avLst/>
          </a:prstGeom>
        </p:spPr>
      </p:pic>
      <p:pic>
        <p:nvPicPr>
          <p:cNvPr id="9" name="Afbeelding 8"/>
          <p:cNvPicPr>
            <a:picLocks noChangeAspect="1"/>
          </p:cNvPicPr>
          <p:nvPr/>
        </p:nvPicPr>
        <p:blipFill>
          <a:blip r:embed="rId3"/>
          <a:stretch>
            <a:fillRect/>
          </a:stretch>
        </p:blipFill>
        <p:spPr>
          <a:xfrm>
            <a:off x="0" y="3069425"/>
            <a:ext cx="6265454" cy="972285"/>
          </a:xfrm>
          <a:prstGeom prst="rect">
            <a:avLst/>
          </a:prstGeom>
        </p:spPr>
      </p:pic>
      <p:pic>
        <p:nvPicPr>
          <p:cNvPr id="10" name="Afbeelding 9"/>
          <p:cNvPicPr>
            <a:picLocks noChangeAspect="1"/>
          </p:cNvPicPr>
          <p:nvPr/>
        </p:nvPicPr>
        <p:blipFill>
          <a:blip r:embed="rId4"/>
          <a:stretch>
            <a:fillRect/>
          </a:stretch>
        </p:blipFill>
        <p:spPr>
          <a:xfrm>
            <a:off x="8911" y="3853206"/>
            <a:ext cx="5762156" cy="1290294"/>
          </a:xfrm>
          <a:prstGeom prst="rect">
            <a:avLst/>
          </a:prstGeom>
        </p:spPr>
      </p:pic>
      <p:pic>
        <p:nvPicPr>
          <p:cNvPr id="11" name="Afbeelding 10"/>
          <p:cNvPicPr>
            <a:picLocks noChangeAspect="1"/>
          </p:cNvPicPr>
          <p:nvPr/>
        </p:nvPicPr>
        <p:blipFill>
          <a:blip r:embed="rId5"/>
          <a:stretch>
            <a:fillRect/>
          </a:stretch>
        </p:blipFill>
        <p:spPr>
          <a:xfrm>
            <a:off x="5565338" y="2820723"/>
            <a:ext cx="3578662" cy="2322777"/>
          </a:xfrm>
          <a:prstGeom prst="rect">
            <a:avLst/>
          </a:prstGeom>
        </p:spPr>
      </p:pic>
      <p:sp>
        <p:nvSpPr>
          <p:cNvPr id="12" name="Tekstvak 11"/>
          <p:cNvSpPr txBox="1"/>
          <p:nvPr/>
        </p:nvSpPr>
        <p:spPr>
          <a:xfrm>
            <a:off x="7182544" y="3853206"/>
            <a:ext cx="720080" cy="369332"/>
          </a:xfrm>
          <a:prstGeom prst="rect">
            <a:avLst/>
          </a:prstGeom>
          <a:noFill/>
        </p:spPr>
        <p:txBody>
          <a:bodyPr wrap="square" rtlCol="0">
            <a:spAutoFit/>
          </a:bodyPr>
          <a:lstStyle/>
          <a:p>
            <a:r>
              <a:rPr lang="nl-NL" dirty="0" smtClean="0"/>
              <a:t>52%</a:t>
            </a:r>
            <a:endParaRPr lang="nl-NL" dirty="0"/>
          </a:p>
        </p:txBody>
      </p:sp>
      <p:sp>
        <p:nvSpPr>
          <p:cNvPr id="13" name="Tekstvak 12"/>
          <p:cNvSpPr txBox="1"/>
          <p:nvPr/>
        </p:nvSpPr>
        <p:spPr>
          <a:xfrm>
            <a:off x="5682590" y="784226"/>
            <a:ext cx="2952328" cy="1569660"/>
          </a:xfrm>
          <a:prstGeom prst="rect">
            <a:avLst/>
          </a:prstGeom>
          <a:noFill/>
        </p:spPr>
        <p:txBody>
          <a:bodyPr wrap="square" rtlCol="0">
            <a:spAutoFit/>
          </a:bodyPr>
          <a:lstStyle/>
          <a:p>
            <a:pPr marL="285750" indent="-285750">
              <a:buFont typeface="Wingdings" panose="05000000000000000000" pitchFamily="2" charset="2"/>
              <a:buChar char="§"/>
            </a:pPr>
            <a:r>
              <a:rPr lang="nl-NL" sz="1600" dirty="0" smtClean="0"/>
              <a:t>Voorheen categorie toewijzing CFI op schoolsoort</a:t>
            </a:r>
          </a:p>
          <a:p>
            <a:pPr marL="285750" indent="-285750">
              <a:buFont typeface="Wingdings" panose="05000000000000000000" pitchFamily="2" charset="2"/>
              <a:buChar char="§"/>
            </a:pPr>
            <a:r>
              <a:rPr lang="nl-NL" sz="1600" dirty="0"/>
              <a:t>n</a:t>
            </a:r>
            <a:r>
              <a:rPr lang="nl-NL" sz="1600" dirty="0" smtClean="0"/>
              <a:t>u door </a:t>
            </a:r>
            <a:r>
              <a:rPr lang="nl-NL" sz="1600" dirty="0" err="1" smtClean="0"/>
              <a:t>swv</a:t>
            </a:r>
            <a:r>
              <a:rPr lang="nl-NL" sz="1600" dirty="0" smtClean="0"/>
              <a:t> op basis van complexiteit onderwijs-ondersteuningsbehoeften en passende onderwijs plan.</a:t>
            </a:r>
            <a:endParaRPr lang="nl-NL" sz="1600" dirty="0"/>
          </a:p>
        </p:txBody>
      </p:sp>
      <p:sp>
        <p:nvSpPr>
          <p:cNvPr id="4" name="Tekstvak 3"/>
          <p:cNvSpPr txBox="1"/>
          <p:nvPr/>
        </p:nvSpPr>
        <p:spPr>
          <a:xfrm>
            <a:off x="67899" y="317389"/>
            <a:ext cx="4216069" cy="369332"/>
          </a:xfrm>
          <a:prstGeom prst="rect">
            <a:avLst/>
          </a:prstGeom>
          <a:noFill/>
        </p:spPr>
        <p:txBody>
          <a:bodyPr wrap="square" rtlCol="0">
            <a:spAutoFit/>
          </a:bodyPr>
          <a:lstStyle/>
          <a:p>
            <a:r>
              <a:rPr lang="nl-NL" dirty="0" smtClean="0">
                <a:solidFill>
                  <a:srgbClr val="002060"/>
                </a:solidFill>
              </a:rPr>
              <a:t>II. toelaatbaarheid</a:t>
            </a:r>
            <a:endParaRPr lang="nl-NL" dirty="0">
              <a:solidFill>
                <a:srgbClr val="002060"/>
              </a:solidFill>
            </a:endParaRPr>
          </a:p>
        </p:txBody>
      </p:sp>
    </p:spTree>
    <p:extLst>
      <p:ext uri="{BB962C8B-B14F-4D97-AF65-F5344CB8AC3E}">
        <p14:creationId xmlns:p14="http://schemas.microsoft.com/office/powerpoint/2010/main" val="3784371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0" y="-64185"/>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92696" y="627534"/>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2"/>
          <a:stretch>
            <a:fillRect/>
          </a:stretch>
        </p:blipFill>
        <p:spPr>
          <a:xfrm>
            <a:off x="107571" y="657033"/>
            <a:ext cx="5762156" cy="4698618"/>
          </a:xfrm>
          <a:prstGeom prst="rect">
            <a:avLst/>
          </a:prstGeom>
        </p:spPr>
      </p:pic>
      <p:sp>
        <p:nvSpPr>
          <p:cNvPr id="10" name="Tekstvak 9"/>
          <p:cNvSpPr txBox="1"/>
          <p:nvPr/>
        </p:nvSpPr>
        <p:spPr>
          <a:xfrm>
            <a:off x="4497185" y="3443973"/>
            <a:ext cx="4539311" cy="1846659"/>
          </a:xfrm>
          <a:prstGeom prst="rect">
            <a:avLst/>
          </a:prstGeom>
          <a:noFill/>
        </p:spPr>
        <p:txBody>
          <a:bodyPr wrap="square" rtlCol="0">
            <a:spAutoFit/>
          </a:bodyPr>
          <a:lstStyle/>
          <a:p>
            <a:pPr marL="285750" indent="-285750">
              <a:buFont typeface="Wingdings" panose="05000000000000000000" pitchFamily="2" charset="2"/>
              <a:buChar char="§"/>
            </a:pPr>
            <a:r>
              <a:rPr lang="nl-NL" sz="1200" dirty="0"/>
              <a:t>2015-2016 vertekent beeld door </a:t>
            </a:r>
            <a:r>
              <a:rPr lang="nl-NL" sz="1200" dirty="0" err="1"/>
              <a:t>herindicaties</a:t>
            </a:r>
            <a:r>
              <a:rPr lang="nl-NL" sz="1200" dirty="0"/>
              <a:t>.</a:t>
            </a:r>
          </a:p>
          <a:p>
            <a:pPr marL="285750" indent="-285750">
              <a:buFont typeface="Wingdings" panose="05000000000000000000" pitchFamily="2" charset="2"/>
              <a:buChar char="§"/>
            </a:pPr>
            <a:r>
              <a:rPr lang="nl-NL" sz="1200" dirty="0" smtClean="0"/>
              <a:t>Voor 1-8-2016 alle CFI-indicaties omgezet naar een TLV.</a:t>
            </a:r>
          </a:p>
          <a:p>
            <a:pPr marL="285750" indent="-285750">
              <a:buFont typeface="Wingdings" panose="05000000000000000000" pitchFamily="2" charset="2"/>
              <a:buChar char="§"/>
            </a:pPr>
            <a:r>
              <a:rPr lang="nl-NL" sz="1200" dirty="0" smtClean="0"/>
              <a:t>Ondersteuningsverzoeken complexe situaties kleuters, n.a.v. gedrag. </a:t>
            </a:r>
          </a:p>
          <a:p>
            <a:pPr marL="285750" indent="-285750">
              <a:buFont typeface="Wingdings" panose="05000000000000000000" pitchFamily="2" charset="2"/>
              <a:buChar char="§"/>
            </a:pPr>
            <a:r>
              <a:rPr lang="nl-NL" sz="1200" dirty="0" smtClean="0"/>
              <a:t>In Heerhugowaard geen S(B)O voor &lt;</a:t>
            </a:r>
            <a:r>
              <a:rPr lang="nl-NL" sz="1200" dirty="0"/>
              <a:t>6 </a:t>
            </a:r>
            <a:r>
              <a:rPr lang="nl-NL" sz="1200" dirty="0" smtClean="0"/>
              <a:t>jaar en </a:t>
            </a:r>
            <a:r>
              <a:rPr lang="nl-NL" sz="1200" dirty="0"/>
              <a:t>Toverhazelaar </a:t>
            </a:r>
            <a:r>
              <a:rPr lang="nl-NL" sz="1200" dirty="0" smtClean="0"/>
              <a:t>Alkmaar, onderwijszorggroep, wordt opgeheven</a:t>
            </a:r>
            <a:r>
              <a:rPr lang="nl-NL" sz="1200" dirty="0"/>
              <a:t>. </a:t>
            </a:r>
            <a:r>
              <a:rPr lang="nl-NL" sz="1200" dirty="0" smtClean="0"/>
              <a:t>Gestart onderwijszorgarrangement ontwikkelen: samen met scholen, jeugdhulp en gemeenten 3-7 </a:t>
            </a:r>
            <a:r>
              <a:rPr lang="nl-NL" sz="1200" dirty="0"/>
              <a:t>jarigen </a:t>
            </a:r>
            <a:r>
              <a:rPr lang="nl-NL" sz="1200" dirty="0" smtClean="0"/>
              <a:t>n.</a:t>
            </a:r>
          </a:p>
          <a:p>
            <a:endParaRPr lang="nl-NL" dirty="0"/>
          </a:p>
        </p:txBody>
      </p:sp>
      <p:pic>
        <p:nvPicPr>
          <p:cNvPr id="11" name="Afbeelding 10"/>
          <p:cNvPicPr>
            <a:picLocks noChangeAspect="1"/>
          </p:cNvPicPr>
          <p:nvPr/>
        </p:nvPicPr>
        <p:blipFill>
          <a:blip r:embed="rId3"/>
          <a:stretch>
            <a:fillRect/>
          </a:stretch>
        </p:blipFill>
        <p:spPr>
          <a:xfrm>
            <a:off x="4572034" y="645673"/>
            <a:ext cx="5762156" cy="3148135"/>
          </a:xfrm>
          <a:prstGeom prst="rect">
            <a:avLst/>
          </a:prstGeom>
        </p:spPr>
      </p:pic>
      <p:sp>
        <p:nvSpPr>
          <p:cNvPr id="9" name="Tekstvak 8"/>
          <p:cNvSpPr txBox="1"/>
          <p:nvPr/>
        </p:nvSpPr>
        <p:spPr>
          <a:xfrm>
            <a:off x="67899" y="317389"/>
            <a:ext cx="4216069" cy="369332"/>
          </a:xfrm>
          <a:prstGeom prst="rect">
            <a:avLst/>
          </a:prstGeom>
          <a:noFill/>
        </p:spPr>
        <p:txBody>
          <a:bodyPr wrap="square" rtlCol="0">
            <a:spAutoFit/>
          </a:bodyPr>
          <a:lstStyle/>
          <a:p>
            <a:r>
              <a:rPr lang="nl-NL" dirty="0" smtClean="0">
                <a:solidFill>
                  <a:srgbClr val="002060"/>
                </a:solidFill>
              </a:rPr>
              <a:t>II. toelaatbaarheid</a:t>
            </a:r>
            <a:endParaRPr lang="nl-NL" dirty="0">
              <a:solidFill>
                <a:srgbClr val="002060"/>
              </a:solidFill>
            </a:endParaRPr>
          </a:p>
        </p:txBody>
      </p:sp>
    </p:spTree>
    <p:extLst>
      <p:ext uri="{BB962C8B-B14F-4D97-AF65-F5344CB8AC3E}">
        <p14:creationId xmlns:p14="http://schemas.microsoft.com/office/powerpoint/2010/main" val="48595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0" y="593237"/>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2014" y="294548"/>
            <a:ext cx="3492388" cy="369332"/>
          </a:xfrm>
          <a:prstGeom prst="rect">
            <a:avLst/>
          </a:prstGeom>
          <a:noFill/>
        </p:spPr>
        <p:txBody>
          <a:bodyPr wrap="square" rtlCol="0">
            <a:spAutoFit/>
          </a:bodyPr>
          <a:lstStyle/>
          <a:p>
            <a:r>
              <a:rPr lang="nl-NL" dirty="0" smtClean="0">
                <a:solidFill>
                  <a:srgbClr val="002060"/>
                </a:solidFill>
              </a:rPr>
              <a:t>III. werkgebieden</a:t>
            </a:r>
            <a:endParaRPr lang="nl-NL" dirty="0">
              <a:solidFill>
                <a:srgbClr val="002060"/>
              </a:solidFill>
            </a:endParaRPr>
          </a:p>
        </p:txBody>
      </p:sp>
      <p:sp>
        <p:nvSpPr>
          <p:cNvPr id="6" name="Tekstvak 5"/>
          <p:cNvSpPr txBox="1"/>
          <p:nvPr/>
        </p:nvSpPr>
        <p:spPr>
          <a:xfrm>
            <a:off x="62014" y="681395"/>
            <a:ext cx="3155539" cy="261610"/>
          </a:xfrm>
          <a:prstGeom prst="rect">
            <a:avLst/>
          </a:prstGeom>
          <a:noFill/>
        </p:spPr>
        <p:txBody>
          <a:bodyPr wrap="square" rtlCol="0">
            <a:spAutoFit/>
          </a:bodyPr>
          <a:lstStyle/>
          <a:p>
            <a:r>
              <a:rPr lang="nl-NL" sz="1100" b="1" dirty="0" err="1" smtClean="0">
                <a:solidFill>
                  <a:srgbClr val="002060"/>
                </a:solidFill>
              </a:rPr>
              <a:t>MDO’s</a:t>
            </a:r>
            <a:r>
              <a:rPr lang="nl-NL" sz="1100" b="1" dirty="0" smtClean="0">
                <a:solidFill>
                  <a:srgbClr val="002060"/>
                </a:solidFill>
              </a:rPr>
              <a:t> 1</a:t>
            </a:r>
            <a:r>
              <a:rPr lang="nl-NL" sz="1100" b="1" baseline="30000" dirty="0" smtClean="0">
                <a:solidFill>
                  <a:srgbClr val="002060"/>
                </a:solidFill>
              </a:rPr>
              <a:t>e</a:t>
            </a:r>
            <a:r>
              <a:rPr lang="nl-NL" sz="1100" b="1" dirty="0" smtClean="0">
                <a:solidFill>
                  <a:srgbClr val="002060"/>
                </a:solidFill>
              </a:rPr>
              <a:t> trimester          ondersteuningsniveau</a:t>
            </a:r>
            <a:endParaRPr lang="nl-NL" sz="1100" b="1" dirty="0">
              <a:solidFill>
                <a:srgbClr val="002060"/>
              </a:solidFill>
            </a:endParaRPr>
          </a:p>
        </p:txBody>
      </p:sp>
      <p:graphicFrame>
        <p:nvGraphicFramePr>
          <p:cNvPr id="12" name="Grafiek 11"/>
          <p:cNvGraphicFramePr/>
          <p:nvPr>
            <p:extLst>
              <p:ext uri="{D42A27DB-BD31-4B8C-83A1-F6EECF244321}">
                <p14:modId xmlns:p14="http://schemas.microsoft.com/office/powerpoint/2010/main" val="3235883065"/>
              </p:ext>
            </p:extLst>
          </p:nvPr>
        </p:nvGraphicFramePr>
        <p:xfrm>
          <a:off x="3485227" y="942116"/>
          <a:ext cx="2956560" cy="19735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vak 8"/>
          <p:cNvSpPr txBox="1"/>
          <p:nvPr/>
        </p:nvSpPr>
        <p:spPr>
          <a:xfrm>
            <a:off x="6012160" y="583706"/>
            <a:ext cx="3193853" cy="4524315"/>
          </a:xfrm>
          <a:prstGeom prst="rect">
            <a:avLst/>
          </a:prstGeom>
          <a:noFill/>
        </p:spPr>
        <p:txBody>
          <a:bodyPr wrap="square" rtlCol="0">
            <a:spAutoFit/>
          </a:bodyPr>
          <a:lstStyle/>
          <a:p>
            <a:pPr marL="171450" indent="-171450">
              <a:buFont typeface="Wingdings" panose="05000000000000000000" pitchFamily="2" charset="2"/>
              <a:buChar char="§"/>
            </a:pPr>
            <a:r>
              <a:rPr lang="nl-NL" sz="1200" dirty="0" smtClean="0"/>
              <a:t>Totale caseload onderwijsexperts</a:t>
            </a:r>
            <a:r>
              <a:rPr lang="nl-NL" sz="1200" smtClean="0"/>
              <a:t>: 379ll</a:t>
            </a:r>
            <a:r>
              <a:rPr lang="nl-NL" sz="1200" dirty="0" smtClean="0"/>
              <a:t>.</a:t>
            </a:r>
          </a:p>
          <a:p>
            <a:pPr marL="171450" indent="-171450">
              <a:buFont typeface="Wingdings" panose="05000000000000000000" pitchFamily="2" charset="2"/>
              <a:buChar char="§"/>
            </a:pPr>
            <a:r>
              <a:rPr lang="nl-NL" sz="1200" dirty="0" smtClean="0"/>
              <a:t>Groepsarrangementen niet meegenomen.</a:t>
            </a:r>
          </a:p>
          <a:p>
            <a:pPr marL="171450" indent="-171450">
              <a:buFont typeface="Wingdings" panose="05000000000000000000" pitchFamily="2" charset="2"/>
              <a:buChar char="§"/>
            </a:pPr>
            <a:r>
              <a:rPr lang="nl-NL" sz="1200" dirty="0" smtClean="0"/>
              <a:t>Gemiddeld 1,2  MDO per leerling.</a:t>
            </a:r>
          </a:p>
          <a:p>
            <a:pPr marL="171450" indent="-171450">
              <a:buFont typeface="Wingdings" panose="05000000000000000000" pitchFamily="2" charset="2"/>
              <a:buChar char="§"/>
            </a:pPr>
            <a:r>
              <a:rPr lang="nl-NL" sz="1200" dirty="0" smtClean="0"/>
              <a:t>Waarvan driekwart (75,07%) jongens en 24,93% meisjes.</a:t>
            </a:r>
          </a:p>
          <a:p>
            <a:pPr lvl="1"/>
            <a:r>
              <a:rPr lang="nl-NL" sz="1200" dirty="0" smtClean="0"/>
              <a:t>Oorzaak? </a:t>
            </a:r>
            <a:r>
              <a:rPr lang="nl-NL" sz="1200" dirty="0" err="1" smtClean="0"/>
              <a:t>Externaliserend</a:t>
            </a:r>
            <a:r>
              <a:rPr lang="nl-NL" sz="1200" dirty="0" smtClean="0"/>
              <a:t> gedrag jongens? – signalen meisjes internaliserend gedrag niet opgepikt? </a:t>
            </a:r>
          </a:p>
          <a:p>
            <a:pPr marL="171450" indent="-171450">
              <a:buFont typeface="Wingdings" panose="05000000000000000000" pitchFamily="2" charset="2"/>
              <a:buChar char="§"/>
            </a:pPr>
            <a:r>
              <a:rPr lang="nl-NL" sz="1200" dirty="0" smtClean="0"/>
              <a:t>8 </a:t>
            </a:r>
            <a:r>
              <a:rPr lang="nl-NL" sz="1200" dirty="0" err="1" smtClean="0"/>
              <a:t>ll</a:t>
            </a:r>
            <a:r>
              <a:rPr lang="nl-NL" sz="1200" dirty="0" smtClean="0"/>
              <a:t> tijdelijk geplaatst in gespecialiseerde setting: 3x observatieplek in SBO en 5x crisisplek SO. 8ll waren thuiszitters.</a:t>
            </a:r>
          </a:p>
          <a:p>
            <a:pPr marL="171450" indent="-171450">
              <a:buFont typeface="Wingdings" panose="05000000000000000000" pitchFamily="2" charset="2"/>
              <a:buChar char="§"/>
            </a:pPr>
            <a:r>
              <a:rPr lang="nl-NL" sz="1200" dirty="0" smtClean="0"/>
              <a:t>Leeftijdsopbouw: middenbouw domineert.</a:t>
            </a:r>
          </a:p>
          <a:p>
            <a:pPr marL="171450" indent="-171450">
              <a:buFont typeface="Wingdings" panose="05000000000000000000" pitchFamily="2" charset="2"/>
              <a:buChar char="§"/>
            </a:pPr>
            <a:r>
              <a:rPr lang="nl-NL" sz="1200" dirty="0" smtClean="0"/>
              <a:t>Gedragsproblemen: voorkomen symptoombestrijding! Plan op basis van totaal analyse en totaal aanpak.</a:t>
            </a:r>
          </a:p>
          <a:p>
            <a:pPr marL="171450" indent="-171450">
              <a:buFont typeface="Wingdings" panose="05000000000000000000" pitchFamily="2" charset="2"/>
              <a:buChar char="§"/>
            </a:pPr>
            <a:r>
              <a:rPr lang="nl-NL" sz="1200" dirty="0" smtClean="0"/>
              <a:t>Toename peuters en kleuters met gedragsproblemen en complexe ondersteuningsbehoeften. Actie: onderwijszorgarrangement voor 3-7 jarigen: vroegtijdig interveniëren </a:t>
            </a:r>
          </a:p>
          <a:p>
            <a:pPr marL="171450" indent="-171450">
              <a:buFont typeface="Wingdings" panose="05000000000000000000" pitchFamily="2" charset="2"/>
              <a:buChar char="§"/>
            </a:pPr>
            <a:r>
              <a:rPr lang="nl-NL" sz="1200" dirty="0" smtClean="0"/>
              <a:t>Toename </a:t>
            </a:r>
            <a:r>
              <a:rPr lang="nl-NL" sz="1200" dirty="0" err="1" smtClean="0"/>
              <a:t>voorschoolseopvang</a:t>
            </a:r>
            <a:r>
              <a:rPr lang="nl-NL" sz="1200" dirty="0" smtClean="0"/>
              <a:t> ondersteuning overstap basisonderwijs.</a:t>
            </a:r>
          </a:p>
          <a:p>
            <a:pPr marL="171450" indent="-171450">
              <a:buFont typeface="Wingdings" panose="05000000000000000000" pitchFamily="2" charset="2"/>
              <a:buChar char="§"/>
            </a:pPr>
            <a:r>
              <a:rPr lang="nl-NL" sz="1200" dirty="0" smtClean="0"/>
              <a:t>Casusonderzoek inspectie kinder- mishandeling Z-H: totaalaanpak is cruciaal!</a:t>
            </a:r>
            <a:endParaRPr lang="nl-NL" sz="1200" dirty="0"/>
          </a:p>
        </p:txBody>
      </p:sp>
      <p:graphicFrame>
        <p:nvGraphicFramePr>
          <p:cNvPr id="13" name="Grafiek 12"/>
          <p:cNvGraphicFramePr/>
          <p:nvPr>
            <p:extLst>
              <p:ext uri="{D42A27DB-BD31-4B8C-83A1-F6EECF244321}">
                <p14:modId xmlns:p14="http://schemas.microsoft.com/office/powerpoint/2010/main" val="228780002"/>
              </p:ext>
            </p:extLst>
          </p:nvPr>
        </p:nvGraphicFramePr>
        <p:xfrm>
          <a:off x="88116" y="2851220"/>
          <a:ext cx="3832860" cy="2446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iek 13"/>
          <p:cNvGraphicFramePr/>
          <p:nvPr>
            <p:extLst>
              <p:ext uri="{D42A27DB-BD31-4B8C-83A1-F6EECF244321}">
                <p14:modId xmlns:p14="http://schemas.microsoft.com/office/powerpoint/2010/main" val="2030488747"/>
              </p:ext>
            </p:extLst>
          </p:nvPr>
        </p:nvGraphicFramePr>
        <p:xfrm>
          <a:off x="3920976" y="3117920"/>
          <a:ext cx="2941320" cy="1912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 7"/>
          <p:cNvGraphicFramePr>
            <a:graphicFrameLocks noGrp="1"/>
          </p:cNvGraphicFramePr>
          <p:nvPr>
            <p:extLst>
              <p:ext uri="{D42A27DB-BD31-4B8C-83A1-F6EECF244321}">
                <p14:modId xmlns:p14="http://schemas.microsoft.com/office/powerpoint/2010/main" val="48980539"/>
              </p:ext>
            </p:extLst>
          </p:nvPr>
        </p:nvGraphicFramePr>
        <p:xfrm>
          <a:off x="69360" y="973621"/>
          <a:ext cx="3759835" cy="2506218"/>
        </p:xfrm>
        <a:graphic>
          <a:graphicData uri="http://schemas.openxmlformats.org/drawingml/2006/table">
            <a:tbl>
              <a:tblPr firstRow="1" firstCol="1" bandRow="1">
                <a:tableStyleId>{5C22544A-7EE6-4342-B048-85BDC9FD1C3A}</a:tableStyleId>
              </a:tblPr>
              <a:tblGrid>
                <a:gridCol w="1462405"/>
                <a:gridCol w="496570"/>
                <a:gridCol w="450215"/>
                <a:gridCol w="450215"/>
                <a:gridCol w="450215"/>
                <a:gridCol w="450215"/>
              </a:tblGrid>
              <a:tr h="0">
                <a:tc>
                  <a:txBody>
                    <a:bodyPr/>
                    <a:lstStyle/>
                    <a:p>
                      <a:pPr>
                        <a:lnSpc>
                          <a:spcPct val="115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2</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tot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gem.pw</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Alkmaar-Noord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63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99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r>
                        <a:rPr lang="nl-NL" sz="1100" dirty="0" smtClean="0">
                          <a:effectLst/>
                        </a:rPr>
                        <a:t>7</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Alkmaar-Oost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21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53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r>
                        <a:rPr lang="nl-NL" sz="1100" dirty="0" smtClean="0">
                          <a:effectLst/>
                        </a:rPr>
                        <a:t>3,8</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Alkmaar-Zuid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smtClean="0">
                          <a:effectLst/>
                        </a:rPr>
                        <a:t>17</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smtClean="0">
                          <a:effectLst/>
                          <a:latin typeface="+mn-lt"/>
                          <a:ea typeface="+mn-ea"/>
                          <a:cs typeface="+mn-cs"/>
                        </a:rPr>
                        <a:t>23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latin typeface="+mn-lt"/>
                          <a:ea typeface="+mn-ea"/>
                          <a:cs typeface="+mn-cs"/>
                        </a:rPr>
                        <a:t>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smtClean="0">
                          <a:effectLst/>
                          <a:latin typeface="+mn-lt"/>
                          <a:ea typeface="+mn-ea"/>
                          <a:cs typeface="+mn-cs"/>
                        </a:rPr>
                        <a:t>46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r>
                        <a:rPr lang="nl-NL" sz="1100" dirty="0" smtClean="0">
                          <a:effectLst/>
                        </a:rPr>
                        <a:t>3,3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Bergen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  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29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40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r>
                        <a:rPr lang="nl-NL" sz="1100" dirty="0" smtClean="0">
                          <a:effectLst/>
                        </a:rPr>
                        <a:t>2,8</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Heiloo</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11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22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r>
                        <a:rPr lang="nl-NL" sz="1100" dirty="0" smtClean="0">
                          <a:effectLst/>
                        </a:rPr>
                        <a:t>2,4</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dirty="0" smtClean="0">
                          <a:effectLst/>
                        </a:rPr>
                        <a:t>Langedijk</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67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76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r>
                        <a:rPr lang="nl-NL" sz="1100" dirty="0" smtClean="0">
                          <a:effectLst/>
                        </a:rPr>
                        <a:t>5,4</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Heerhugowaard-Zuid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r>
                        <a:rPr lang="nl-NL" sz="1100" dirty="0" smtClean="0">
                          <a:effectLst/>
                        </a:rPr>
                        <a:t>2,7</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Heerhugowaard-Noord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22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14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74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r>
                        <a:rPr lang="nl-NL" sz="1100" dirty="0" smtClean="0">
                          <a:effectLst/>
                        </a:rPr>
                        <a:t>5,2</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totaal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smtClean="0">
                          <a:effectLst/>
                        </a:rPr>
                        <a:t>113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smtClean="0">
                          <a:effectLst/>
                        </a:rPr>
                        <a:t>273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smtClean="0">
                          <a:effectLst/>
                        </a:rPr>
                        <a:t>35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smtClean="0">
                          <a:effectLst/>
                        </a:rPr>
                        <a:t>460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smtClean="0">
                          <a:effectLst/>
                          <a:latin typeface="+mn-lt"/>
                          <a:ea typeface="+mn-ea"/>
                          <a:cs typeface="+mn-cs"/>
                        </a:rPr>
                        <a:t>33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92297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55518" y="593237"/>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2014" y="294548"/>
            <a:ext cx="3492388" cy="369332"/>
          </a:xfrm>
          <a:prstGeom prst="rect">
            <a:avLst/>
          </a:prstGeom>
          <a:noFill/>
        </p:spPr>
        <p:txBody>
          <a:bodyPr wrap="square" rtlCol="0">
            <a:spAutoFit/>
          </a:bodyPr>
          <a:lstStyle/>
          <a:p>
            <a:r>
              <a:rPr lang="nl-NL" dirty="0" smtClean="0">
                <a:solidFill>
                  <a:srgbClr val="002060"/>
                </a:solidFill>
              </a:rPr>
              <a:t>III. werkgebieden</a:t>
            </a:r>
            <a:endParaRPr lang="nl-NL" dirty="0">
              <a:solidFill>
                <a:srgbClr val="002060"/>
              </a:solidFill>
            </a:endParaRPr>
          </a:p>
        </p:txBody>
      </p:sp>
      <p:graphicFrame>
        <p:nvGraphicFramePr>
          <p:cNvPr id="12" name="Grafiek 11"/>
          <p:cNvGraphicFramePr/>
          <p:nvPr/>
        </p:nvGraphicFramePr>
        <p:xfrm>
          <a:off x="3727989" y="964617"/>
          <a:ext cx="2956560" cy="1973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fiek 14"/>
          <p:cNvGraphicFramePr/>
          <p:nvPr>
            <p:extLst>
              <p:ext uri="{D42A27DB-BD31-4B8C-83A1-F6EECF244321}">
                <p14:modId xmlns:p14="http://schemas.microsoft.com/office/powerpoint/2010/main" val="4103353609"/>
              </p:ext>
            </p:extLst>
          </p:nvPr>
        </p:nvGraphicFramePr>
        <p:xfrm>
          <a:off x="97819" y="1457418"/>
          <a:ext cx="5112065" cy="2858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181131496"/>
              </p:ext>
            </p:extLst>
          </p:nvPr>
        </p:nvGraphicFramePr>
        <p:xfrm>
          <a:off x="5656263" y="1457418"/>
          <a:ext cx="3145913" cy="2025892"/>
        </p:xfrm>
        <a:graphic>
          <a:graphicData uri="http://schemas.openxmlformats.org/drawingml/2006/table">
            <a:tbl>
              <a:tblPr firstRow="1" firstCol="1" bandRow="1">
                <a:tableStyleId>{5C22544A-7EE6-4342-B048-85BDC9FD1C3A}</a:tableStyleId>
              </a:tblPr>
              <a:tblGrid>
                <a:gridCol w="1738114"/>
                <a:gridCol w="689475"/>
                <a:gridCol w="718324"/>
              </a:tblGrid>
              <a:tr h="214309">
                <a:tc>
                  <a:txBody>
                    <a:bodyPr/>
                    <a:lstStyle/>
                    <a:p>
                      <a:pPr>
                        <a:lnSpc>
                          <a:spcPct val="115000"/>
                        </a:lnSpc>
                        <a:spcAft>
                          <a:spcPts val="0"/>
                        </a:spcAft>
                      </a:pPr>
                      <a:r>
                        <a:rPr lang="nl-NL" sz="1000">
                          <a:effectLst/>
                        </a:rPr>
                        <a:t>per werkgebied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nl-NL" sz="1000">
                          <a:effectLst/>
                        </a:rPr>
                        <a:t>cases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nl-NL" sz="1000">
                          <a:effectLst/>
                        </a:rPr>
                        <a:t>omvang ll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496">
                <a:tc>
                  <a:txBody>
                    <a:bodyPr/>
                    <a:lstStyle/>
                    <a:p>
                      <a:pPr>
                        <a:lnSpc>
                          <a:spcPct val="115000"/>
                        </a:lnSpc>
                        <a:spcAft>
                          <a:spcPts val="0"/>
                        </a:spcAft>
                      </a:pPr>
                      <a:r>
                        <a:rPr lang="nl-NL" sz="1000">
                          <a:effectLst/>
                        </a:rPr>
                        <a:t>Alkmaar-Noord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16,89%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15,03%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496">
                <a:tc>
                  <a:txBody>
                    <a:bodyPr/>
                    <a:lstStyle/>
                    <a:p>
                      <a:pPr>
                        <a:lnSpc>
                          <a:spcPct val="115000"/>
                        </a:lnSpc>
                        <a:spcAft>
                          <a:spcPts val="0"/>
                        </a:spcAft>
                      </a:pPr>
                      <a:r>
                        <a:rPr lang="nl-NL" sz="1000">
                          <a:effectLst/>
                        </a:rPr>
                        <a:t>Alkmaar-Oost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13,94%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12,41%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496">
                <a:tc>
                  <a:txBody>
                    <a:bodyPr/>
                    <a:lstStyle/>
                    <a:p>
                      <a:pPr>
                        <a:lnSpc>
                          <a:spcPct val="115000"/>
                        </a:lnSpc>
                        <a:spcAft>
                          <a:spcPts val="0"/>
                        </a:spcAft>
                      </a:pPr>
                      <a:r>
                        <a:rPr lang="nl-NL" sz="1000">
                          <a:effectLst/>
                        </a:rPr>
                        <a:t>Alkmaar-Zuid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8,04%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14,98%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496">
                <a:tc>
                  <a:txBody>
                    <a:bodyPr/>
                    <a:lstStyle/>
                    <a:p>
                      <a:pPr>
                        <a:lnSpc>
                          <a:spcPct val="115000"/>
                        </a:lnSpc>
                        <a:spcAft>
                          <a:spcPts val="0"/>
                        </a:spcAft>
                      </a:pPr>
                      <a:r>
                        <a:rPr lang="nl-NL" sz="1000">
                          <a:effectLst/>
                        </a:rPr>
                        <a:t>Bergen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10,99%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10,09%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496">
                <a:tc>
                  <a:txBody>
                    <a:bodyPr/>
                    <a:lstStyle/>
                    <a:p>
                      <a:pPr>
                        <a:lnSpc>
                          <a:spcPct val="115000"/>
                        </a:lnSpc>
                        <a:spcAft>
                          <a:spcPts val="0"/>
                        </a:spcAft>
                      </a:pPr>
                      <a:r>
                        <a:rPr lang="nl-NL" sz="1000">
                          <a:effectLst/>
                        </a:rPr>
                        <a:t>Heiloo</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12,33%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9,45%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496">
                <a:tc>
                  <a:txBody>
                    <a:bodyPr/>
                    <a:lstStyle/>
                    <a:p>
                      <a:pPr>
                        <a:lnSpc>
                          <a:spcPct val="115000"/>
                        </a:lnSpc>
                        <a:spcAft>
                          <a:spcPts val="0"/>
                        </a:spcAft>
                      </a:pPr>
                      <a:r>
                        <a:rPr lang="nl-NL" sz="1000">
                          <a:effectLst/>
                        </a:rPr>
                        <a:t>Langedijk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13,94%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13,05%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496">
                <a:tc>
                  <a:txBody>
                    <a:bodyPr/>
                    <a:lstStyle/>
                    <a:p>
                      <a:pPr>
                        <a:lnSpc>
                          <a:spcPct val="115000"/>
                        </a:lnSpc>
                        <a:spcAft>
                          <a:spcPts val="0"/>
                        </a:spcAft>
                      </a:pPr>
                      <a:r>
                        <a:rPr lang="nl-NL" sz="1000">
                          <a:effectLst/>
                        </a:rPr>
                        <a:t>Heerhugowaard-Zuid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10,46%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14,15%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496">
                <a:tc>
                  <a:txBody>
                    <a:bodyPr/>
                    <a:lstStyle/>
                    <a:p>
                      <a:pPr>
                        <a:lnSpc>
                          <a:spcPct val="115000"/>
                        </a:lnSpc>
                        <a:spcAft>
                          <a:spcPts val="0"/>
                        </a:spcAft>
                      </a:pPr>
                      <a:r>
                        <a:rPr lang="nl-NL" sz="1000">
                          <a:effectLst/>
                        </a:rPr>
                        <a:t>Heerhugowaard-Noord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13,40%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10,85%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7615">
                <a:tc>
                  <a:txBody>
                    <a:bodyPr/>
                    <a:lstStyle/>
                    <a:p>
                      <a:pPr>
                        <a:lnSpc>
                          <a:spcPct val="115000"/>
                        </a:lnSpc>
                      </a:pPr>
                      <a:endParaRPr lang="nl-NL" sz="1100">
                        <a:effectLst/>
                        <a:latin typeface="Calibri" panose="020F0502020204030204" pitchFamily="34" charset="0"/>
                      </a:endParaRPr>
                    </a:p>
                  </a:txBody>
                  <a:tcPr marL="44450" marR="44450" marT="0" marB="0" anchor="b"/>
                </a:tc>
                <a:tc>
                  <a:txBody>
                    <a:bodyPr/>
                    <a:lstStyle/>
                    <a:p>
                      <a:pPr algn="r">
                        <a:lnSpc>
                          <a:spcPct val="115000"/>
                        </a:lnSpc>
                        <a:spcAft>
                          <a:spcPts val="0"/>
                        </a:spcAft>
                      </a:pPr>
                      <a:r>
                        <a:rPr lang="nl-NL" sz="1000">
                          <a:effectLst/>
                        </a:rPr>
                        <a:t>100,00%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dirty="0">
                          <a:effectLst/>
                        </a:rPr>
                        <a:t>100,00%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8" name="Tekstvak 17"/>
          <p:cNvSpPr txBox="1"/>
          <p:nvPr/>
        </p:nvSpPr>
        <p:spPr>
          <a:xfrm>
            <a:off x="144009" y="751770"/>
            <a:ext cx="3583980" cy="369332"/>
          </a:xfrm>
          <a:prstGeom prst="rect">
            <a:avLst/>
          </a:prstGeom>
          <a:noFill/>
        </p:spPr>
        <p:txBody>
          <a:bodyPr wrap="square" rtlCol="0">
            <a:spAutoFit/>
          </a:bodyPr>
          <a:lstStyle/>
          <a:p>
            <a:r>
              <a:rPr lang="nl-NL" dirty="0" smtClean="0"/>
              <a:t>Verdeling caseload op werkgebied</a:t>
            </a:r>
            <a:endParaRPr lang="nl-NL" dirty="0"/>
          </a:p>
        </p:txBody>
      </p:sp>
    </p:spTree>
    <p:extLst>
      <p:ext uri="{BB962C8B-B14F-4D97-AF65-F5344CB8AC3E}">
        <p14:creationId xmlns:p14="http://schemas.microsoft.com/office/powerpoint/2010/main" val="1038054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76390" y="3756534"/>
            <a:ext cx="4680520" cy="861774"/>
          </a:xfrm>
          <a:prstGeom prst="rect">
            <a:avLst/>
          </a:prstGeom>
          <a:noFill/>
        </p:spPr>
        <p:txBody>
          <a:bodyPr wrap="square" rtlCol="0">
            <a:spAutoFit/>
          </a:bodyPr>
          <a:lstStyle/>
          <a:p>
            <a:pPr algn="ctr"/>
            <a:r>
              <a:rPr lang="nl-NL" b="1" dirty="0">
                <a:solidFill>
                  <a:schemeClr val="bg1"/>
                </a:solidFill>
              </a:rPr>
              <a:t>2</a:t>
            </a:r>
            <a:r>
              <a:rPr lang="nl-NL" b="1" baseline="30000" dirty="0" smtClean="0">
                <a:solidFill>
                  <a:schemeClr val="bg1"/>
                </a:solidFill>
              </a:rPr>
              <a:t>e</a:t>
            </a:r>
            <a:r>
              <a:rPr lang="nl-NL" b="1" dirty="0" smtClean="0">
                <a:solidFill>
                  <a:schemeClr val="bg1"/>
                </a:solidFill>
              </a:rPr>
              <a:t> trimesterrapportage</a:t>
            </a:r>
          </a:p>
          <a:p>
            <a:pPr algn="ctr"/>
            <a:r>
              <a:rPr lang="nl-NL" sz="1400" dirty="0" smtClean="0">
                <a:solidFill>
                  <a:schemeClr val="bg1"/>
                </a:solidFill>
              </a:rPr>
              <a:t>18 juni 2015 </a:t>
            </a:r>
          </a:p>
          <a:p>
            <a:pPr algn="ctr"/>
            <a:r>
              <a:rPr lang="nl-NL" dirty="0" smtClean="0">
                <a:solidFill>
                  <a:schemeClr val="bg1"/>
                </a:solidFill>
              </a:rPr>
              <a:t> </a:t>
            </a:r>
            <a:endParaRPr lang="nl-NL" dirty="0">
              <a:solidFill>
                <a:schemeClr val="bg1"/>
              </a:solidFill>
            </a:endParaRPr>
          </a:p>
        </p:txBody>
      </p:sp>
      <p:sp>
        <p:nvSpPr>
          <p:cNvPr id="2" name="Tekstvak 1"/>
          <p:cNvSpPr txBox="1"/>
          <p:nvPr/>
        </p:nvSpPr>
        <p:spPr>
          <a:xfrm>
            <a:off x="28400" y="-38439"/>
            <a:ext cx="7272808" cy="369332"/>
          </a:xfrm>
          <a:prstGeom prst="rect">
            <a:avLst/>
          </a:prstGeom>
          <a:noFill/>
        </p:spPr>
        <p:txBody>
          <a:bodyPr wrap="square" rtlCol="0">
            <a:spAutoFit/>
          </a:bodyPr>
          <a:lstStyle/>
          <a:p>
            <a:r>
              <a:rPr lang="nl-NL" dirty="0" smtClean="0">
                <a:solidFill>
                  <a:srgbClr val="002060"/>
                </a:solidFill>
              </a:rPr>
              <a:t>Rapportage 1</a:t>
            </a:r>
            <a:r>
              <a:rPr lang="nl-NL" baseline="30000" dirty="0" smtClean="0">
                <a:solidFill>
                  <a:srgbClr val="002060"/>
                </a:solidFill>
              </a:rPr>
              <a:t>e</a:t>
            </a:r>
            <a:r>
              <a:rPr lang="nl-NL" dirty="0" smtClean="0">
                <a:solidFill>
                  <a:srgbClr val="002060"/>
                </a:solidFill>
              </a:rPr>
              <a:t> trimester 2015-2016: leerling en ondersteuning</a:t>
            </a:r>
            <a:endParaRPr lang="nl-NL" dirty="0">
              <a:solidFill>
                <a:srgbClr val="002060"/>
              </a:solidFill>
            </a:endParaRPr>
          </a:p>
        </p:txBody>
      </p:sp>
      <p:sp>
        <p:nvSpPr>
          <p:cNvPr id="3" name="Rechthoek 2"/>
          <p:cNvSpPr/>
          <p:nvPr/>
        </p:nvSpPr>
        <p:spPr>
          <a:xfrm>
            <a:off x="55518" y="593237"/>
            <a:ext cx="9144000" cy="45159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2014" y="294548"/>
            <a:ext cx="3492388" cy="369332"/>
          </a:xfrm>
          <a:prstGeom prst="rect">
            <a:avLst/>
          </a:prstGeom>
          <a:noFill/>
        </p:spPr>
        <p:txBody>
          <a:bodyPr wrap="square" rtlCol="0">
            <a:spAutoFit/>
          </a:bodyPr>
          <a:lstStyle/>
          <a:p>
            <a:r>
              <a:rPr lang="nl-NL" dirty="0" smtClean="0">
                <a:solidFill>
                  <a:srgbClr val="002060"/>
                </a:solidFill>
              </a:rPr>
              <a:t>III. werkgebieden</a:t>
            </a:r>
            <a:endParaRPr lang="nl-NL" dirty="0">
              <a:solidFill>
                <a:srgbClr val="002060"/>
              </a:solidFill>
            </a:endParaRPr>
          </a:p>
        </p:txBody>
      </p:sp>
      <p:graphicFrame>
        <p:nvGraphicFramePr>
          <p:cNvPr id="12" name="Grafiek 11"/>
          <p:cNvGraphicFramePr/>
          <p:nvPr/>
        </p:nvGraphicFramePr>
        <p:xfrm>
          <a:off x="3727989" y="964617"/>
          <a:ext cx="2956560" cy="1973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fiek 15"/>
          <p:cNvGraphicFramePr/>
          <p:nvPr>
            <p:extLst>
              <p:ext uri="{D42A27DB-BD31-4B8C-83A1-F6EECF244321}">
                <p14:modId xmlns:p14="http://schemas.microsoft.com/office/powerpoint/2010/main" val="3818455529"/>
              </p:ext>
            </p:extLst>
          </p:nvPr>
        </p:nvGraphicFramePr>
        <p:xfrm>
          <a:off x="211900" y="1231067"/>
          <a:ext cx="4671836" cy="2901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2789295928"/>
              </p:ext>
            </p:extLst>
          </p:nvPr>
        </p:nvGraphicFramePr>
        <p:xfrm>
          <a:off x="5582623" y="1218542"/>
          <a:ext cx="2918007" cy="2699953"/>
        </p:xfrm>
        <a:graphic>
          <a:graphicData uri="http://schemas.openxmlformats.org/drawingml/2006/table">
            <a:tbl>
              <a:tblPr firstRow="1" firstCol="1" bandRow="1">
                <a:tableStyleId>{5C22544A-7EE6-4342-B048-85BDC9FD1C3A}</a:tableStyleId>
              </a:tblPr>
              <a:tblGrid>
                <a:gridCol w="1482536"/>
                <a:gridCol w="703028"/>
                <a:gridCol w="732443"/>
              </a:tblGrid>
              <a:tr h="191486">
                <a:tc>
                  <a:txBody>
                    <a:bodyPr/>
                    <a:lstStyle/>
                    <a:p>
                      <a:pPr>
                        <a:lnSpc>
                          <a:spcPct val="115000"/>
                        </a:lnSpc>
                        <a:spcAft>
                          <a:spcPts val="0"/>
                        </a:spcAft>
                      </a:pPr>
                      <a:r>
                        <a:rPr lang="nl-NL" sz="1000">
                          <a:effectLst/>
                        </a:rPr>
                        <a:t>per bestuur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nl-NL" sz="1000">
                          <a:effectLst/>
                        </a:rPr>
                        <a:t>cases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nl-NL" sz="1000">
                          <a:effectLst/>
                        </a:rPr>
                        <a:t>omvang ll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Scholen vh Rozenkruis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0,42%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El Amal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0,27%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0,31%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Tabijn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7,77%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7,46%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ISOB</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10,72%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9,36%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Ithaka</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0,80%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2,89%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De Blauwe Loper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10,72%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11,08%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VGPO-WN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0,54%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0,67%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Ronduit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16,62%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15,28%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SAKS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12,06%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18,27%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Flore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27,35%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26,82%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Atrium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11,53%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6,53%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1486">
                <a:tc>
                  <a:txBody>
                    <a:bodyPr/>
                    <a:lstStyle/>
                    <a:p>
                      <a:pPr>
                        <a:lnSpc>
                          <a:spcPct val="115000"/>
                        </a:lnSpc>
                        <a:spcAft>
                          <a:spcPts val="0"/>
                        </a:spcAft>
                      </a:pPr>
                      <a:r>
                        <a:rPr lang="nl-NL" sz="1000">
                          <a:effectLst/>
                        </a:rPr>
                        <a:t>St Freinet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1,61%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a:effectLst/>
                        </a:rPr>
                        <a:t>0,90%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0635">
                <a:tc>
                  <a:txBody>
                    <a:bodyPr/>
                    <a:lstStyle/>
                    <a:p>
                      <a:pPr>
                        <a:lnSpc>
                          <a:spcPct val="115000"/>
                        </a:lnSpc>
                      </a:pPr>
                      <a:endParaRPr lang="nl-NL" sz="1100">
                        <a:effectLst/>
                        <a:latin typeface="Calibri" panose="020F0502020204030204" pitchFamily="34" charset="0"/>
                      </a:endParaRPr>
                    </a:p>
                  </a:txBody>
                  <a:tcPr marL="44450" marR="44450" marT="0" marB="0" anchor="b"/>
                </a:tc>
                <a:tc>
                  <a:txBody>
                    <a:bodyPr/>
                    <a:lstStyle/>
                    <a:p>
                      <a:pPr algn="r">
                        <a:lnSpc>
                          <a:spcPct val="115000"/>
                        </a:lnSpc>
                        <a:spcAft>
                          <a:spcPts val="0"/>
                        </a:spcAft>
                      </a:pPr>
                      <a:r>
                        <a:rPr lang="nl-NL" sz="1000">
                          <a:effectLst/>
                        </a:rPr>
                        <a:t>100,00%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nl-NL" sz="1000" dirty="0">
                          <a:effectLst/>
                        </a:rPr>
                        <a:t>100,00%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3" name="Tekstvak 12"/>
          <p:cNvSpPr txBox="1"/>
          <p:nvPr/>
        </p:nvSpPr>
        <p:spPr>
          <a:xfrm>
            <a:off x="144009" y="751770"/>
            <a:ext cx="3583980" cy="369332"/>
          </a:xfrm>
          <a:prstGeom prst="rect">
            <a:avLst/>
          </a:prstGeom>
          <a:noFill/>
        </p:spPr>
        <p:txBody>
          <a:bodyPr wrap="square" rtlCol="0">
            <a:spAutoFit/>
          </a:bodyPr>
          <a:lstStyle/>
          <a:p>
            <a:r>
              <a:rPr lang="nl-NL" dirty="0" smtClean="0"/>
              <a:t>Verdeling caseload per bestuur</a:t>
            </a:r>
            <a:endParaRPr lang="nl-NL" dirty="0"/>
          </a:p>
        </p:txBody>
      </p:sp>
      <p:sp>
        <p:nvSpPr>
          <p:cNvPr id="6" name="Tekstvak 5"/>
          <p:cNvSpPr txBox="1"/>
          <p:nvPr/>
        </p:nvSpPr>
        <p:spPr>
          <a:xfrm>
            <a:off x="576390" y="4132646"/>
            <a:ext cx="7924240" cy="646331"/>
          </a:xfrm>
          <a:prstGeom prst="rect">
            <a:avLst/>
          </a:prstGeom>
          <a:noFill/>
        </p:spPr>
        <p:txBody>
          <a:bodyPr wrap="square" rtlCol="0">
            <a:spAutoFit/>
          </a:bodyPr>
          <a:lstStyle/>
          <a:p>
            <a:r>
              <a:rPr lang="nl-NL" sz="1200" dirty="0" smtClean="0"/>
              <a:t>De relatie tussen de caseload en omvang (leerlingenaantal) zijn er op het niveau van de werkgebieden en besturen, behalve Alkmaar-Zuid en Saks, geen grote afwijkingen. Dit betekent dat de spreiding van de caseload over het </a:t>
            </a:r>
            <a:r>
              <a:rPr lang="nl-NL" sz="1200" dirty="0" err="1" smtClean="0"/>
              <a:t>swv</a:t>
            </a:r>
            <a:r>
              <a:rPr lang="nl-NL" sz="1200" dirty="0" smtClean="0"/>
              <a:t> redelijk evenredig is. Deze cijfers zeggen weinig over de caseload op schoolniveau.</a:t>
            </a:r>
            <a:endParaRPr lang="nl-NL" sz="1200" dirty="0"/>
          </a:p>
        </p:txBody>
      </p:sp>
    </p:spTree>
    <p:extLst>
      <p:ext uri="{BB962C8B-B14F-4D97-AF65-F5344CB8AC3E}">
        <p14:creationId xmlns:p14="http://schemas.microsoft.com/office/powerpoint/2010/main" val="1503713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396ECA0ED4D94395CAC6FA34B2F344" ma:contentTypeVersion="4" ma:contentTypeDescription="Een nieuw document maken." ma:contentTypeScope="" ma:versionID="eb6e13aef64e42d385baad92c8b28c0d">
  <xsd:schema xmlns:xsd="http://www.w3.org/2001/XMLSchema" xmlns:xs="http://www.w3.org/2001/XMLSchema" xmlns:p="http://schemas.microsoft.com/office/2006/metadata/properties" xmlns:ns2="9af10db7-84f1-40ca-a859-785a29ec651c" targetNamespace="http://schemas.microsoft.com/office/2006/metadata/properties" ma:root="true" ma:fieldsID="ebaf9c6430f0c5527f4bd345cbf76390" ns2:_="">
    <xsd:import namespace="9af10db7-84f1-40ca-a859-785a29ec651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10db7-84f1-40ca-a859-785a29ec651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88DC21-C651-4D33-AF02-72AA883D300F}"/>
</file>

<file path=customXml/itemProps2.xml><?xml version="1.0" encoding="utf-8"?>
<ds:datastoreItem xmlns:ds="http://schemas.openxmlformats.org/officeDocument/2006/customXml" ds:itemID="{77390C00-EF1E-4B7E-A3F4-6BEF437CA0AA}"/>
</file>

<file path=customXml/itemProps3.xml><?xml version="1.0" encoding="utf-8"?>
<ds:datastoreItem xmlns:ds="http://schemas.openxmlformats.org/officeDocument/2006/customXml" ds:itemID="{E1F9068F-F4E4-4A18-8A3A-6FFFD6BB005C}"/>
</file>

<file path=docProps/app.xml><?xml version="1.0" encoding="utf-8"?>
<Properties xmlns="http://schemas.openxmlformats.org/officeDocument/2006/extended-properties" xmlns:vt="http://schemas.openxmlformats.org/officeDocument/2006/docPropsVTypes">
  <TotalTime>5032</TotalTime>
  <Words>3387</Words>
  <Application>Microsoft Office PowerPoint</Application>
  <PresentationFormat>Diavoorstelling (16:9)</PresentationFormat>
  <Paragraphs>564</Paragraphs>
  <Slides>27</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27</vt:i4>
      </vt:variant>
    </vt:vector>
  </HeadingPairs>
  <TitlesOfParts>
    <vt:vector size="34" baseType="lpstr">
      <vt:lpstr>Arial</vt:lpstr>
      <vt:lpstr>Arnhem-Blond</vt:lpstr>
      <vt:lpstr>Calibri</vt:lpstr>
      <vt:lpstr>Times New Roman</vt:lpstr>
      <vt:lpstr>Wingdings</vt:lpstr>
      <vt:lpstr>Kantoorthema</vt:lpstr>
      <vt:lpstr>Aangepast ontwerp</vt:lpstr>
      <vt:lpstr>Eerste trimesterrapportage 2015-2016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Innofun</dc:creator>
  <cp:lastModifiedBy>Astrid Ottenheym</cp:lastModifiedBy>
  <cp:revision>353</cp:revision>
  <cp:lastPrinted>2014-06-08T11:45:20Z</cp:lastPrinted>
  <dcterms:created xsi:type="dcterms:W3CDTF">2014-06-07T14:26:29Z</dcterms:created>
  <dcterms:modified xsi:type="dcterms:W3CDTF">2016-01-14T08:29:56Z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0x0101007D396ECA0ED4D94395CAC6FA34B2F344</vt:lpwstr>
  </property>
</Properties>
</file>