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14355763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trid Ottenheym" initials="AO" lastIdx="8" clrIdx="0">
    <p:extLst>
      <p:ext uri="{19B8F6BF-5375-455C-9EA6-DF929625EA0E}">
        <p15:presenceInfo xmlns:p15="http://schemas.microsoft.com/office/powerpoint/2012/main" userId="Astrid Ottenheym" providerId="None"/>
      </p:ext>
    </p:extLst>
  </p:cmAuthor>
  <p:cmAuthor id="2" name="Azzouzi, D. el" initials="ADe" lastIdx="1" clrIdx="1">
    <p:extLst>
      <p:ext uri="{19B8F6BF-5375-455C-9EA6-DF929625EA0E}">
        <p15:presenceInfo xmlns:p15="http://schemas.microsoft.com/office/powerpoint/2012/main" userId="Azzouzi, D. 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62" d="100"/>
          <a:sy n="62" d="100"/>
        </p:scale>
        <p:origin x="67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619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497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926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267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77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802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340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88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173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139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2440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3A48E-D884-4585-9188-438C6DC04599}" type="datetimeFigureOut">
              <a:rPr lang="nl-NL" smtClean="0"/>
              <a:t>26-7-2017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3ED60-49EB-4383-A014-988EA3DC475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273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" y="400050"/>
            <a:ext cx="12801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>
                <a:latin typeface="+mj-lt"/>
              </a:rPr>
              <a:t>Hoe maken we de kwaliteit van de basis en lichte ondersteuning zichtbaar en bespreekbaar?</a:t>
            </a:r>
          </a:p>
          <a:p>
            <a:pPr algn="ctr"/>
            <a:endParaRPr lang="nl-NL" sz="800" dirty="0">
              <a:latin typeface="+mj-lt"/>
            </a:endParaRPr>
          </a:p>
          <a:p>
            <a:pPr algn="ctr"/>
            <a:r>
              <a:rPr lang="nl-NL" sz="2000" dirty="0">
                <a:latin typeface="+mj-lt"/>
              </a:rPr>
              <a:t>Hoe versterken we de ondersteuningscapaciteit van scholen?</a:t>
            </a:r>
          </a:p>
        </p:txBody>
      </p:sp>
      <p:pic>
        <p:nvPicPr>
          <p:cNvPr id="6" name="Afbeelding 5" descr="Afbeelding met schermafbeelding&#10;&#10;Beschrijving is gegenereerd met zeer hoge betrouwbaarheid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3" y="7429499"/>
            <a:ext cx="2914896" cy="2083689"/>
          </a:xfrm>
          <a:prstGeom prst="rect">
            <a:avLst/>
          </a:prstGeom>
        </p:spPr>
      </p:pic>
      <p:pic>
        <p:nvPicPr>
          <p:cNvPr id="8" name="Afbeelding 7" descr="Afbeelding met schermafbeelding&#10;&#10;Beschrijving is gegenereerd met zeer hoge betrouwbaarheid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699" y="3949854"/>
            <a:ext cx="4531615" cy="2795668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4229100" y="6774418"/>
            <a:ext cx="5343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latin typeface="+mj-lt"/>
              </a:rPr>
              <a:t>Basis: voldoen aan het </a:t>
            </a:r>
            <a:r>
              <a:rPr lang="nl-NL" dirty="0" err="1">
                <a:latin typeface="+mj-lt"/>
              </a:rPr>
              <a:t>toezichtskader</a:t>
            </a:r>
            <a:r>
              <a:rPr lang="nl-NL" dirty="0">
                <a:latin typeface="+mj-lt"/>
              </a:rPr>
              <a:t> van inspectie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4074415" y="1660867"/>
            <a:ext cx="5298182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HGW (+ OGW)</a:t>
            </a:r>
          </a:p>
          <a:p>
            <a:r>
              <a:rPr lang="nl-NL" sz="1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7 principes:</a:t>
            </a:r>
          </a:p>
          <a:p>
            <a:r>
              <a:rPr lang="nl-NL" sz="1200" dirty="0"/>
              <a:t>1. HGW is doelgericht.</a:t>
            </a:r>
          </a:p>
          <a:p>
            <a:r>
              <a:rPr lang="nl-NL" sz="1200" dirty="0"/>
              <a:t>2. Het gaat om wisselwerking en afstemming.</a:t>
            </a:r>
          </a:p>
          <a:p>
            <a:r>
              <a:rPr lang="nl-NL" sz="1200" dirty="0"/>
              <a:t>3. Onderwijs- en opvoedbehoeften van leerlingen staan centraal.</a:t>
            </a:r>
          </a:p>
          <a:p>
            <a:r>
              <a:rPr lang="nl-NL" sz="1200" dirty="0"/>
              <a:t>4. Leerkrachten maken het verschil, ouders doen er ook toe.</a:t>
            </a:r>
          </a:p>
          <a:p>
            <a:r>
              <a:rPr lang="nl-NL" sz="1200" dirty="0"/>
              <a:t>5. Positieve aspecten van leerlingen, leerkrachten en ouders zijn van groot belang.</a:t>
            </a:r>
          </a:p>
          <a:p>
            <a:r>
              <a:rPr lang="nl-NL" sz="1200" dirty="0"/>
              <a:t>6. Betrokkenen werken constructief samen.</a:t>
            </a:r>
          </a:p>
          <a:p>
            <a:r>
              <a:rPr lang="nl-NL" sz="1200" dirty="0"/>
              <a:t>7. De werkwijze is planmatig en transparant.</a:t>
            </a:r>
          </a:p>
          <a:p>
            <a:endParaRPr lang="nl-NL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16" name="Verbindingslijn: gekromd 15"/>
          <p:cNvCxnSpPr>
            <a:cxnSpLocks/>
            <a:stCxn id="9" idx="7"/>
            <a:endCxn id="17" idx="1"/>
          </p:cNvCxnSpPr>
          <p:nvPr/>
        </p:nvCxnSpPr>
        <p:spPr>
          <a:xfrm rot="5400000" flipH="1" flipV="1">
            <a:off x="8965618" y="5138091"/>
            <a:ext cx="904020" cy="604973"/>
          </a:xfrm>
          <a:prstGeom prst="curvedConnector2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 rot="21101759">
            <a:off x="9704254" y="2600253"/>
            <a:ext cx="302562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Ouders als partner in de </a:t>
            </a:r>
          </a:p>
          <a:p>
            <a:r>
              <a:rPr lang="nl-NL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ontwikkeling van het kind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Samenwerken met ouders is een wettelijke taak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Ouders zijn de motor van de ontwikkeling van hun kind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Scholen voeren actief beleid op preventie en ouders zijn hier een waardevolle informatiebron in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De totale context van het kind kan alleen samen met ouders in beeld worden gebracht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Scholen zorgen dat ouders betrokken </a:t>
            </a:r>
          </a:p>
          <a:p>
            <a:r>
              <a:rPr lang="nl-NL" sz="1200" dirty="0"/>
              <a:t>        zijn bij de ontwikkeling van hun kind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Scholen werken volgens de bedoeling van de zorgplicht, instemmings- en inzagerecht ouders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Privacy: kind en ouders hebben het recht om vergeten te worden</a:t>
            </a:r>
          </a:p>
          <a:p>
            <a:endParaRPr lang="nl-NL" sz="1200" dirty="0"/>
          </a:p>
          <a:p>
            <a:endParaRPr lang="nl-NL" sz="1200" dirty="0"/>
          </a:p>
          <a:p>
            <a:endParaRPr lang="nl-NL" sz="1200" dirty="0"/>
          </a:p>
        </p:txBody>
      </p:sp>
      <p:sp>
        <p:nvSpPr>
          <p:cNvPr id="9" name="Ovaal 8"/>
          <p:cNvSpPr/>
          <p:nvPr/>
        </p:nvSpPr>
        <p:spPr>
          <a:xfrm>
            <a:off x="3547308" y="5604750"/>
            <a:ext cx="6523123" cy="1965477"/>
          </a:xfrm>
          <a:prstGeom prst="ellipse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30" name="Verbindingslijn: gekromd 29"/>
          <p:cNvCxnSpPr>
            <a:cxnSpLocks/>
            <a:stCxn id="9" idx="5"/>
            <a:endCxn id="38" idx="1"/>
          </p:cNvCxnSpPr>
          <p:nvPr/>
        </p:nvCxnSpPr>
        <p:spPr>
          <a:xfrm rot="16200000" flipH="1">
            <a:off x="9164217" y="7233314"/>
            <a:ext cx="434173" cy="532323"/>
          </a:xfrm>
          <a:prstGeom prst="curvedConnector2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vak 36"/>
          <p:cNvSpPr txBox="1"/>
          <p:nvPr/>
        </p:nvSpPr>
        <p:spPr>
          <a:xfrm rot="20553168">
            <a:off x="94415" y="5108196"/>
            <a:ext cx="40719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Preventiekracht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Ondersteuningsstructuur die dit stimuleert en faciliteert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Duurzaam versterken pedagogische en didactische ondersteuningscapaciteit team – school als geheel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Populatie in beeld en preventieve aanpakken  daarop afgestemd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dirty="0"/>
              <a:t>Samenwerking consulent en jeugdhulp</a:t>
            </a:r>
          </a:p>
          <a:p>
            <a:endParaRPr lang="nl-NL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8" name="Tekstvak 37"/>
          <p:cNvSpPr txBox="1"/>
          <p:nvPr/>
        </p:nvSpPr>
        <p:spPr>
          <a:xfrm rot="1133339">
            <a:off x="9553022" y="6899316"/>
            <a:ext cx="350747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Ondersteunings-</a:t>
            </a:r>
          </a:p>
          <a:p>
            <a:r>
              <a:rPr lang="nl-NL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Structuur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Richt zich op het stimuleren van de totale ontwikkeling van kinderen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Ondersteunt visie school en onderwijsconcept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Handelingsgericht werken is de standaard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Vroege signalering en vroege interventie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Preventieve werkwijze voor dyslexie, EWDR, pesten is zichtbaar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Voldoet aan de inspectiecriteria als minimum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Onderwijskundig leiderschap – eigenaarschap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Lerende professionele cultuur</a:t>
            </a:r>
          </a:p>
          <a:p>
            <a:endParaRPr lang="nl-NL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39" name="Verbindingslijn: gekromd 38"/>
          <p:cNvCxnSpPr>
            <a:cxnSpLocks/>
          </p:cNvCxnSpPr>
          <p:nvPr/>
        </p:nvCxnSpPr>
        <p:spPr>
          <a:xfrm rot="16200000" flipV="1">
            <a:off x="2539643" y="3818494"/>
            <a:ext cx="2017258" cy="1995019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vak 40"/>
          <p:cNvSpPr txBox="1"/>
          <p:nvPr/>
        </p:nvSpPr>
        <p:spPr>
          <a:xfrm rot="941196">
            <a:off x="479136" y="2758326"/>
            <a:ext cx="4147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Afstemming</a:t>
            </a:r>
          </a:p>
          <a:p>
            <a:r>
              <a:rPr lang="nl-NL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schoolpopulatie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Schoolondersteuningsprofiel swv format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Aanpakken en ambities school zijn zichtbaar afgestemd </a:t>
            </a:r>
          </a:p>
          <a:p>
            <a:r>
              <a:rPr lang="nl-NL" sz="1200" dirty="0"/>
              <a:t>    op populatie van de school</a:t>
            </a:r>
          </a:p>
          <a:p>
            <a:r>
              <a:rPr lang="nl-NL" dirty="0"/>
              <a:t> </a:t>
            </a:r>
          </a:p>
          <a:p>
            <a:endParaRPr lang="nl-NL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52" name="Verbindingslijn: gekromd 51"/>
          <p:cNvCxnSpPr>
            <a:cxnSpLocks/>
            <a:stCxn id="9" idx="0"/>
          </p:cNvCxnSpPr>
          <p:nvPr/>
        </p:nvCxnSpPr>
        <p:spPr>
          <a:xfrm rot="5400000" flipH="1" flipV="1">
            <a:off x="5843336" y="4635994"/>
            <a:ext cx="1934291" cy="3222"/>
          </a:xfrm>
          <a:prstGeom prst="curvedConnector3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Verbindingslijn: gekromd 55"/>
          <p:cNvCxnSpPr>
            <a:stCxn id="6" idx="0"/>
            <a:endCxn id="9" idx="2"/>
          </p:cNvCxnSpPr>
          <p:nvPr/>
        </p:nvCxnSpPr>
        <p:spPr>
          <a:xfrm rot="5400000" flipH="1" flipV="1">
            <a:off x="2129759" y="6011951"/>
            <a:ext cx="842010" cy="1993087"/>
          </a:xfrm>
          <a:prstGeom prst="curvedConnector2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270387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PPO-NK">
      <a:dk1>
        <a:sysClr val="windowText" lastClr="000000"/>
      </a:dk1>
      <a:lt1>
        <a:sysClr val="window" lastClr="FFFFFF"/>
      </a:lt1>
      <a:dk2>
        <a:srgbClr val="003974"/>
      </a:dk2>
      <a:lt2>
        <a:srgbClr val="8EB5E0"/>
      </a:lt2>
      <a:accent1>
        <a:srgbClr val="1C75BC"/>
      </a:accent1>
      <a:accent2>
        <a:srgbClr val="662D91"/>
      </a:accent2>
      <a:accent3>
        <a:srgbClr val="BE1E2D"/>
      </a:accent3>
      <a:accent4>
        <a:srgbClr val="F7941E"/>
      </a:accent4>
      <a:accent5>
        <a:srgbClr val="FFDE17"/>
      </a:accent5>
      <a:accent6>
        <a:srgbClr val="009444"/>
      </a:accent6>
      <a:hlink>
        <a:srgbClr val="000000"/>
      </a:hlink>
      <a:folHlink>
        <a:srgbClr val="000000"/>
      </a:folHlink>
    </a:clrScheme>
    <a:fontScheme name="PPO-NK">
      <a:majorFont>
        <a:latin typeface="Arnhem-Blond"/>
        <a:ea typeface=""/>
        <a:cs typeface=""/>
      </a:majorFont>
      <a:minorFont>
        <a:latin typeface="Calibri"/>
        <a:ea typeface=""/>
        <a:cs typeface="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299</Words>
  <Application>Microsoft Office PowerPoint</Application>
  <PresentationFormat>A3 (297 x 420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Arnhem-Blond</vt:lpstr>
      <vt:lpstr>Calibri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Nienke Huurneman</dc:creator>
  <cp:lastModifiedBy>Astrid Ottenheym</cp:lastModifiedBy>
  <cp:revision>19</cp:revision>
  <cp:lastPrinted>2017-06-14T06:27:30Z</cp:lastPrinted>
  <dcterms:created xsi:type="dcterms:W3CDTF">2017-06-14T05:56:00Z</dcterms:created>
  <dcterms:modified xsi:type="dcterms:W3CDTF">2017-07-26T14:39:30Z</dcterms:modified>
</cp:coreProperties>
</file>