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395" autoAdjust="0"/>
  </p:normalViewPr>
  <p:slideViewPr>
    <p:cSldViewPr snapToGrid="0">
      <p:cViewPr varScale="1">
        <p:scale>
          <a:sx n="60" d="100"/>
          <a:sy n="60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F58E55D-2238-4EB8-8DCC-C9662AA430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F002E5-FBB3-495E-8907-5D59E5BD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LID4096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8B50B5-603F-4568-A795-58CDDE22B7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8E5745-049B-44A7-8EB2-183A8803C2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B5F02-D14E-453F-BE95-B7E1D0863EF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78425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LID4096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00BA-E5A1-48F1-BB48-BEDE8E26940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270333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https://demo.leerwinst.eu/</a:t>
            </a:r>
          </a:p>
          <a:p>
            <a:endParaRPr lang="LID4096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700BA-E5A1-48F1-BB48-BEDE8E269408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8285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https://demo.leerwinst.eu/Home/LogIn</a:t>
            </a:r>
          </a:p>
          <a:p>
            <a:endParaRPr lang="LID4096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700BA-E5A1-48F1-BB48-BEDE8E269408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635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9123-E00D-4398-995A-C1FE8F373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LID4096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12B2E1-7A47-468C-A427-C75584846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3E551E-F37B-4FE6-9358-C7525FAD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E66EF5-D7EA-4EC1-9C19-428D9EB3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E7E468-648C-47D2-B134-4D4C4974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55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79578-129D-43F4-B4C3-2F7B2769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27571E-33C2-4B15-ABE5-2A3C7C6CC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CA3E87-3F1C-4457-B94C-D62A896B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54C0D9-67B6-4102-B529-2911DF59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FBDDA9-AEFE-41B5-9792-ACD61E0A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086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D5EB506-3671-4B66-8BC3-65CCCEF7F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BA92D3-4CCC-4B9E-8B52-AC91E50A6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7753FE-0E01-4E7A-9908-8285F0AE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8C833C-20A8-47C7-BF31-B1C5DC62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C23A57-57E9-484D-A805-CA0FB3D2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207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CC2BD-9734-4058-A358-7FB7A345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46DD5E-81F9-49EF-8FC6-F0BF5FC7B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A7D922-4492-40CC-939F-EDFC8591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7B81D7-4D19-4CBA-B9BE-DB526265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1AA5FA-2C87-428A-B3D4-82D9C6C4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555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2F18C-233E-48F5-8F58-375B8943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D34CAE-364B-47B6-85E4-A18D07611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95E627-AAFA-4863-9772-2789404E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7F1403-44A8-4BDA-BEB5-6678B12A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577F75-2838-4B62-A86D-0B979E05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2206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43C8C-7903-4BA1-8D3C-E1F83A37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72C4E-FF72-4A18-AA7D-9391DFA3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5DC2F9-97E2-4EBC-A07A-C8299EF5A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4FF992-950B-4462-813E-85008916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E6517-EE8D-42DB-B1B7-1906FF8D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CBB276-69F2-43AD-BE2E-B625C4A3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670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207B9-296C-4FF9-800C-50243A5C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4CCD10-7F3F-48AD-AC7B-AA61AA594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4A7350-1F1C-4281-8BAC-ED62DD461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2F57D0-5766-4BE0-B291-3EACC4D5C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0E29142-BDC3-4F61-8043-E29FD677B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41A2F2A-958C-4451-BB1B-4944B716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22DC613-09BB-490E-B74E-28437468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C3ADAC-3AB0-4ECF-A73D-F6D41C4F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545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512D4-36BF-4796-835E-237D746B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LID4096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D81250D-5721-4D56-AAA0-ECBCC41C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335ECB-324C-48B1-8380-34CD6A87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EE5DF1-5616-45E5-8A3D-B4E286E3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2898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67A024E-21EB-4827-8F2A-E0B5DE5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1A589E3-143E-4E62-8D32-A2CDA60B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5667E5-9C36-4238-AC08-12EC5140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111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AAF82-41DE-4D66-8A7A-9B2EE8F1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087B7B-AF80-4829-846F-EE9CF26F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321A0A-EF0A-4708-BC43-4188AB3F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FB5457-5E73-4697-9304-57E486885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569B22-A520-48A5-9B4A-9606B7C8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6C3F9F-DCDD-47C4-A5C7-E0DE1E4C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7385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7875F-A617-4682-A75D-78A51C76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LID4096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0A099E8-AB1B-435A-88AE-363EEDFB8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FC01BF-7732-434E-93DB-FEB57164D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3E81C7-F9B9-462A-80D1-861792E6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918645-247D-470C-BD74-88A6BE92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82D83B-EF0D-4419-9861-F2EC60C8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314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4EA0D8-0466-49F6-8101-F231572E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081100-8AA7-4DD6-A667-033C6BEF6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1A6C82-B6B6-4468-BC1A-C9BC0D992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9BF32-3CE1-4525-A007-CF5732F3618C}" type="datetimeFigureOut">
              <a:rPr lang="LID4096" smtClean="0"/>
              <a:t>09/03/2017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3B3C61-04C6-4DA9-9E27-A71C8AB92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388CB9-F2D2-44FB-9B2E-85F0E3410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4ACD-6849-4556-AE6E-B0E4B48390C0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7628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dlet.com/bvervat/TOP_PPO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41C37-BF82-4554-9AC8-078D8CCE4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624" y="4749367"/>
            <a:ext cx="10946295" cy="107156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66"/>
                </a:solidFill>
              </a:rPr>
              <a:t>Terugkomdag intern begeleiders</a:t>
            </a:r>
            <a:br>
              <a:rPr lang="nl-NL" dirty="0">
                <a:solidFill>
                  <a:srgbClr val="FF9933"/>
                </a:solidFill>
              </a:rPr>
            </a:br>
            <a:r>
              <a:rPr lang="nl-NL" sz="3600" dirty="0">
                <a:solidFill>
                  <a:srgbClr val="FF9933"/>
                </a:solidFill>
              </a:rPr>
              <a:t>september 2017</a:t>
            </a:r>
            <a:endParaRPr lang="LID4096" sz="3600" dirty="0">
              <a:solidFill>
                <a:srgbClr val="FF9933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66DC04-97D2-495D-8794-58E49B59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55" y="0"/>
            <a:ext cx="12210455" cy="39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1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5E0A414-C35A-4047-9F79-18356D30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24" y="365125"/>
            <a:ext cx="3102870" cy="30893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FC6EDE-015C-4949-A94E-70FC0F7B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890"/>
            <a:ext cx="10515600" cy="1325563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rgbClr val="FF0066"/>
                </a:solidFill>
              </a:rPr>
              <a:t>Vandaag</a:t>
            </a:r>
            <a:br>
              <a:rPr lang="nl-NL" sz="6000" dirty="0">
                <a:solidFill>
                  <a:srgbClr val="FF0066"/>
                </a:solidFill>
              </a:rPr>
            </a:br>
            <a:r>
              <a:rPr lang="nl-NL" sz="2000" i="1" dirty="0">
                <a:solidFill>
                  <a:srgbClr val="FF0066"/>
                </a:solidFill>
              </a:rPr>
              <a:t>samen verdiepen, uitwisselen en te weten komen </a:t>
            </a:r>
            <a:endParaRPr lang="LID4096" sz="6000" i="1" dirty="0">
              <a:solidFill>
                <a:srgbClr val="FF0066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495C98C-4635-4AA9-B281-A89D79AD52EB}"/>
              </a:ext>
            </a:extLst>
          </p:cNvPr>
          <p:cNvSpPr txBox="1"/>
          <p:nvPr/>
        </p:nvSpPr>
        <p:spPr>
          <a:xfrm>
            <a:off x="838200" y="2080590"/>
            <a:ext cx="7419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+mj-lt"/>
              </a:rPr>
              <a:t>Terugblik en vooruitblik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+mj-lt"/>
              </a:rPr>
              <a:t>Implementatie TOP dossier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+mj-lt"/>
              </a:rPr>
              <a:t>Update TOP dossier school en TOP dossier </a:t>
            </a:r>
            <a:r>
              <a:rPr lang="nl-NL" sz="2800" dirty="0" err="1">
                <a:solidFill>
                  <a:srgbClr val="0070C0"/>
                </a:solidFill>
                <a:latin typeface="+mj-lt"/>
              </a:rPr>
              <a:t>swv</a:t>
            </a:r>
            <a:endParaRPr lang="nl-NL" sz="2800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+mj-lt"/>
              </a:rPr>
              <a:t>Gebruik en ervaringen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  <a:latin typeface="+mj-lt"/>
              </a:rPr>
              <a:t>Samen cyclus doorlopen</a:t>
            </a:r>
          </a:p>
        </p:txBody>
      </p:sp>
      <p:grpSp>
        <p:nvGrpSpPr>
          <p:cNvPr id="6" name="Group 2319">
            <a:extLst>
              <a:ext uri="{FF2B5EF4-FFF2-40B4-BE49-F238E27FC236}">
                <a16:creationId xmlns:a16="http://schemas.microsoft.com/office/drawing/2014/main" id="{696E8A48-3330-4BFE-AA2C-AF906EE0B64C}"/>
              </a:ext>
            </a:extLst>
          </p:cNvPr>
          <p:cNvGrpSpPr/>
          <p:nvPr/>
        </p:nvGrpSpPr>
        <p:grpSpPr>
          <a:xfrm>
            <a:off x="4813935" y="6211766"/>
            <a:ext cx="2564130" cy="342901"/>
            <a:chOff x="0" y="0"/>
            <a:chExt cx="2564130" cy="342977"/>
          </a:xfrm>
        </p:grpSpPr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1DE4D894-6D3A-4FE8-9C34-F68E2793504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252"/>
              <a:ext cx="1485265" cy="285725"/>
            </a:xfrm>
            <a:prstGeom prst="rect">
              <a:avLst/>
            </a:prstGeom>
          </p:spPr>
        </p:pic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7B18308A-074E-4001-BEC6-B7A27171A8A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85900" y="0"/>
              <a:ext cx="1078230" cy="342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12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C6EDE-015C-4949-A94E-70FC0F7B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27" y="2161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6000" dirty="0">
                <a:solidFill>
                  <a:srgbClr val="FF0066"/>
                </a:solidFill>
              </a:rPr>
              <a:t>Scholing intern begeleiders</a:t>
            </a:r>
            <a:endParaRPr lang="LID4096" sz="6000" dirty="0">
              <a:solidFill>
                <a:srgbClr val="FF0066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495C98C-4635-4AA9-B281-A89D79AD52EB}"/>
              </a:ext>
            </a:extLst>
          </p:cNvPr>
          <p:cNvSpPr txBox="1"/>
          <p:nvPr/>
        </p:nvSpPr>
        <p:spPr>
          <a:xfrm>
            <a:off x="2114026" y="1310891"/>
            <a:ext cx="735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70C0"/>
                </a:solidFill>
                <a:latin typeface="+mj-lt"/>
              </a:rPr>
              <a:t>Najaar 2016 </a:t>
            </a:r>
            <a:r>
              <a:rPr lang="nl-NL" sz="2400" dirty="0">
                <a:solidFill>
                  <a:srgbClr val="0070C0"/>
                </a:solidFill>
                <a:latin typeface="+mj-lt"/>
                <a:hlinkClick r:id="rId2"/>
              </a:rPr>
              <a:t>https://padlet.com/bvervat/TOP_PPONK</a:t>
            </a:r>
            <a:r>
              <a:rPr lang="nl-NL" sz="2400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774072-48CD-4B11-8062-419C2A76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970" y="1891911"/>
            <a:ext cx="7960315" cy="44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5E0A414-C35A-4047-9F79-18356D30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546" y="1204315"/>
            <a:ext cx="4025254" cy="40077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FC6EDE-015C-4949-A94E-70FC0F7B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rgbClr val="FF0066"/>
                </a:solidFill>
              </a:rPr>
              <a:t>Implementatie </a:t>
            </a:r>
            <a:endParaRPr lang="LID4096" sz="6000" dirty="0">
              <a:solidFill>
                <a:srgbClr val="FF0066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495C98C-4635-4AA9-B281-A89D79AD52EB}"/>
              </a:ext>
            </a:extLst>
          </p:cNvPr>
          <p:cNvSpPr txBox="1"/>
          <p:nvPr/>
        </p:nvSpPr>
        <p:spPr>
          <a:xfrm>
            <a:off x="838200" y="2134772"/>
            <a:ext cx="662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srgbClr val="0070C0"/>
                </a:solidFill>
                <a:latin typeface="+mj-lt"/>
              </a:rPr>
              <a:t>Scholing leerkrachten</a:t>
            </a:r>
          </a:p>
          <a:p>
            <a:pPr lvl="0"/>
            <a:r>
              <a:rPr lang="nl-NL" sz="3600" dirty="0">
                <a:solidFill>
                  <a:srgbClr val="0070C0"/>
                </a:solidFill>
                <a:latin typeface="+mj-lt"/>
              </a:rPr>
              <a:t>Gebruik TOP dossier</a:t>
            </a:r>
          </a:p>
        </p:txBody>
      </p:sp>
      <p:grpSp>
        <p:nvGrpSpPr>
          <p:cNvPr id="6" name="Group 2319">
            <a:extLst>
              <a:ext uri="{FF2B5EF4-FFF2-40B4-BE49-F238E27FC236}">
                <a16:creationId xmlns:a16="http://schemas.microsoft.com/office/drawing/2014/main" id="{296996C3-6D94-4E77-A34D-2CE3F04A336F}"/>
              </a:ext>
            </a:extLst>
          </p:cNvPr>
          <p:cNvGrpSpPr/>
          <p:nvPr/>
        </p:nvGrpSpPr>
        <p:grpSpPr>
          <a:xfrm>
            <a:off x="4813935" y="6211766"/>
            <a:ext cx="2564130" cy="342901"/>
            <a:chOff x="0" y="0"/>
            <a:chExt cx="2564130" cy="342977"/>
          </a:xfrm>
        </p:grpSpPr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20407DD9-097F-4879-935A-55B997698FD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252"/>
              <a:ext cx="1485265" cy="285725"/>
            </a:xfrm>
            <a:prstGeom prst="rect">
              <a:avLst/>
            </a:prstGeom>
          </p:spPr>
        </p:pic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BDF01EF5-EC99-4574-BEF4-2CF408DEBD3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85900" y="0"/>
              <a:ext cx="1078230" cy="342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78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C6EDE-015C-4949-A94E-70FC0F7B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036"/>
            <a:ext cx="10515600" cy="1325563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rgbClr val="FF0066"/>
                </a:solidFill>
              </a:rPr>
              <a:t>Update TOP dossier</a:t>
            </a:r>
            <a:br>
              <a:rPr lang="nl-NL" sz="6000" dirty="0">
                <a:solidFill>
                  <a:srgbClr val="FF0066"/>
                </a:solidFill>
              </a:rPr>
            </a:br>
            <a:r>
              <a:rPr lang="nl-NL" sz="2700" i="1" dirty="0">
                <a:solidFill>
                  <a:srgbClr val="FF9933"/>
                </a:solidFill>
              </a:rPr>
              <a:t>Ontwikkeling en wijzigingen</a:t>
            </a:r>
            <a:endParaRPr lang="LID4096" sz="2700" i="1" dirty="0">
              <a:solidFill>
                <a:srgbClr val="FF9933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495C98C-4635-4AA9-B281-A89D79AD52EB}"/>
              </a:ext>
            </a:extLst>
          </p:cNvPr>
          <p:cNvSpPr txBox="1"/>
          <p:nvPr/>
        </p:nvSpPr>
        <p:spPr>
          <a:xfrm>
            <a:off x="751978" y="2582195"/>
            <a:ext cx="6626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nl-NL" sz="3600" dirty="0">
                <a:solidFill>
                  <a:srgbClr val="0070C0"/>
                </a:solidFill>
                <a:latin typeface="+mj-lt"/>
              </a:rPr>
              <a:t>Update in oktober</a:t>
            </a:r>
          </a:p>
          <a:p>
            <a:pPr marL="571500" lvl="0" indent="-571500" fontAlgn="base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70C0"/>
                </a:solidFill>
                <a:latin typeface="+mj-lt"/>
              </a:rPr>
              <a:t>TOP dossier school</a:t>
            </a:r>
          </a:p>
          <a:p>
            <a:pPr marL="571500" lvl="0" indent="-571500" fontAlgn="base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70C0"/>
                </a:solidFill>
                <a:latin typeface="+mj-lt"/>
              </a:rPr>
              <a:t>TOP dossier </a:t>
            </a:r>
            <a:r>
              <a:rPr lang="nl-NL" sz="3600" dirty="0" err="1">
                <a:solidFill>
                  <a:srgbClr val="0070C0"/>
                </a:solidFill>
                <a:latin typeface="+mj-lt"/>
              </a:rPr>
              <a:t>swv</a:t>
            </a:r>
            <a:endParaRPr lang="nl-NL" sz="36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6" name="Group 2319">
            <a:extLst>
              <a:ext uri="{FF2B5EF4-FFF2-40B4-BE49-F238E27FC236}">
                <a16:creationId xmlns:a16="http://schemas.microsoft.com/office/drawing/2014/main" id="{296996C3-6D94-4E77-A34D-2CE3F04A336F}"/>
              </a:ext>
            </a:extLst>
          </p:cNvPr>
          <p:cNvGrpSpPr/>
          <p:nvPr/>
        </p:nvGrpSpPr>
        <p:grpSpPr>
          <a:xfrm>
            <a:off x="4813935" y="6211766"/>
            <a:ext cx="2564130" cy="342901"/>
            <a:chOff x="0" y="0"/>
            <a:chExt cx="2564130" cy="342977"/>
          </a:xfrm>
        </p:grpSpPr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20407DD9-097F-4879-935A-55B997698FD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252"/>
              <a:ext cx="1485265" cy="285725"/>
            </a:xfrm>
            <a:prstGeom prst="rect">
              <a:avLst/>
            </a:prstGeom>
          </p:spPr>
        </p:pic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BDF01EF5-EC99-4574-BEF4-2CF408DEBD3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85900" y="0"/>
              <a:ext cx="1078230" cy="342722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D7B3AA-253F-4BE9-B986-34DCD28B9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2335408"/>
            <a:ext cx="5715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8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C6EDE-015C-4949-A94E-70FC0F7B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rgbClr val="FF0066"/>
                </a:solidFill>
              </a:rPr>
              <a:t>Gebruik en ervaringen </a:t>
            </a:r>
            <a:endParaRPr lang="LID4096" sz="6000" dirty="0">
              <a:solidFill>
                <a:srgbClr val="FF0066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495C98C-4635-4AA9-B281-A89D79AD52EB}"/>
              </a:ext>
            </a:extLst>
          </p:cNvPr>
          <p:cNvSpPr txBox="1"/>
          <p:nvPr/>
        </p:nvSpPr>
        <p:spPr>
          <a:xfrm>
            <a:off x="838200" y="2702574"/>
            <a:ext cx="10863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9933"/>
                </a:solidFill>
                <a:latin typeface="+mj-lt"/>
              </a:rPr>
              <a:t>Uitwisselen </a:t>
            </a:r>
          </a:p>
          <a:p>
            <a:pPr lvl="0"/>
            <a:r>
              <a:rPr lang="nl-NL" sz="3200" dirty="0">
                <a:solidFill>
                  <a:srgbClr val="0070C0"/>
                </a:solidFill>
                <a:latin typeface="+mj-lt"/>
              </a:rPr>
              <a:t>Gewerkt met TOP dossier? Hoeveel dossiers? </a:t>
            </a:r>
          </a:p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Hoe gebruik je TOP dossier? Hoe vaardig voel je je? </a:t>
            </a:r>
          </a:p>
          <a:p>
            <a:pPr lvl="0"/>
            <a:r>
              <a:rPr lang="nl-NL" sz="3200" dirty="0">
                <a:solidFill>
                  <a:srgbClr val="0070C0"/>
                </a:solidFill>
                <a:latin typeface="+mj-lt"/>
              </a:rPr>
              <a:t>TOP dossier tijdens besprekingen en/of MDO, hoe loopt dat?</a:t>
            </a:r>
          </a:p>
          <a:p>
            <a:pPr lvl="0"/>
            <a:endParaRPr lang="nl-NL" sz="32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6" name="Group 2319">
            <a:extLst>
              <a:ext uri="{FF2B5EF4-FFF2-40B4-BE49-F238E27FC236}">
                <a16:creationId xmlns:a16="http://schemas.microsoft.com/office/drawing/2014/main" id="{296996C3-6D94-4E77-A34D-2CE3F04A336F}"/>
              </a:ext>
            </a:extLst>
          </p:cNvPr>
          <p:cNvGrpSpPr/>
          <p:nvPr/>
        </p:nvGrpSpPr>
        <p:grpSpPr>
          <a:xfrm>
            <a:off x="4813935" y="6211766"/>
            <a:ext cx="2564130" cy="342901"/>
            <a:chOff x="0" y="0"/>
            <a:chExt cx="2564130" cy="342977"/>
          </a:xfrm>
        </p:grpSpPr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20407DD9-097F-4879-935A-55B997698FD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252"/>
              <a:ext cx="1485265" cy="285725"/>
            </a:xfrm>
            <a:prstGeom prst="rect">
              <a:avLst/>
            </a:prstGeom>
          </p:spPr>
        </p:pic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BDF01EF5-EC99-4574-BEF4-2CF408DEBD3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85900" y="0"/>
              <a:ext cx="1078230" cy="342722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2E3A35-24C2-4083-92AE-891AEBBA8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037" y="437722"/>
            <a:ext cx="3293012" cy="32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7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C6EDE-015C-4949-A94E-70FC0F7B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04" y="382152"/>
            <a:ext cx="10515600" cy="989709"/>
          </a:xfrm>
        </p:spPr>
        <p:txBody>
          <a:bodyPr>
            <a:normAutofit/>
          </a:bodyPr>
          <a:lstStyle/>
          <a:p>
            <a:pPr algn="ctr"/>
            <a:r>
              <a:rPr lang="nl-NL" sz="6000" dirty="0">
                <a:solidFill>
                  <a:srgbClr val="FF0066"/>
                </a:solidFill>
              </a:rPr>
              <a:t>Samen door de cyclus</a:t>
            </a:r>
            <a:endParaRPr lang="LID4096" sz="6000" dirty="0">
              <a:solidFill>
                <a:srgbClr val="FF0066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495C98C-4635-4AA9-B281-A89D79AD52EB}"/>
              </a:ext>
            </a:extLst>
          </p:cNvPr>
          <p:cNvSpPr txBox="1"/>
          <p:nvPr/>
        </p:nvSpPr>
        <p:spPr>
          <a:xfrm>
            <a:off x="838200" y="2731149"/>
            <a:ext cx="866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nl-NL" sz="36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6" name="Group 2319">
            <a:extLst>
              <a:ext uri="{FF2B5EF4-FFF2-40B4-BE49-F238E27FC236}">
                <a16:creationId xmlns:a16="http://schemas.microsoft.com/office/drawing/2014/main" id="{296996C3-6D94-4E77-A34D-2CE3F04A336F}"/>
              </a:ext>
            </a:extLst>
          </p:cNvPr>
          <p:cNvGrpSpPr/>
          <p:nvPr/>
        </p:nvGrpSpPr>
        <p:grpSpPr>
          <a:xfrm>
            <a:off x="5017452" y="6054854"/>
            <a:ext cx="2564130" cy="342901"/>
            <a:chOff x="0" y="0"/>
            <a:chExt cx="2564130" cy="342977"/>
          </a:xfrm>
        </p:grpSpPr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20407DD9-097F-4879-935A-55B997698FD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252"/>
              <a:ext cx="1485265" cy="285725"/>
            </a:xfrm>
            <a:prstGeom prst="rect">
              <a:avLst/>
            </a:prstGeom>
          </p:spPr>
        </p:pic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BDF01EF5-EC99-4574-BEF4-2CF408DEBD3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85900" y="0"/>
              <a:ext cx="1078230" cy="342722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A5CCE9-50FF-4000-A4EA-FAA566BDC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433" y="1479057"/>
            <a:ext cx="7554656" cy="42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7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C6EDE-015C-4949-A94E-70FC0F7B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6000" dirty="0">
                <a:solidFill>
                  <a:srgbClr val="FF0066"/>
                </a:solidFill>
              </a:rPr>
              <a:t>Interactie </a:t>
            </a:r>
            <a:r>
              <a:rPr lang="nl-NL" sz="4000" dirty="0">
                <a:solidFill>
                  <a:srgbClr val="FF0066"/>
                </a:solidFill>
              </a:rPr>
              <a:t>Werkplaats PPO-NK</a:t>
            </a:r>
            <a:br>
              <a:rPr lang="nl-NL" sz="6000" dirty="0">
                <a:solidFill>
                  <a:srgbClr val="FF0066"/>
                </a:solidFill>
              </a:rPr>
            </a:br>
            <a:r>
              <a:rPr lang="nl-NL" sz="2000" i="1" dirty="0">
                <a:solidFill>
                  <a:srgbClr val="0070C0"/>
                </a:solidFill>
              </a:rPr>
              <a:t>materialen, informatie, vragen en reacties</a:t>
            </a:r>
            <a:endParaRPr lang="LID4096" sz="2000" i="1" dirty="0">
              <a:solidFill>
                <a:srgbClr val="0070C0"/>
              </a:solidFill>
            </a:endParaRPr>
          </a:p>
        </p:txBody>
      </p:sp>
      <p:grpSp>
        <p:nvGrpSpPr>
          <p:cNvPr id="6" name="Group 2319">
            <a:extLst>
              <a:ext uri="{FF2B5EF4-FFF2-40B4-BE49-F238E27FC236}">
                <a16:creationId xmlns:a16="http://schemas.microsoft.com/office/drawing/2014/main" id="{296996C3-6D94-4E77-A34D-2CE3F04A336F}"/>
              </a:ext>
            </a:extLst>
          </p:cNvPr>
          <p:cNvGrpSpPr/>
          <p:nvPr/>
        </p:nvGrpSpPr>
        <p:grpSpPr>
          <a:xfrm>
            <a:off x="4813935" y="6211766"/>
            <a:ext cx="2564130" cy="342901"/>
            <a:chOff x="0" y="0"/>
            <a:chExt cx="2564130" cy="342977"/>
          </a:xfrm>
        </p:grpSpPr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20407DD9-097F-4879-935A-55B997698FD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252"/>
              <a:ext cx="1485265" cy="285725"/>
            </a:xfrm>
            <a:prstGeom prst="rect">
              <a:avLst/>
            </a:prstGeom>
          </p:spPr>
        </p:pic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BDF01EF5-EC99-4574-BEF4-2CF408DEBD3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85900" y="0"/>
              <a:ext cx="1078230" cy="342722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28B051-E29C-402C-8A68-DCCDB2912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412" y="2003964"/>
            <a:ext cx="6825175" cy="38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27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123</Words>
  <Application>Microsoft Office PowerPoint</Application>
  <PresentationFormat>Breedbeeld</PresentationFormat>
  <Paragraphs>27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Terugkomdag intern begeleiders september 2017</vt:lpstr>
      <vt:lpstr>Vandaag samen verdiepen, uitwisselen en te weten komen </vt:lpstr>
      <vt:lpstr>Scholing intern begeleiders</vt:lpstr>
      <vt:lpstr>Implementatie </vt:lpstr>
      <vt:lpstr>Update TOP dossier Ontwikkeling en wijzigingen</vt:lpstr>
      <vt:lpstr>Gebruik en ervaringen </vt:lpstr>
      <vt:lpstr>Samen door de cyclus</vt:lpstr>
      <vt:lpstr>Interactie Werkplaats PPO-NK materialen, informatie, vragen en reacties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Terugkomdag IB september 2017</dc:title>
  <dc:creator>Margje Reinders</dc:creator>
  <cp:lastModifiedBy>Margje Reinders</cp:lastModifiedBy>
  <cp:revision>11</cp:revision>
  <cp:lastPrinted>2017-09-03T19:46:20Z</cp:lastPrinted>
  <dcterms:created xsi:type="dcterms:W3CDTF">2017-09-03T12:39:33Z</dcterms:created>
  <dcterms:modified xsi:type="dcterms:W3CDTF">2017-09-03T19:50:31Z</dcterms:modified>
</cp:coreProperties>
</file>