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395" autoAdjust="0"/>
  </p:normalViewPr>
  <p:slideViewPr>
    <p:cSldViewPr snapToGrid="0">
      <p:cViewPr varScale="1">
        <p:scale>
          <a:sx n="60" d="100"/>
          <a:sy n="60" d="100"/>
        </p:scale>
        <p:origin x="4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F58E55D-2238-4EB8-8DCC-C9662AA430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BF002E5-FBB3-495E-8907-5D59E5BD35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LID4096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8B50B5-603F-4568-A795-58CDDE22B7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58E5745-049B-44A7-8EB2-183A8803C2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B5F02-D14E-453F-BE95-B7E1D0863EF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8784254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LID4096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81513"/>
            <a:ext cx="5486400" cy="3668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700BA-E5A1-48F1-BB48-BEDE8E269408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7270333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https://demo.leerwinst.eu/</a:t>
            </a:r>
          </a:p>
          <a:p>
            <a:endParaRPr lang="LID4096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C700BA-E5A1-48F1-BB48-BEDE8E269408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82857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https://demo.leerwinst.eu/Home/LogIn</a:t>
            </a:r>
          </a:p>
          <a:p>
            <a:endParaRPr lang="LID4096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C700BA-E5A1-48F1-BB48-BEDE8E269408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3635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09123-E00D-4398-995A-C1FE8F373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E12B2E1-7A47-468C-A427-C7558484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LID4096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3E551E-F37B-4FE6-9358-C7525FAD8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E66EF5-D7EA-4EC1-9C19-428D9EB3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E7E468-648C-47D2-B134-4D4C49744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9555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B79578-129D-43F4-B4C3-2F7B2769F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327571E-33C2-4B15-ABE5-2A3C7C6CC3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CA3E87-3F1C-4457-B94C-D62A896BB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54C0D9-67B6-4102-B529-2911DF593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FBDDA9-AEFE-41B5-9792-ACD61E0AB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70865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D5EB506-3671-4B66-8BC3-65CCCEF7F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BA92D3-4CCC-4B9E-8B52-AC91E50A6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7753FE-0E01-4E7A-9908-8285F0AE3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8C833C-20A8-47C7-BF31-B1C5DC62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C23A57-57E9-484D-A805-CA0FB3D22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9207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CC2BD-9734-4058-A358-7FB7A3458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46DD5E-81F9-49EF-8FC6-F0BF5FC7B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A7D922-4492-40CC-939F-EDFC8591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7B81D7-4D19-4CBA-B9BE-DB5262656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1AA5FA-2C87-428A-B3D4-82D9C6C4A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9555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2F18C-233E-48F5-8F58-375B89437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D34CAE-364B-47B6-85E4-A18D07611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95E627-AAFA-4863-9772-2789404E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7F1403-44A8-4BDA-BEB5-6678B12A5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577F75-2838-4B62-A86D-0B979E058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2206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C43C8C-7903-4BA1-8D3C-E1F83A37C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372C4E-FF72-4A18-AA7D-9391DFA348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95DC2F9-97E2-4EBC-A07A-C8299EF5AB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4FF992-950B-4462-813E-85008916C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BE6517-EE8D-42DB-B1B7-1906FF8D3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DCBB276-69F2-43AD-BE2E-B625C4A3F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86706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0207B9-296C-4FF9-800C-50243A5CA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4CCD10-7F3F-48AD-AC7B-AA61AA594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4A7350-1F1C-4281-8BAC-ED62DD461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92F57D0-5766-4BE0-B291-3EACC4D5C9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0E29142-BDC3-4F61-8043-E29FD677B9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41A2F2A-958C-4451-BB1B-4944B7162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22DC613-09BB-490E-B74E-284374682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9C3ADAC-3AB0-4ECF-A73D-F6D41C4F2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1545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512D4-36BF-4796-835E-237D746B8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D81250D-5721-4D56-AAA0-ECBCC41CF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335ECB-324C-48B1-8380-34CD6A87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EE5DF1-5616-45E5-8A3D-B4E286E3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2898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67A024E-21EB-4827-8F2A-E0B5DE524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1A589E3-143E-4E62-8D32-A2CDA60BC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D5667E5-9C36-4238-AC08-12EC5140E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6111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BAAF82-41DE-4D66-8A7A-9B2EE8F12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087B7B-AF80-4829-846F-EE9CF26F9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321A0A-EF0A-4708-BC43-4188AB3F1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EFB5457-5E73-4697-9304-57E486885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A569B22-A520-48A5-9B4A-9606B7C82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66C3F9F-DCDD-47C4-A5C7-E0DE1E4C7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7385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E7875F-A617-4682-A75D-78A51C76F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0A099E8-AB1B-435A-88AE-363EEDFB8F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9FC01BF-7732-434E-93DB-FEB57164D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43E81C7-F9B9-462A-80D1-861792E62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4918645-247D-470C-BD74-88A6BE925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F82D83B-EF0D-4419-9861-F2EC60C8D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9314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04EA0D8-0466-49F6-8101-F231572E7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LID4096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081100-8AA7-4DD6-A667-033C6BEF6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1A6C82-B6B6-4468-BC1A-C9BC0D992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9BF32-3CE1-4525-A007-CF5732F3618C}" type="datetimeFigureOut">
              <a:rPr lang="LID4096" smtClean="0"/>
              <a:t>09/03/2017</a:t>
            </a:fld>
            <a:endParaRPr lang="LID4096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3B3C61-04C6-4DA9-9E27-A71C8AB92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388CB9-F2D2-44FB-9B2E-85F0E3410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E4ACD-6849-4556-AE6E-B0E4B48390C0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7628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padlet.com/bvervat/TOP_PPON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941C37-BF82-4554-9AC8-078D8CCE4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624" y="4749367"/>
            <a:ext cx="10946295" cy="1071564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rgbClr val="FF0066"/>
                </a:solidFill>
              </a:rPr>
              <a:t>Terugkomdag intern begeleiders</a:t>
            </a:r>
            <a:br>
              <a:rPr lang="nl-NL" dirty="0">
                <a:solidFill>
                  <a:srgbClr val="FF9933"/>
                </a:solidFill>
              </a:rPr>
            </a:br>
            <a:r>
              <a:rPr lang="nl-NL" sz="3600" dirty="0">
                <a:solidFill>
                  <a:srgbClr val="FF9933"/>
                </a:solidFill>
              </a:rPr>
              <a:t>september 2017</a:t>
            </a:r>
            <a:endParaRPr lang="LID4096" sz="3600" dirty="0">
              <a:solidFill>
                <a:srgbClr val="FF9933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366DC04-97D2-495D-8794-58E49B59D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455" y="0"/>
            <a:ext cx="12210455" cy="396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1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5E0A414-C35A-4047-9F79-18356D303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24" y="365125"/>
            <a:ext cx="3102870" cy="308938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4FC6EDE-015C-4949-A94E-70FC0F7B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890"/>
            <a:ext cx="10515600" cy="1325563"/>
          </a:xfrm>
        </p:spPr>
        <p:txBody>
          <a:bodyPr>
            <a:normAutofit/>
          </a:bodyPr>
          <a:lstStyle/>
          <a:p>
            <a:r>
              <a:rPr lang="nl-NL" sz="6000" dirty="0">
                <a:solidFill>
                  <a:srgbClr val="FF0066"/>
                </a:solidFill>
              </a:rPr>
              <a:t>Vandaag</a:t>
            </a:r>
            <a:br>
              <a:rPr lang="nl-NL" sz="6000" dirty="0">
                <a:solidFill>
                  <a:srgbClr val="FF0066"/>
                </a:solidFill>
              </a:rPr>
            </a:br>
            <a:r>
              <a:rPr lang="nl-NL" sz="2000" i="1" dirty="0">
                <a:solidFill>
                  <a:srgbClr val="FF0066"/>
                </a:solidFill>
              </a:rPr>
              <a:t>samen verdiepen, uitwisselen en te weten komen </a:t>
            </a:r>
            <a:endParaRPr lang="LID4096" sz="6000" i="1" dirty="0">
              <a:solidFill>
                <a:srgbClr val="FF0066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5C98C-4635-4AA9-B281-A89D79AD52EB}"/>
              </a:ext>
            </a:extLst>
          </p:cNvPr>
          <p:cNvSpPr txBox="1"/>
          <p:nvPr/>
        </p:nvSpPr>
        <p:spPr>
          <a:xfrm>
            <a:off x="838200" y="2080590"/>
            <a:ext cx="74193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+mj-lt"/>
              </a:rPr>
              <a:t>Terugblik en vooruitblik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+mj-lt"/>
              </a:rPr>
              <a:t>Implementatie TOP dossier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+mj-lt"/>
              </a:rPr>
              <a:t>Update TOP dossier school en TOP dossier </a:t>
            </a:r>
            <a:r>
              <a:rPr lang="nl-NL" sz="2800" dirty="0" err="1">
                <a:solidFill>
                  <a:srgbClr val="0070C0"/>
                </a:solidFill>
                <a:latin typeface="+mj-lt"/>
              </a:rPr>
              <a:t>swv</a:t>
            </a:r>
            <a:endParaRPr lang="nl-NL" sz="2800" dirty="0">
              <a:solidFill>
                <a:srgbClr val="0070C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+mj-lt"/>
              </a:rPr>
              <a:t>Gebruik en ervaringen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+mj-lt"/>
              </a:rPr>
              <a:t>Samen cyclus doorlopen</a:t>
            </a:r>
          </a:p>
        </p:txBody>
      </p:sp>
      <p:grpSp>
        <p:nvGrpSpPr>
          <p:cNvPr id="6" name="Group 2319">
            <a:extLst>
              <a:ext uri="{FF2B5EF4-FFF2-40B4-BE49-F238E27FC236}">
                <a16:creationId xmlns:a16="http://schemas.microsoft.com/office/drawing/2014/main" id="{696E8A48-3330-4BFE-AA2C-AF906EE0B64C}"/>
              </a:ext>
            </a:extLst>
          </p:cNvPr>
          <p:cNvGrpSpPr/>
          <p:nvPr/>
        </p:nvGrpSpPr>
        <p:grpSpPr>
          <a:xfrm>
            <a:off x="4813935" y="6211766"/>
            <a:ext cx="2564130" cy="342901"/>
            <a:chOff x="0" y="0"/>
            <a:chExt cx="2564130" cy="342977"/>
          </a:xfrm>
        </p:grpSpPr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1DE4D894-6D3A-4FE8-9C34-F68E2793504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7252"/>
              <a:ext cx="1485265" cy="285725"/>
            </a:xfrm>
            <a:prstGeom prst="rect">
              <a:avLst/>
            </a:prstGeom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7B18308A-074E-4001-BEC6-B7A27171A8A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485900" y="0"/>
              <a:ext cx="1078230" cy="342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4125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C6EDE-015C-4949-A94E-70FC0F7B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27" y="2161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6000" dirty="0">
                <a:solidFill>
                  <a:srgbClr val="FF0066"/>
                </a:solidFill>
              </a:rPr>
              <a:t>Scholing intern begeleiders</a:t>
            </a:r>
            <a:endParaRPr lang="LID4096" sz="6000" dirty="0">
              <a:solidFill>
                <a:srgbClr val="FF0066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5C98C-4635-4AA9-B281-A89D79AD52EB}"/>
              </a:ext>
            </a:extLst>
          </p:cNvPr>
          <p:cNvSpPr txBox="1"/>
          <p:nvPr/>
        </p:nvSpPr>
        <p:spPr>
          <a:xfrm>
            <a:off x="2114026" y="1310891"/>
            <a:ext cx="7356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rgbClr val="0070C0"/>
                </a:solidFill>
                <a:latin typeface="+mj-lt"/>
              </a:rPr>
              <a:t>Najaar 2016 </a:t>
            </a:r>
            <a:r>
              <a:rPr lang="nl-NL" sz="2400" dirty="0">
                <a:solidFill>
                  <a:srgbClr val="0070C0"/>
                </a:solidFill>
                <a:latin typeface="+mj-lt"/>
                <a:hlinkClick r:id="rId2"/>
              </a:rPr>
              <a:t>https://padlet.com/bvervat/TOP_PPONK</a:t>
            </a:r>
            <a:r>
              <a:rPr lang="nl-NL" sz="2400" dirty="0">
                <a:solidFill>
                  <a:srgbClr val="0070C0"/>
                </a:solidFill>
                <a:latin typeface="+mj-lt"/>
              </a:rPr>
              <a:t>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774072-48CD-4B11-8062-419C2A7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970" y="1891911"/>
            <a:ext cx="7960315" cy="447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9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5E0A414-C35A-4047-9F79-18356D303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8546" y="1204315"/>
            <a:ext cx="4025254" cy="400776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4FC6EDE-015C-4949-A94E-70FC0F7B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6000" dirty="0">
                <a:solidFill>
                  <a:srgbClr val="FF0066"/>
                </a:solidFill>
              </a:rPr>
              <a:t>Implementatie </a:t>
            </a:r>
            <a:endParaRPr lang="LID4096" sz="6000" dirty="0">
              <a:solidFill>
                <a:srgbClr val="FF0066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5C98C-4635-4AA9-B281-A89D79AD52EB}"/>
              </a:ext>
            </a:extLst>
          </p:cNvPr>
          <p:cNvSpPr txBox="1"/>
          <p:nvPr/>
        </p:nvSpPr>
        <p:spPr>
          <a:xfrm>
            <a:off x="838200" y="2134772"/>
            <a:ext cx="6626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3600" dirty="0">
                <a:solidFill>
                  <a:srgbClr val="0070C0"/>
                </a:solidFill>
                <a:latin typeface="+mj-lt"/>
              </a:rPr>
              <a:t>Scholing leerkrachten</a:t>
            </a:r>
          </a:p>
          <a:p>
            <a:pPr lvl="0"/>
            <a:r>
              <a:rPr lang="nl-NL" sz="3600" dirty="0">
                <a:solidFill>
                  <a:srgbClr val="0070C0"/>
                </a:solidFill>
                <a:latin typeface="+mj-lt"/>
              </a:rPr>
              <a:t>Gebruik TOP dossier</a:t>
            </a:r>
          </a:p>
        </p:txBody>
      </p:sp>
      <p:grpSp>
        <p:nvGrpSpPr>
          <p:cNvPr id="6" name="Group 2319">
            <a:extLst>
              <a:ext uri="{FF2B5EF4-FFF2-40B4-BE49-F238E27FC236}">
                <a16:creationId xmlns:a16="http://schemas.microsoft.com/office/drawing/2014/main" id="{296996C3-6D94-4E77-A34D-2CE3F04A336F}"/>
              </a:ext>
            </a:extLst>
          </p:cNvPr>
          <p:cNvGrpSpPr/>
          <p:nvPr/>
        </p:nvGrpSpPr>
        <p:grpSpPr>
          <a:xfrm>
            <a:off x="4813935" y="6211766"/>
            <a:ext cx="2564130" cy="342901"/>
            <a:chOff x="0" y="0"/>
            <a:chExt cx="2564130" cy="342977"/>
          </a:xfrm>
        </p:grpSpPr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20407DD9-097F-4879-935A-55B997698FD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7252"/>
              <a:ext cx="1485265" cy="285725"/>
            </a:xfrm>
            <a:prstGeom prst="rect">
              <a:avLst/>
            </a:prstGeom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BDF01EF5-EC99-4574-BEF4-2CF408DEBD3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485900" y="0"/>
              <a:ext cx="1078230" cy="342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3780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C6EDE-015C-4949-A94E-70FC0F7B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9036"/>
            <a:ext cx="10515600" cy="1325563"/>
          </a:xfrm>
        </p:spPr>
        <p:txBody>
          <a:bodyPr>
            <a:normAutofit/>
          </a:bodyPr>
          <a:lstStyle/>
          <a:p>
            <a:r>
              <a:rPr lang="nl-NL" sz="6000" dirty="0">
                <a:solidFill>
                  <a:srgbClr val="FF0066"/>
                </a:solidFill>
              </a:rPr>
              <a:t>Update TOP dossier</a:t>
            </a:r>
            <a:br>
              <a:rPr lang="nl-NL" sz="6000" dirty="0">
                <a:solidFill>
                  <a:srgbClr val="FF0066"/>
                </a:solidFill>
              </a:rPr>
            </a:br>
            <a:r>
              <a:rPr lang="nl-NL" sz="2700" i="1" dirty="0">
                <a:solidFill>
                  <a:srgbClr val="FF9933"/>
                </a:solidFill>
              </a:rPr>
              <a:t>Ontwikkeling en wijzigingen</a:t>
            </a:r>
            <a:endParaRPr lang="LID4096" sz="2700" i="1" dirty="0">
              <a:solidFill>
                <a:srgbClr val="FF9933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5C98C-4635-4AA9-B281-A89D79AD52EB}"/>
              </a:ext>
            </a:extLst>
          </p:cNvPr>
          <p:cNvSpPr txBox="1"/>
          <p:nvPr/>
        </p:nvSpPr>
        <p:spPr>
          <a:xfrm>
            <a:off x="751978" y="2582195"/>
            <a:ext cx="6626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nl-NL" sz="3600" dirty="0">
                <a:solidFill>
                  <a:srgbClr val="0070C0"/>
                </a:solidFill>
                <a:latin typeface="+mj-lt"/>
              </a:rPr>
              <a:t>Update in oktober</a:t>
            </a:r>
          </a:p>
          <a:p>
            <a:pPr marL="571500" lvl="0" indent="-571500" fontAlgn="base">
              <a:buFont typeface="Arial" panose="020B0604020202020204" pitchFamily="34" charset="0"/>
              <a:buChar char="•"/>
            </a:pPr>
            <a:r>
              <a:rPr lang="nl-NL" sz="3600" dirty="0">
                <a:solidFill>
                  <a:srgbClr val="0070C0"/>
                </a:solidFill>
                <a:latin typeface="+mj-lt"/>
              </a:rPr>
              <a:t>TOP dossier school</a:t>
            </a:r>
          </a:p>
          <a:p>
            <a:pPr marL="571500" lvl="0" indent="-571500" fontAlgn="base">
              <a:buFont typeface="Arial" panose="020B0604020202020204" pitchFamily="34" charset="0"/>
              <a:buChar char="•"/>
            </a:pPr>
            <a:r>
              <a:rPr lang="nl-NL" sz="3600" dirty="0">
                <a:solidFill>
                  <a:srgbClr val="0070C0"/>
                </a:solidFill>
                <a:latin typeface="+mj-lt"/>
              </a:rPr>
              <a:t>TOP dossier </a:t>
            </a:r>
            <a:r>
              <a:rPr lang="nl-NL" sz="3600" dirty="0" err="1">
                <a:solidFill>
                  <a:srgbClr val="0070C0"/>
                </a:solidFill>
                <a:latin typeface="+mj-lt"/>
              </a:rPr>
              <a:t>swv</a:t>
            </a:r>
            <a:endParaRPr lang="nl-NL" sz="3600" dirty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6" name="Group 2319">
            <a:extLst>
              <a:ext uri="{FF2B5EF4-FFF2-40B4-BE49-F238E27FC236}">
                <a16:creationId xmlns:a16="http://schemas.microsoft.com/office/drawing/2014/main" id="{296996C3-6D94-4E77-A34D-2CE3F04A336F}"/>
              </a:ext>
            </a:extLst>
          </p:cNvPr>
          <p:cNvGrpSpPr/>
          <p:nvPr/>
        </p:nvGrpSpPr>
        <p:grpSpPr>
          <a:xfrm>
            <a:off x="4813935" y="6211766"/>
            <a:ext cx="2564130" cy="342901"/>
            <a:chOff x="0" y="0"/>
            <a:chExt cx="2564130" cy="342977"/>
          </a:xfrm>
        </p:grpSpPr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20407DD9-097F-4879-935A-55B997698FD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57252"/>
              <a:ext cx="1485265" cy="285725"/>
            </a:xfrm>
            <a:prstGeom prst="rect">
              <a:avLst/>
            </a:prstGeom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BDF01EF5-EC99-4574-BEF4-2CF408DEBD3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485900" y="0"/>
              <a:ext cx="1078230" cy="342722"/>
            </a:xfrm>
            <a:prstGeom prst="rect">
              <a:avLst/>
            </a:prstGeom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80D7B3AA-253F-4BE9-B986-34DCD28B9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200" y="2335408"/>
            <a:ext cx="57150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84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C6EDE-015C-4949-A94E-70FC0F7B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6000" dirty="0">
                <a:solidFill>
                  <a:srgbClr val="FF0066"/>
                </a:solidFill>
              </a:rPr>
              <a:t>Gebruik en ervaringen </a:t>
            </a:r>
            <a:endParaRPr lang="LID4096" sz="6000" dirty="0">
              <a:solidFill>
                <a:srgbClr val="FF0066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5C98C-4635-4AA9-B281-A89D79AD52EB}"/>
              </a:ext>
            </a:extLst>
          </p:cNvPr>
          <p:cNvSpPr txBox="1"/>
          <p:nvPr/>
        </p:nvSpPr>
        <p:spPr>
          <a:xfrm>
            <a:off x="838200" y="2702574"/>
            <a:ext cx="108634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9933"/>
                </a:solidFill>
                <a:latin typeface="+mj-lt"/>
              </a:rPr>
              <a:t>Uitwisselen </a:t>
            </a:r>
          </a:p>
          <a:p>
            <a:pPr lvl="0"/>
            <a:r>
              <a:rPr lang="nl-NL" sz="3200" dirty="0">
                <a:solidFill>
                  <a:srgbClr val="0070C0"/>
                </a:solidFill>
                <a:latin typeface="+mj-lt"/>
              </a:rPr>
              <a:t>Gewerkt met TOP dossier? Hoeveel dossiers? </a:t>
            </a:r>
          </a:p>
          <a:p>
            <a:r>
              <a:rPr lang="nl-NL" sz="3200" dirty="0">
                <a:solidFill>
                  <a:srgbClr val="0070C0"/>
                </a:solidFill>
                <a:latin typeface="+mj-lt"/>
              </a:rPr>
              <a:t>Hoe gebruik je TOP dossier? Hoe vaardig voel je je? </a:t>
            </a:r>
          </a:p>
          <a:p>
            <a:pPr lvl="0"/>
            <a:r>
              <a:rPr lang="nl-NL" sz="3200" dirty="0">
                <a:solidFill>
                  <a:srgbClr val="0070C0"/>
                </a:solidFill>
                <a:latin typeface="+mj-lt"/>
              </a:rPr>
              <a:t>TOP dossier tijdens besprekingen en/of MDO, hoe loopt dat?</a:t>
            </a:r>
          </a:p>
          <a:p>
            <a:pPr lvl="0"/>
            <a:endParaRPr lang="nl-NL" sz="3200" dirty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6" name="Group 2319">
            <a:extLst>
              <a:ext uri="{FF2B5EF4-FFF2-40B4-BE49-F238E27FC236}">
                <a16:creationId xmlns:a16="http://schemas.microsoft.com/office/drawing/2014/main" id="{296996C3-6D94-4E77-A34D-2CE3F04A336F}"/>
              </a:ext>
            </a:extLst>
          </p:cNvPr>
          <p:cNvGrpSpPr/>
          <p:nvPr/>
        </p:nvGrpSpPr>
        <p:grpSpPr>
          <a:xfrm>
            <a:off x="4813935" y="6211766"/>
            <a:ext cx="2564130" cy="342901"/>
            <a:chOff x="0" y="0"/>
            <a:chExt cx="2564130" cy="342977"/>
          </a:xfrm>
        </p:grpSpPr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20407DD9-097F-4879-935A-55B997698FD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57252"/>
              <a:ext cx="1485265" cy="285725"/>
            </a:xfrm>
            <a:prstGeom prst="rect">
              <a:avLst/>
            </a:prstGeom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BDF01EF5-EC99-4574-BEF4-2CF408DEBD3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485900" y="0"/>
              <a:ext cx="1078230" cy="342722"/>
            </a:xfrm>
            <a:prstGeom prst="rect">
              <a:avLst/>
            </a:prstGeom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5F2E3A35-24C2-4083-92AE-891AEBBA8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6037" y="437722"/>
            <a:ext cx="3293012" cy="329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71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C6EDE-015C-4949-A94E-70FC0F7B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04" y="382152"/>
            <a:ext cx="10515600" cy="989709"/>
          </a:xfrm>
        </p:spPr>
        <p:txBody>
          <a:bodyPr>
            <a:normAutofit/>
          </a:bodyPr>
          <a:lstStyle/>
          <a:p>
            <a:pPr algn="ctr"/>
            <a:r>
              <a:rPr lang="nl-NL" sz="6000" dirty="0">
                <a:solidFill>
                  <a:srgbClr val="FF0066"/>
                </a:solidFill>
              </a:rPr>
              <a:t>Samen door de cyclus</a:t>
            </a:r>
            <a:endParaRPr lang="LID4096" sz="6000" dirty="0">
              <a:solidFill>
                <a:srgbClr val="FF0066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495C98C-4635-4AA9-B281-A89D79AD52EB}"/>
              </a:ext>
            </a:extLst>
          </p:cNvPr>
          <p:cNvSpPr txBox="1"/>
          <p:nvPr/>
        </p:nvSpPr>
        <p:spPr>
          <a:xfrm>
            <a:off x="838200" y="2731149"/>
            <a:ext cx="8663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nl-NL" sz="3600" dirty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6" name="Group 2319">
            <a:extLst>
              <a:ext uri="{FF2B5EF4-FFF2-40B4-BE49-F238E27FC236}">
                <a16:creationId xmlns:a16="http://schemas.microsoft.com/office/drawing/2014/main" id="{296996C3-6D94-4E77-A34D-2CE3F04A336F}"/>
              </a:ext>
            </a:extLst>
          </p:cNvPr>
          <p:cNvGrpSpPr/>
          <p:nvPr/>
        </p:nvGrpSpPr>
        <p:grpSpPr>
          <a:xfrm>
            <a:off x="5017452" y="6054854"/>
            <a:ext cx="2564130" cy="342901"/>
            <a:chOff x="0" y="0"/>
            <a:chExt cx="2564130" cy="342977"/>
          </a:xfrm>
        </p:grpSpPr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20407DD9-097F-4879-935A-55B997698FD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7252"/>
              <a:ext cx="1485265" cy="285725"/>
            </a:xfrm>
            <a:prstGeom prst="rect">
              <a:avLst/>
            </a:prstGeom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BDF01EF5-EC99-4574-BEF4-2CF408DEBD3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485900" y="0"/>
              <a:ext cx="1078230" cy="342722"/>
            </a:xfrm>
            <a:prstGeom prst="rect">
              <a:avLst/>
            </a:prstGeom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2BA5CCE9-50FF-4000-A4EA-FAA566BDC4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2433" y="1479057"/>
            <a:ext cx="7554656" cy="424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7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C6EDE-015C-4949-A94E-70FC0F7B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6000" dirty="0">
                <a:solidFill>
                  <a:srgbClr val="FF0066"/>
                </a:solidFill>
              </a:rPr>
              <a:t>Interactie </a:t>
            </a:r>
            <a:r>
              <a:rPr lang="nl-NL" sz="4000" dirty="0">
                <a:solidFill>
                  <a:srgbClr val="FF0066"/>
                </a:solidFill>
              </a:rPr>
              <a:t>Werkplaats PPO-NK</a:t>
            </a:r>
            <a:br>
              <a:rPr lang="nl-NL" sz="6000" dirty="0">
                <a:solidFill>
                  <a:srgbClr val="FF0066"/>
                </a:solidFill>
              </a:rPr>
            </a:br>
            <a:r>
              <a:rPr lang="nl-NL" sz="2000" i="1" dirty="0">
                <a:solidFill>
                  <a:srgbClr val="0070C0"/>
                </a:solidFill>
              </a:rPr>
              <a:t>materialen, informatie, vragen en reacties</a:t>
            </a:r>
            <a:endParaRPr lang="LID4096" sz="2000" i="1" dirty="0">
              <a:solidFill>
                <a:srgbClr val="0070C0"/>
              </a:solidFill>
            </a:endParaRPr>
          </a:p>
        </p:txBody>
      </p:sp>
      <p:grpSp>
        <p:nvGrpSpPr>
          <p:cNvPr id="6" name="Group 2319">
            <a:extLst>
              <a:ext uri="{FF2B5EF4-FFF2-40B4-BE49-F238E27FC236}">
                <a16:creationId xmlns:a16="http://schemas.microsoft.com/office/drawing/2014/main" id="{296996C3-6D94-4E77-A34D-2CE3F04A336F}"/>
              </a:ext>
            </a:extLst>
          </p:cNvPr>
          <p:cNvGrpSpPr/>
          <p:nvPr/>
        </p:nvGrpSpPr>
        <p:grpSpPr>
          <a:xfrm>
            <a:off x="4813935" y="6211766"/>
            <a:ext cx="2564130" cy="342901"/>
            <a:chOff x="0" y="0"/>
            <a:chExt cx="2564130" cy="342977"/>
          </a:xfrm>
        </p:grpSpPr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20407DD9-097F-4879-935A-55B997698FD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57252"/>
              <a:ext cx="1485265" cy="285725"/>
            </a:xfrm>
            <a:prstGeom prst="rect">
              <a:avLst/>
            </a:prstGeom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BDF01EF5-EC99-4574-BEF4-2CF408DEBD3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485900" y="0"/>
              <a:ext cx="1078230" cy="342722"/>
            </a:xfrm>
            <a:prstGeom prst="rect">
              <a:avLst/>
            </a:prstGeom>
          </p:spPr>
        </p:pic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BC28B051-E29C-402C-8A68-DCCDB2912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412" y="2003964"/>
            <a:ext cx="6825175" cy="383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27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123</Words>
  <Application>Microsoft Office PowerPoint</Application>
  <PresentationFormat>Breedbeeld</PresentationFormat>
  <Paragraphs>27</Paragraphs>
  <Slides>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Terugkomdag intern begeleiders september 2017</vt:lpstr>
      <vt:lpstr>Vandaag samen verdiepen, uitwisselen en te weten komen </vt:lpstr>
      <vt:lpstr>Scholing intern begeleiders</vt:lpstr>
      <vt:lpstr>Implementatie </vt:lpstr>
      <vt:lpstr>Update TOP dossier Ontwikkeling en wijzigingen</vt:lpstr>
      <vt:lpstr>Gebruik en ervaringen </vt:lpstr>
      <vt:lpstr>Samen door de cyclus</vt:lpstr>
      <vt:lpstr>Interactie Werkplaats PPO-NK materialen, informatie, vragen en reacties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Terugkomdag IB september 2017</dc:title>
  <dc:creator>Margje Reinders</dc:creator>
  <cp:lastModifiedBy>Margje Reinders</cp:lastModifiedBy>
  <cp:revision>11</cp:revision>
  <cp:lastPrinted>2017-09-03T19:46:20Z</cp:lastPrinted>
  <dcterms:created xsi:type="dcterms:W3CDTF">2017-09-03T12:39:33Z</dcterms:created>
  <dcterms:modified xsi:type="dcterms:W3CDTF">2017-09-03T19:50:31Z</dcterms:modified>
</cp:coreProperties>
</file>