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3"/>
  </p:notesMasterIdLst>
  <p:sldIdLst>
    <p:sldId id="256" r:id="rId6"/>
    <p:sldId id="271" r:id="rId7"/>
    <p:sldId id="272" r:id="rId8"/>
    <p:sldId id="268" r:id="rId9"/>
    <p:sldId id="264" r:id="rId10"/>
    <p:sldId id="266" r:id="rId11"/>
    <p:sldId id="265"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F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03"/>
    <p:restoredTop sz="94368"/>
  </p:normalViewPr>
  <p:slideViewPr>
    <p:cSldViewPr snapToGrid="0" snapToObjects="1">
      <p:cViewPr varScale="1">
        <p:scale>
          <a:sx n="158" d="100"/>
          <a:sy n="158" d="100"/>
        </p:scale>
        <p:origin x="11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2E979-E6F7-E54B-B036-368F4F2ACB73}" type="datetimeFigureOut">
              <a:rPr lang="nl-NL" smtClean="0"/>
              <a:t>13-9-2022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D1FB9-70B9-3C4B-96B6-82B523E60FB6}" type="slidenum">
              <a:rPr lang="nl-NL" smtClean="0"/>
              <a:t>‹nr.›</a:t>
            </a:fld>
            <a:endParaRPr lang="nl-NL"/>
          </a:p>
        </p:txBody>
      </p:sp>
    </p:spTree>
    <p:extLst>
      <p:ext uri="{BB962C8B-B14F-4D97-AF65-F5344CB8AC3E}">
        <p14:creationId xmlns:p14="http://schemas.microsoft.com/office/powerpoint/2010/main" val="123405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32D1FB9-70B9-3C4B-96B6-82B523E60FB6}" type="slidenum">
              <a:rPr lang="nl-NL" smtClean="0"/>
              <a:t>4</a:t>
            </a:fld>
            <a:endParaRPr lang="nl-NL"/>
          </a:p>
        </p:txBody>
      </p:sp>
    </p:spTree>
    <p:extLst>
      <p:ext uri="{BB962C8B-B14F-4D97-AF65-F5344CB8AC3E}">
        <p14:creationId xmlns:p14="http://schemas.microsoft.com/office/powerpoint/2010/main" val="1232555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32D1FB9-70B9-3C4B-96B6-82B523E60FB6}" type="slidenum">
              <a:rPr lang="nl-NL" smtClean="0"/>
              <a:t>5</a:t>
            </a:fld>
            <a:endParaRPr lang="nl-NL"/>
          </a:p>
        </p:txBody>
      </p:sp>
    </p:spTree>
    <p:extLst>
      <p:ext uri="{BB962C8B-B14F-4D97-AF65-F5344CB8AC3E}">
        <p14:creationId xmlns:p14="http://schemas.microsoft.com/office/powerpoint/2010/main" val="410559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32D1FB9-70B9-3C4B-96B6-82B523E60FB6}" type="slidenum">
              <a:rPr lang="nl-NL" smtClean="0"/>
              <a:t>6</a:t>
            </a:fld>
            <a:endParaRPr lang="nl-NL"/>
          </a:p>
        </p:txBody>
      </p:sp>
    </p:spTree>
    <p:extLst>
      <p:ext uri="{BB962C8B-B14F-4D97-AF65-F5344CB8AC3E}">
        <p14:creationId xmlns:p14="http://schemas.microsoft.com/office/powerpoint/2010/main" val="4249914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32D1FB9-70B9-3C4B-96B6-82B523E60FB6}" type="slidenum">
              <a:rPr lang="nl-NL" smtClean="0"/>
              <a:t>7</a:t>
            </a:fld>
            <a:endParaRPr lang="nl-NL"/>
          </a:p>
        </p:txBody>
      </p:sp>
    </p:spTree>
    <p:extLst>
      <p:ext uri="{BB962C8B-B14F-4D97-AF65-F5344CB8AC3E}">
        <p14:creationId xmlns:p14="http://schemas.microsoft.com/office/powerpoint/2010/main" val="2802421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52F60B-D9E6-CF4A-AFA7-63A2C3FA2D2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a:extLst>
              <a:ext uri="{FF2B5EF4-FFF2-40B4-BE49-F238E27FC236}">
                <a16:creationId xmlns:a16="http://schemas.microsoft.com/office/drawing/2014/main" id="{E9E3444F-1EE1-BD4E-B4B2-207423140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88D542D0-F625-1846-B1B6-F0D402787451}"/>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AF5FF1A5-37BB-6545-9DBE-9C40070E40C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B7CDBC7-26A7-3941-8E2B-4D38EF88AFD6}"/>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413196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B85A7C-C69B-7043-9EBD-B82F31B54BB2}"/>
              </a:ext>
            </a:extLst>
          </p:cNvPr>
          <p:cNvSpPr>
            <a:spLocks noGrp="1"/>
          </p:cNvSpPr>
          <p:nvPr>
            <p:ph type="title"/>
          </p:nvPr>
        </p:nvSpPr>
        <p:spPr/>
        <p:txBody>
          <a:bodyPr/>
          <a:lstStyle/>
          <a:p>
            <a:r>
              <a:rPr lang="nl-NL"/>
              <a:t>Klik om de stijl te bewerken</a:t>
            </a:r>
          </a:p>
        </p:txBody>
      </p:sp>
      <p:sp>
        <p:nvSpPr>
          <p:cNvPr id="3" name="Tijdelijke aanduiding voor verticale tekst 2">
            <a:extLst>
              <a:ext uri="{FF2B5EF4-FFF2-40B4-BE49-F238E27FC236}">
                <a16:creationId xmlns:a16="http://schemas.microsoft.com/office/drawing/2014/main" id="{F739D6B5-AF76-3141-A001-F7FCAC3F6CF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E8DFD27-85D9-B44A-890B-58541FFFEEEB}"/>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9A3BE8E5-F9FC-5E47-BD59-5468310161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498CD57-83D6-4D47-B000-E8E10F786BCD}"/>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193656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632DBE3-21B2-224C-9F99-CFA361DF5193}"/>
              </a:ext>
            </a:extLst>
          </p:cNvPr>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a:extLst>
              <a:ext uri="{FF2B5EF4-FFF2-40B4-BE49-F238E27FC236}">
                <a16:creationId xmlns:a16="http://schemas.microsoft.com/office/drawing/2014/main" id="{491E2D91-023B-7B49-99BC-D6AC0A38D4AC}"/>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6A46F1-10BC-D345-BB28-FFA3F8F4EAFD}"/>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96BB651D-6AC7-1D40-BD36-565602BE2F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CA5CC50-BB9A-854A-8E80-7EFDD4EAE3D6}"/>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228502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7B9829-498A-AB48-803E-D826951F0CD0}"/>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68CFFE69-EACD-7741-BDED-9E73619E3323}"/>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1216AC3-0A68-BD49-B79A-D36F0B51050D}"/>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C62A9CE8-BCEC-F845-A43B-C26AAB3A24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09E173-455B-0445-8E75-8248D2AB156C}"/>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188187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DE2031-DCC5-1847-83DB-1CD95A427DE6}"/>
              </a:ext>
            </a:extLst>
          </p:cNvPr>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a:extLst>
              <a:ext uri="{FF2B5EF4-FFF2-40B4-BE49-F238E27FC236}">
                <a16:creationId xmlns:a16="http://schemas.microsoft.com/office/drawing/2014/main" id="{7DCA7352-2A4F-B242-8F41-E3EF6E91D7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FBB726BA-90F5-0642-9AE2-DCEEA86F30C6}"/>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F5A10A11-19A1-904D-BBFE-85593F271A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EF06659-25DD-AC44-94E4-2CB8EB877256}"/>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2846209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F845C8-D38F-924B-8F0F-F3D985421E31}"/>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C98494B6-CEAE-E24D-B03E-E5BED61B5A14}"/>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3C126C6-3FB3-0247-BAF9-50E9034F5DC1}"/>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D224B9F-6E77-AB40-8FF6-C6DE0B1C1DF1}"/>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F126E426-FB60-8E4A-906C-E27AE62B04F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D8E69E9-D4F2-9E4F-A963-88B4182A0149}"/>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419196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773DE8-B702-594F-A2BA-C1BC43ABFA0D}"/>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id="{C527AD18-87B9-BC41-A412-092CC7C73E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0F4201BA-6FC0-7F48-807E-A05A92864A37}"/>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8F93038-E81D-0E4A-8995-7F444E8420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FAA2F347-2609-6A4E-9F83-9903AB55B4CD}"/>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74554E2-486E-5B4C-903B-A316AB4BF621}"/>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8" name="Tijdelijke aanduiding voor voettekst 7">
            <a:extLst>
              <a:ext uri="{FF2B5EF4-FFF2-40B4-BE49-F238E27FC236}">
                <a16:creationId xmlns:a16="http://schemas.microsoft.com/office/drawing/2014/main" id="{870B5EA6-7F2F-534B-A957-0835FC22B47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038F6C0-6939-CA47-B1D6-B1AC0C828313}"/>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174577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164F84-3E21-6D45-8F9C-5090F9966315}"/>
              </a:ext>
            </a:extLst>
          </p:cNvPr>
          <p:cNvSpPr>
            <a:spLocks noGrp="1"/>
          </p:cNvSpPr>
          <p:nvPr>
            <p:ph type="title"/>
          </p:nvPr>
        </p:nvSpPr>
        <p:spPr/>
        <p:txBody>
          <a:bodyPr/>
          <a:lstStyle/>
          <a:p>
            <a:r>
              <a:rPr lang="nl-NL"/>
              <a:t>Klik om de stijl te bewerken</a:t>
            </a:r>
          </a:p>
        </p:txBody>
      </p:sp>
      <p:sp>
        <p:nvSpPr>
          <p:cNvPr id="3" name="Tijdelijke aanduiding voor datum 2">
            <a:extLst>
              <a:ext uri="{FF2B5EF4-FFF2-40B4-BE49-F238E27FC236}">
                <a16:creationId xmlns:a16="http://schemas.microsoft.com/office/drawing/2014/main" id="{A6E67FB9-56F9-A348-AB8B-88081788FF8D}"/>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4" name="Tijdelijke aanduiding voor voettekst 3">
            <a:extLst>
              <a:ext uri="{FF2B5EF4-FFF2-40B4-BE49-F238E27FC236}">
                <a16:creationId xmlns:a16="http://schemas.microsoft.com/office/drawing/2014/main" id="{EBC4F97F-D38F-0B41-A8D1-0DE4D27654B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7A47E54-C3F4-164B-AEA7-5E2316A94295}"/>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3498422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FC42654-0A56-2444-86C8-8FBEF92F3791}"/>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3" name="Tijdelijke aanduiding voor voettekst 2">
            <a:extLst>
              <a:ext uri="{FF2B5EF4-FFF2-40B4-BE49-F238E27FC236}">
                <a16:creationId xmlns:a16="http://schemas.microsoft.com/office/drawing/2014/main" id="{4409BF28-96AE-9F44-971C-9A275CB09DF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E8F7C74-332A-9648-8B15-69DE9418EC55}"/>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381879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454CCB-C549-2C4F-AB0C-6AE1716BFF3F}"/>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a:extLst>
              <a:ext uri="{FF2B5EF4-FFF2-40B4-BE49-F238E27FC236}">
                <a16:creationId xmlns:a16="http://schemas.microsoft.com/office/drawing/2014/main" id="{FBD17282-BA1E-6249-9308-25E81B7345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633E4C9-0D2A-F443-9EC6-B364D866B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C87D2025-6CA0-F146-86E5-23E302201D84}"/>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89A2913C-3ECE-6840-AE9D-D2BDE747A9E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79F17EE-402B-414A-A726-476DE9AA8E7F}"/>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31611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D1B9D4-734F-8C4A-A95C-3F506B157330}"/>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a:extLst>
              <a:ext uri="{FF2B5EF4-FFF2-40B4-BE49-F238E27FC236}">
                <a16:creationId xmlns:a16="http://schemas.microsoft.com/office/drawing/2014/main" id="{C872AD7F-2B14-7042-B49F-B520B7563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60F8A42-5AB7-1D40-8AF2-4D5C3D7B0F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17E748FB-D453-DA41-9816-2521E0D3E5A9}"/>
              </a:ext>
            </a:extLst>
          </p:cNvPr>
          <p:cNvSpPr>
            <a:spLocks noGrp="1"/>
          </p:cNvSpPr>
          <p:nvPr>
            <p:ph type="dt" sz="half" idx="10"/>
          </p:nvPr>
        </p:nvSpPr>
        <p:spPr/>
        <p:txBody>
          <a:bodyPr/>
          <a:lstStyle/>
          <a:p>
            <a:fld id="{EE57D79C-8731-8845-B014-99ED54D8234F}"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B74D0BCE-478C-3B48-8A7A-D891590D22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823EB5D-6C99-3740-86E4-DAD314090912}"/>
              </a:ext>
            </a:extLst>
          </p:cNvPr>
          <p:cNvSpPr>
            <a:spLocks noGrp="1"/>
          </p:cNvSpPr>
          <p:nvPr>
            <p:ph type="sldNum" sz="quarter" idx="12"/>
          </p:nvPr>
        </p:nvSpPr>
        <p:spPr/>
        <p:txBody>
          <a:bodyPr/>
          <a:lstStyle/>
          <a:p>
            <a:fld id="{846CDFBA-E1F6-4546-B88B-8EE675407583}" type="slidenum">
              <a:rPr lang="nl-NL" smtClean="0"/>
              <a:t>‹nr.›</a:t>
            </a:fld>
            <a:endParaRPr lang="nl-NL"/>
          </a:p>
        </p:txBody>
      </p:sp>
    </p:spTree>
    <p:extLst>
      <p:ext uri="{BB962C8B-B14F-4D97-AF65-F5344CB8AC3E}">
        <p14:creationId xmlns:p14="http://schemas.microsoft.com/office/powerpoint/2010/main" val="3984785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120425C-9B27-D14E-8F4D-7EB0B4262D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a16="http://schemas.microsoft.com/office/drawing/2014/main" id="{0483391B-AF91-524D-8C20-305586F5D5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66BF79F-8996-CE4D-B9D7-FBBBFE15B7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7D79C-8731-8845-B014-99ED54D8234F}"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B1843086-2E28-9041-AA54-8494254B54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31837F6-80AC-E94F-BCAD-9884E23D60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CDFBA-E1F6-4546-B88B-8EE675407583}" type="slidenum">
              <a:rPr lang="nl-NL" smtClean="0"/>
              <a:t>‹nr.›</a:t>
            </a:fld>
            <a:endParaRPr lang="nl-NL"/>
          </a:p>
        </p:txBody>
      </p:sp>
    </p:spTree>
    <p:extLst>
      <p:ext uri="{BB962C8B-B14F-4D97-AF65-F5344CB8AC3E}">
        <p14:creationId xmlns:p14="http://schemas.microsoft.com/office/powerpoint/2010/main" val="2405049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1762247-8157-0D4B-9822-8D5A1E94B09D}"/>
              </a:ext>
            </a:extLst>
          </p:cNvPr>
          <p:cNvSpPr>
            <a:spLocks noGrp="1"/>
          </p:cNvSpPr>
          <p:nvPr>
            <p:ph type="ctrTitle"/>
          </p:nvPr>
        </p:nvSpPr>
        <p:spPr>
          <a:xfrm>
            <a:off x="4981902" y="5147379"/>
            <a:ext cx="6894787" cy="1369144"/>
          </a:xfrm>
        </p:spPr>
        <p:txBody>
          <a:bodyPr anchor="b">
            <a:normAutofit/>
          </a:bodyPr>
          <a:lstStyle/>
          <a:p>
            <a:r>
              <a:rPr lang="nl-NL" sz="4400" dirty="0">
                <a:solidFill>
                  <a:schemeClr val="bg1"/>
                </a:solidFill>
              </a:rPr>
              <a:t>’samen gelukkig ontwikkelen’</a:t>
            </a:r>
          </a:p>
        </p:txBody>
      </p:sp>
      <p:sp>
        <p:nvSpPr>
          <p:cNvPr id="3" name="Ondertitel 2">
            <a:extLst>
              <a:ext uri="{FF2B5EF4-FFF2-40B4-BE49-F238E27FC236}">
                <a16:creationId xmlns:a16="http://schemas.microsoft.com/office/drawing/2014/main" id="{F2AE707C-87B8-E74E-91AD-AD3B9E462B0A}"/>
              </a:ext>
            </a:extLst>
          </p:cNvPr>
          <p:cNvSpPr>
            <a:spLocks noGrp="1"/>
          </p:cNvSpPr>
          <p:nvPr>
            <p:ph type="subTitle" idx="1"/>
          </p:nvPr>
        </p:nvSpPr>
        <p:spPr>
          <a:xfrm>
            <a:off x="6172783" y="1818507"/>
            <a:ext cx="5703906" cy="2427671"/>
          </a:xfrm>
        </p:spPr>
        <p:txBody>
          <a:bodyPr anchor="t">
            <a:noAutofit/>
          </a:bodyPr>
          <a:lstStyle/>
          <a:p>
            <a:endParaRPr lang="nl-NL" sz="2800" i="1" dirty="0">
              <a:solidFill>
                <a:schemeClr val="bg1"/>
              </a:solidFill>
            </a:endParaRPr>
          </a:p>
          <a:p>
            <a:r>
              <a:rPr lang="nl-NL" sz="2800" i="1" dirty="0">
                <a:solidFill>
                  <a:schemeClr val="bg1"/>
                </a:solidFill>
              </a:rPr>
              <a:t>Onderwijs en zorg </a:t>
            </a:r>
          </a:p>
          <a:p>
            <a:r>
              <a:rPr lang="nl-NL" sz="2800" i="1" dirty="0">
                <a:solidFill>
                  <a:schemeClr val="bg1"/>
                </a:solidFill>
              </a:rPr>
              <a:t>Op één plek</a:t>
            </a:r>
          </a:p>
        </p:txBody>
      </p:sp>
      <p:sp>
        <p:nvSpPr>
          <p:cNvPr id="19" name="Freeform: Shape 1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Afbeelding 7">
            <a:extLst>
              <a:ext uri="{FF2B5EF4-FFF2-40B4-BE49-F238E27FC236}">
                <a16:creationId xmlns:a16="http://schemas.microsoft.com/office/drawing/2014/main" id="{34299ED2-608A-0641-8F5D-3A58FEAA98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382" y="1176375"/>
            <a:ext cx="3688384" cy="2858499"/>
          </a:xfrm>
          <a:prstGeom prst="rect">
            <a:avLst/>
          </a:prstGeom>
        </p:spPr>
      </p:pic>
    </p:spTree>
    <p:extLst>
      <p:ext uri="{BB962C8B-B14F-4D97-AF65-F5344CB8AC3E}">
        <p14:creationId xmlns:p14="http://schemas.microsoft.com/office/powerpoint/2010/main" val="4237817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7B3945-6A31-F62E-F827-988420ECCD2C}"/>
              </a:ext>
            </a:extLst>
          </p:cNvPr>
          <p:cNvSpPr>
            <a:spLocks noGrp="1"/>
          </p:cNvSpPr>
          <p:nvPr>
            <p:ph type="title"/>
          </p:nvPr>
        </p:nvSpPr>
        <p:spPr>
          <a:solidFill>
            <a:schemeClr val="tx1"/>
          </a:solidFill>
        </p:spPr>
        <p:txBody>
          <a:bodyPr/>
          <a:lstStyle/>
          <a:p>
            <a:r>
              <a:rPr lang="nl-NL">
                <a:solidFill>
                  <a:schemeClr val="bg1"/>
                </a:solidFill>
              </a:rPr>
              <a:t>                       De Trimaran  </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9E330514-AEE4-96A6-0810-48CC030D29C3}"/>
              </a:ext>
            </a:extLst>
          </p:cNvPr>
          <p:cNvSpPr>
            <a:spLocks noGrp="1"/>
          </p:cNvSpPr>
          <p:nvPr>
            <p:ph idx="1"/>
          </p:nvPr>
        </p:nvSpPr>
        <p:spPr/>
        <p:txBody>
          <a:bodyPr/>
          <a:lstStyle/>
          <a:p>
            <a:endParaRPr lang="nl-NL" sz="1800" b="0" i="0" dirty="0">
              <a:solidFill>
                <a:srgbClr val="000000"/>
              </a:solidFill>
              <a:effectLst/>
              <a:latin typeface="Calibri" panose="020F0502020204030204" pitchFamily="34" charset="0"/>
            </a:endParaRPr>
          </a:p>
          <a:p>
            <a:pPr marL="0" indent="0">
              <a:spcBef>
                <a:spcPts val="0"/>
              </a:spcBef>
              <a:spcAft>
                <a:spcPts val="0"/>
              </a:spcAft>
              <a:buNone/>
            </a:pPr>
            <a:r>
              <a:rPr lang="nl-NL" sz="1800" dirty="0">
                <a:solidFill>
                  <a:srgbClr val="000000"/>
                </a:solidFill>
                <a:effectLst/>
              </a:rPr>
              <a:t>Met de Trimaran bieden we vastgelopen meer- en hoogbegaafde leerlingen een voorziening waarin ze zo thuisnabij en inclusief als mogelijk begeleiding kunnen krijgen. We bieden een passende plek aan leerlingen die in het reguliere onderwijs vastlopen en dreigen uit te vallen, waarbij de afwezigheid van (cognitief) talent niet de aanleiding is en waar, bij passende begeleiding op hun ondersteuningsvragen, nog een regulier uitstroomprofiel te verwachten is. Deze leerlingen hebben een onderwijs-zorgvoorziening nodig om tot ontwikkeling te komen.</a:t>
            </a:r>
            <a:endParaRPr lang="nl-NL" sz="1200" dirty="0">
              <a:solidFill>
                <a:srgbClr val="000000"/>
              </a:solidFill>
              <a:effectLst/>
            </a:endParaRPr>
          </a:p>
          <a:p>
            <a:pPr marL="0" marR="0" indent="0">
              <a:spcBef>
                <a:spcPts val="0"/>
              </a:spcBef>
              <a:spcAft>
                <a:spcPts val="0"/>
              </a:spcAft>
              <a:buNone/>
            </a:pPr>
            <a:endParaRPr lang="nl-NL" sz="1800" dirty="0">
              <a:solidFill>
                <a:srgbClr val="000000"/>
              </a:solidFill>
              <a:effectLst/>
              <a:latin typeface="Segoe UI" panose="020B0502040204020203" pitchFamily="34" charset="0"/>
            </a:endParaRPr>
          </a:p>
          <a:p>
            <a:pPr marL="0" marR="0" indent="0">
              <a:spcBef>
                <a:spcPts val="0"/>
              </a:spcBef>
              <a:spcAft>
                <a:spcPts val="0"/>
              </a:spcAft>
              <a:buNone/>
            </a:pPr>
            <a:r>
              <a:rPr lang="nl-NL" sz="1800" dirty="0">
                <a:solidFill>
                  <a:srgbClr val="000000"/>
                </a:solidFill>
                <a:effectLst/>
                <a:latin typeface="Segoe UI" panose="020B0502040204020203" pitchFamily="34" charset="0"/>
              </a:rPr>
              <a:t>De Trimaran kenmerkt zich door een nauwe samenwerking tussen onderwijs en jeugdhulp. Het onderwijs geeft les op het niveau van de leerling. De begeleiding van de jeugdhulp is versterkend en ondersteunend aan de ontwikkeling van het kind, zowel in de school als thuissituatie. De goede, intensieve samenwerking tussen ouders, leerling, school en jeugdhulp heeft een positieve invloed op de ontwikkeling van deze kinderen. </a:t>
            </a:r>
            <a:endParaRPr lang="nl-NL" sz="1800" dirty="0">
              <a:effectLst/>
              <a:latin typeface="Calibri" panose="020F0502020204030204" pitchFamily="34" charset="0"/>
            </a:endParaRPr>
          </a:p>
          <a:p>
            <a:pPr marL="0" marR="0" indent="0">
              <a:spcBef>
                <a:spcPts val="0"/>
              </a:spcBef>
              <a:spcAft>
                <a:spcPts val="0"/>
              </a:spcAft>
              <a:buNone/>
            </a:pPr>
            <a:br>
              <a:rPr lang="nl-NL" sz="1800" i="1" dirty="0">
                <a:solidFill>
                  <a:srgbClr val="000000"/>
                </a:solidFill>
                <a:effectLst/>
                <a:latin typeface="Segoe UI" panose="020B0502040204020203" pitchFamily="34" charset="0"/>
              </a:rPr>
            </a:br>
            <a:endParaRPr lang="nl-NL" sz="1800" dirty="0">
              <a:effectLst/>
              <a:latin typeface="Calibri" panose="020F0502020204030204" pitchFamily="34" charset="0"/>
            </a:endParaRPr>
          </a:p>
          <a:p>
            <a:pPr marL="0" indent="0">
              <a:buNone/>
            </a:pPr>
            <a:endParaRPr lang="nl-NL"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4733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7B3945-6A31-F62E-F827-988420ECCD2C}"/>
              </a:ext>
            </a:extLst>
          </p:cNvPr>
          <p:cNvSpPr>
            <a:spLocks noGrp="1"/>
          </p:cNvSpPr>
          <p:nvPr>
            <p:ph type="title"/>
          </p:nvPr>
        </p:nvSpPr>
        <p:spPr>
          <a:solidFill>
            <a:schemeClr val="tx1"/>
          </a:solidFill>
        </p:spPr>
        <p:txBody>
          <a:bodyPr/>
          <a:lstStyle/>
          <a:p>
            <a:r>
              <a:rPr lang="nl-NL">
                <a:solidFill>
                  <a:schemeClr val="bg1"/>
                </a:solidFill>
              </a:rPr>
              <a:t>                       De Trimaran  </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9E330514-AEE4-96A6-0810-48CC030D29C3}"/>
              </a:ext>
            </a:extLst>
          </p:cNvPr>
          <p:cNvSpPr>
            <a:spLocks noGrp="1"/>
          </p:cNvSpPr>
          <p:nvPr>
            <p:ph idx="1"/>
          </p:nvPr>
        </p:nvSpPr>
        <p:spPr/>
        <p:txBody>
          <a:bodyPr/>
          <a:lstStyle/>
          <a:p>
            <a:endParaRPr lang="nl-NL" sz="1800" b="0" i="0" dirty="0">
              <a:solidFill>
                <a:srgbClr val="000000"/>
              </a:solidFill>
              <a:effectLst/>
              <a:latin typeface="Calibri" panose="020F0502020204030204" pitchFamily="34" charset="0"/>
            </a:endParaRPr>
          </a:p>
          <a:p>
            <a:endParaRPr lang="nl-NL" sz="1800" dirty="0">
              <a:solidFill>
                <a:srgbClr val="000000"/>
              </a:solidFill>
              <a:latin typeface="Calibri" panose="020F0502020204030204" pitchFamily="34" charset="0"/>
            </a:endParaRPr>
          </a:p>
          <a:p>
            <a:r>
              <a:rPr lang="nl-NL" sz="1800" b="0" i="0" dirty="0">
                <a:solidFill>
                  <a:srgbClr val="000000"/>
                </a:solidFill>
                <a:effectLst/>
                <a:latin typeface="Calibri" panose="020F0502020204030204" pitchFamily="34" charset="0"/>
              </a:rPr>
              <a:t>De Trimaran is een voltijds onderwijs-zorg voorziening voor cognitief getalenteerde (HB) leerlingen met een vastgelopen ontwikkeling, die veel potentieel hebben maar om verschillende redenen uitgevallen zijn op de reguliere basisschool. </a:t>
            </a:r>
          </a:p>
          <a:p>
            <a:r>
              <a:rPr lang="nl-NL" sz="1800" b="0" i="0" dirty="0">
                <a:solidFill>
                  <a:srgbClr val="000000"/>
                </a:solidFill>
                <a:effectLst/>
                <a:latin typeface="Calibri" panose="020F0502020204030204" pitchFamily="34" charset="0"/>
              </a:rPr>
              <a:t> De Trimaran wordt ingezet om dreigende hoogbegaafde thuiszitters op te vangen en onderwijs en jeugdhulp te bieden.  </a:t>
            </a:r>
          </a:p>
          <a:p>
            <a:r>
              <a:rPr lang="nl-NL" sz="2800" b="0" i="0" dirty="0">
                <a:solidFill>
                  <a:srgbClr val="000000"/>
                </a:solidFill>
                <a:effectLst/>
                <a:latin typeface="Calibri" panose="020F0502020204030204" pitchFamily="34" charset="0"/>
              </a:rPr>
              <a:t> </a:t>
            </a:r>
            <a:r>
              <a:rPr lang="nl-NL" sz="1800" b="0" i="0" dirty="0">
                <a:solidFill>
                  <a:srgbClr val="000000"/>
                </a:solidFill>
                <a:effectLst/>
                <a:latin typeface="Calibri" panose="020F0502020204030204" pitchFamily="34" charset="0"/>
              </a:rPr>
              <a:t>De Trimaran </a:t>
            </a:r>
            <a:r>
              <a:rPr lang="nl-NL" sz="1800" dirty="0">
                <a:solidFill>
                  <a:srgbClr val="000000"/>
                </a:solidFill>
                <a:latin typeface="Calibri" panose="020F0502020204030204" pitchFamily="34" charset="0"/>
              </a:rPr>
              <a:t>is </a:t>
            </a:r>
            <a:r>
              <a:rPr lang="nl-NL" sz="1800" b="0" i="0" dirty="0">
                <a:solidFill>
                  <a:srgbClr val="000000"/>
                </a:solidFill>
                <a:effectLst/>
                <a:latin typeface="Calibri" panose="020F0502020204030204" pitchFamily="34" charset="0"/>
              </a:rPr>
              <a:t>binnen de reguliere basisschool De Driemaster gesitueerd.</a:t>
            </a:r>
          </a:p>
          <a:p>
            <a:r>
              <a:rPr lang="nl-NL" sz="1800" b="0" i="0" dirty="0">
                <a:solidFill>
                  <a:srgbClr val="000000"/>
                </a:solidFill>
                <a:effectLst/>
                <a:latin typeface="Calibri" panose="020F0502020204030204" pitchFamily="34" charset="0"/>
              </a:rPr>
              <a:t> De plaatsing is van tijdelijke aard</a:t>
            </a:r>
          </a:p>
          <a:p>
            <a:r>
              <a:rPr lang="nl-NL" sz="1800" dirty="0">
                <a:solidFill>
                  <a:srgbClr val="000000"/>
                </a:solidFill>
                <a:latin typeface="Calibri" panose="020F0502020204030204" pitchFamily="34" charset="0"/>
              </a:rPr>
              <a:t>Aanmelding vindt via de school van herkomst plaats. </a:t>
            </a:r>
            <a:endParaRPr lang="nl-NL" sz="1800" dirty="0"/>
          </a:p>
        </p:txBody>
      </p:sp>
    </p:spTree>
    <p:extLst>
      <p:ext uri="{BB962C8B-B14F-4D97-AF65-F5344CB8AC3E}">
        <p14:creationId xmlns:p14="http://schemas.microsoft.com/office/powerpoint/2010/main" val="194481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CBBBB3-C96F-C34F-8BC7-844E54A1C364}"/>
              </a:ext>
            </a:extLst>
          </p:cNvPr>
          <p:cNvSpPr>
            <a:spLocks noGrp="1"/>
          </p:cNvSpPr>
          <p:nvPr>
            <p:ph type="title"/>
          </p:nvPr>
        </p:nvSpPr>
        <p:spPr>
          <a:xfrm>
            <a:off x="570240" y="567773"/>
            <a:ext cx="11051519" cy="1241443"/>
          </a:xfrm>
          <a:solidFill>
            <a:schemeClr val="tx1"/>
          </a:solidFill>
        </p:spPr>
        <p:txBody>
          <a:bodyPr vert="horz" lIns="91440" tIns="45720" rIns="91440" bIns="45720" rtlCol="0" anchor="b">
            <a:normAutofit/>
          </a:bodyPr>
          <a:lstStyle/>
          <a:p>
            <a:pPr algn="ctr"/>
            <a:r>
              <a:rPr lang="en-US" sz="5400" b="1" dirty="0" err="1">
                <a:solidFill>
                  <a:schemeClr val="bg1"/>
                </a:solidFill>
              </a:rPr>
              <a:t>Welke</a:t>
            </a:r>
            <a:r>
              <a:rPr lang="en-US" sz="5400" b="1" dirty="0">
                <a:solidFill>
                  <a:schemeClr val="bg1"/>
                </a:solidFill>
              </a:rPr>
              <a:t> leerlingen </a:t>
            </a:r>
          </a:p>
        </p:txBody>
      </p:sp>
      <p:pic>
        <p:nvPicPr>
          <p:cNvPr id="5" name="Afbeelding 4">
            <a:extLst>
              <a:ext uri="{FF2B5EF4-FFF2-40B4-BE49-F238E27FC236}">
                <a16:creationId xmlns:a16="http://schemas.microsoft.com/office/drawing/2014/main" id="{C1A479CC-B636-E942-B491-A545D0EB9F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225" y="5893310"/>
            <a:ext cx="722251" cy="722251"/>
          </a:xfrm>
          <a:prstGeom prst="rect">
            <a:avLst/>
          </a:prstGeom>
        </p:spPr>
      </p:pic>
      <p:sp>
        <p:nvSpPr>
          <p:cNvPr id="9" name="Tekstvak 8">
            <a:extLst>
              <a:ext uri="{FF2B5EF4-FFF2-40B4-BE49-F238E27FC236}">
                <a16:creationId xmlns:a16="http://schemas.microsoft.com/office/drawing/2014/main" id="{3688D7A6-56BF-2048-B486-10B064241349}"/>
              </a:ext>
            </a:extLst>
          </p:cNvPr>
          <p:cNvSpPr txBox="1"/>
          <p:nvPr/>
        </p:nvSpPr>
        <p:spPr>
          <a:xfrm>
            <a:off x="719527" y="2601961"/>
            <a:ext cx="5107113" cy="4893647"/>
          </a:xfrm>
          <a:prstGeom prst="rect">
            <a:avLst/>
          </a:prstGeom>
          <a:noFill/>
        </p:spPr>
        <p:txBody>
          <a:bodyPr wrap="square" rtlCol="0">
            <a:spAutoFit/>
          </a:bodyPr>
          <a:lstStyle/>
          <a:p>
            <a:r>
              <a:rPr lang="nl-NL" sz="2100" b="1" dirty="0">
                <a:solidFill>
                  <a:srgbClr val="AC1F79"/>
                </a:solidFill>
              </a:rPr>
              <a:t>Leerlingen die…</a:t>
            </a:r>
          </a:p>
          <a:p>
            <a:pPr marL="285750" indent="-285750">
              <a:buFont typeface="Arial" panose="020B0604020202020204" pitchFamily="34" charset="0"/>
              <a:buChar char="•"/>
            </a:pPr>
            <a:r>
              <a:rPr lang="nl-NL" sz="2100" dirty="0"/>
              <a:t>cognitief getalenteerd zijn</a:t>
            </a:r>
          </a:p>
          <a:p>
            <a:pPr marL="285750" indent="-285750">
              <a:buFont typeface="Arial" panose="020B0604020202020204" pitchFamily="34" charset="0"/>
              <a:buChar char="•"/>
            </a:pPr>
            <a:r>
              <a:rPr lang="nl-NL" sz="2100" dirty="0"/>
              <a:t>creatieve denkers zijn</a:t>
            </a:r>
          </a:p>
          <a:p>
            <a:pPr marL="285750" indent="-285750">
              <a:buFont typeface="Arial" panose="020B0604020202020204" pitchFamily="34" charset="0"/>
              <a:buChar char="•"/>
            </a:pPr>
            <a:r>
              <a:rPr lang="nl-NL" sz="2100" dirty="0"/>
              <a:t>zelfstandig zijn</a:t>
            </a:r>
          </a:p>
          <a:p>
            <a:pPr marL="285750" indent="-285750">
              <a:buFont typeface="Arial" panose="020B0604020202020204" pitchFamily="34" charset="0"/>
              <a:buChar char="•"/>
            </a:pPr>
            <a:r>
              <a:rPr lang="nl-NL" sz="2100" dirty="0"/>
              <a:t>minimaal 6 jaar, niveau E3</a:t>
            </a:r>
          </a:p>
          <a:p>
            <a:pPr marL="285750" indent="-285750">
              <a:buFont typeface="Arial" panose="020B0604020202020204" pitchFamily="34" charset="0"/>
              <a:buChar char="•"/>
            </a:pPr>
            <a:r>
              <a:rPr lang="nl-NL" sz="2100" dirty="0"/>
              <a:t>een totale intelligentie rond 130</a:t>
            </a:r>
          </a:p>
          <a:p>
            <a:pPr marL="285750" indent="-285750">
              <a:buFont typeface="Arial" panose="020B0604020202020204" pitchFamily="34" charset="0"/>
              <a:buChar char="•"/>
            </a:pPr>
            <a:endParaRPr lang="nl-NL" sz="2100" dirty="0"/>
          </a:p>
          <a:p>
            <a:pPr marL="285750" indent="-285750">
              <a:buFont typeface="Arial" panose="020B0604020202020204" pitchFamily="34" charset="0"/>
              <a:buChar char="•"/>
            </a:pPr>
            <a:r>
              <a:rPr lang="nl-NL" sz="2100" dirty="0"/>
              <a:t>school is ernstig handelingsverlegen</a:t>
            </a:r>
          </a:p>
          <a:p>
            <a:pPr marL="285750" indent="-285750">
              <a:buFont typeface="Arial" panose="020B0604020202020204" pitchFamily="34" charset="0"/>
              <a:buChar char="•"/>
            </a:pPr>
            <a:r>
              <a:rPr lang="nl-NL" sz="2100" dirty="0"/>
              <a:t>sociaal- en /of emotionele problematiek</a:t>
            </a:r>
          </a:p>
          <a:p>
            <a:pPr marL="342900" indent="-342900">
              <a:buFont typeface="Arial" panose="020B0604020202020204" pitchFamily="34" charset="0"/>
              <a:buChar char="•"/>
            </a:pPr>
            <a:r>
              <a:rPr lang="nl-NL" sz="2100" dirty="0"/>
              <a:t>vastgelopen zijn in het basisonderwijs</a:t>
            </a:r>
          </a:p>
          <a:p>
            <a:pPr marL="342900" indent="-342900">
              <a:buFont typeface="Arial" panose="020B0604020202020204" pitchFamily="34" charset="0"/>
              <a:buChar char="•"/>
            </a:pPr>
            <a:r>
              <a:rPr lang="nl-NL" sz="2100" dirty="0"/>
              <a:t>d</a:t>
            </a:r>
            <a:r>
              <a:rPr lang="nl-NL" sz="2100"/>
              <a:t>reigen </a:t>
            </a:r>
            <a:r>
              <a:rPr lang="nl-NL" sz="2100" dirty="0"/>
              <a:t>thuiszitter te worden (of zijn)</a:t>
            </a:r>
          </a:p>
          <a:p>
            <a:endParaRPr lang="nl-NL" sz="2100" dirty="0"/>
          </a:p>
          <a:p>
            <a:endParaRPr lang="nl-NL" sz="2100" dirty="0"/>
          </a:p>
          <a:p>
            <a:endParaRPr lang="nl-NL" sz="2100" dirty="0"/>
          </a:p>
          <a:p>
            <a:pPr marL="285750" indent="-285750">
              <a:buFont typeface="Arial" panose="020B0604020202020204" pitchFamily="34" charset="0"/>
              <a:buChar char="•"/>
            </a:pPr>
            <a:endParaRPr lang="nl-NL" dirty="0"/>
          </a:p>
        </p:txBody>
      </p:sp>
      <p:sp>
        <p:nvSpPr>
          <p:cNvPr id="10" name="Tekstvak 9">
            <a:extLst>
              <a:ext uri="{FF2B5EF4-FFF2-40B4-BE49-F238E27FC236}">
                <a16:creationId xmlns:a16="http://schemas.microsoft.com/office/drawing/2014/main" id="{A9545F47-7709-534F-A794-309045EF2018}"/>
              </a:ext>
            </a:extLst>
          </p:cNvPr>
          <p:cNvSpPr txBox="1"/>
          <p:nvPr/>
        </p:nvSpPr>
        <p:spPr>
          <a:xfrm>
            <a:off x="6173475" y="2278795"/>
            <a:ext cx="5107113" cy="5863144"/>
          </a:xfrm>
          <a:prstGeom prst="rect">
            <a:avLst/>
          </a:prstGeom>
          <a:noFill/>
        </p:spPr>
        <p:txBody>
          <a:bodyPr wrap="square" rtlCol="0">
            <a:spAutoFit/>
          </a:bodyPr>
          <a:lstStyle/>
          <a:p>
            <a:r>
              <a:rPr lang="nl-NL" sz="2100" b="1" dirty="0">
                <a:solidFill>
                  <a:srgbClr val="AC1F79"/>
                </a:solidFill>
              </a:rPr>
              <a:t>Leerlingen die…</a:t>
            </a:r>
          </a:p>
          <a:p>
            <a:pPr marL="285750" indent="-285750">
              <a:buFont typeface="Arial" panose="020B0604020202020204" pitchFamily="34" charset="0"/>
              <a:buChar char="•"/>
            </a:pPr>
            <a:r>
              <a:rPr lang="nl-NL" sz="2100" dirty="0"/>
              <a:t>zich onbegrepen voelen</a:t>
            </a:r>
          </a:p>
          <a:p>
            <a:pPr marL="285750" indent="-285750">
              <a:buFont typeface="Arial" panose="020B0604020202020204" pitchFamily="34" charset="0"/>
              <a:buChar char="•"/>
            </a:pPr>
            <a:r>
              <a:rPr lang="nl-NL" sz="2100" dirty="0"/>
              <a:t>niet ‘gezien’ zijn en zich ‘niet gehoord voelen’</a:t>
            </a:r>
          </a:p>
          <a:p>
            <a:pPr marL="285750" indent="-285750">
              <a:buFont typeface="Arial" panose="020B0604020202020204" pitchFamily="34" charset="0"/>
              <a:buChar char="•"/>
            </a:pPr>
            <a:r>
              <a:rPr lang="nl-NL" sz="2100" dirty="0"/>
              <a:t>onderpresteren</a:t>
            </a:r>
          </a:p>
          <a:p>
            <a:pPr marL="285750" indent="-285750">
              <a:buFont typeface="Arial" panose="020B0604020202020204" pitchFamily="34" charset="0"/>
              <a:buChar char="•"/>
            </a:pPr>
            <a:r>
              <a:rPr lang="nl-NL" sz="2100" dirty="0"/>
              <a:t>beschadigd zijn</a:t>
            </a:r>
          </a:p>
          <a:p>
            <a:pPr marL="285750" indent="-285750">
              <a:buFont typeface="Arial" panose="020B0604020202020204" pitchFamily="34" charset="0"/>
              <a:buChar char="•"/>
            </a:pPr>
            <a:r>
              <a:rPr lang="nl-NL" sz="2100" dirty="0"/>
              <a:t>ongelukkig zijn</a:t>
            </a:r>
          </a:p>
          <a:p>
            <a:pPr marL="285750" indent="-285750">
              <a:buFont typeface="Arial" panose="020B0604020202020204" pitchFamily="34" charset="0"/>
              <a:buChar char="•"/>
            </a:pPr>
            <a:r>
              <a:rPr lang="nl-NL" sz="2100" dirty="0"/>
              <a:t>bedplassen</a:t>
            </a:r>
          </a:p>
          <a:p>
            <a:pPr marL="285750" indent="-285750">
              <a:buFont typeface="Arial" panose="020B0604020202020204" pitchFamily="34" charset="0"/>
              <a:buChar char="•"/>
            </a:pPr>
            <a:r>
              <a:rPr lang="nl-NL" sz="2100" dirty="0"/>
              <a:t>slaapproblemen hebben</a:t>
            </a:r>
          </a:p>
          <a:p>
            <a:pPr marL="285750" indent="-285750">
              <a:buFont typeface="Arial" panose="020B0604020202020204" pitchFamily="34" charset="0"/>
              <a:buChar char="•"/>
            </a:pPr>
            <a:r>
              <a:rPr lang="nl-NL" sz="2100" dirty="0"/>
              <a:t>depressieve gevoelens hebben</a:t>
            </a:r>
          </a:p>
          <a:p>
            <a:endParaRPr lang="nl-NL" sz="2100" dirty="0"/>
          </a:p>
          <a:p>
            <a:endParaRPr lang="nl-NL" sz="2100" dirty="0"/>
          </a:p>
          <a:p>
            <a:endParaRPr lang="nl-NL" sz="2100" dirty="0"/>
          </a:p>
          <a:p>
            <a:endParaRPr lang="nl-NL" sz="2100" dirty="0"/>
          </a:p>
          <a:p>
            <a:endParaRPr lang="nl-NL" sz="2100" dirty="0"/>
          </a:p>
          <a:p>
            <a:endParaRPr lang="nl-NL" sz="2100" dirty="0"/>
          </a:p>
          <a:p>
            <a:endParaRPr lang="nl-NL" sz="2100" dirty="0"/>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116794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CBBBB3-C96F-C34F-8BC7-844E54A1C364}"/>
              </a:ext>
            </a:extLst>
          </p:cNvPr>
          <p:cNvSpPr>
            <a:spLocks noGrp="1"/>
          </p:cNvSpPr>
          <p:nvPr>
            <p:ph type="title"/>
          </p:nvPr>
        </p:nvSpPr>
        <p:spPr>
          <a:xfrm>
            <a:off x="546351" y="433545"/>
            <a:ext cx="11139854" cy="930447"/>
          </a:xfrm>
          <a:solidFill>
            <a:schemeClr val="tx1"/>
          </a:solidFill>
        </p:spPr>
        <p:txBody>
          <a:bodyPr vert="horz" lIns="91440" tIns="45720" rIns="91440" bIns="45720" rtlCol="0" anchor="b">
            <a:normAutofit/>
          </a:bodyPr>
          <a:lstStyle/>
          <a:p>
            <a:pPr algn="ctr"/>
            <a:r>
              <a:rPr lang="en-US" sz="5400" b="1" dirty="0">
                <a:solidFill>
                  <a:srgbClr val="FFFFFF"/>
                </a:solidFill>
              </a:rPr>
              <a:t>Het </a:t>
            </a:r>
            <a:r>
              <a:rPr lang="en-US" sz="5400" b="1" dirty="0" err="1">
                <a:solidFill>
                  <a:srgbClr val="FFFFFF"/>
                </a:solidFill>
              </a:rPr>
              <a:t>aanbod</a:t>
            </a:r>
            <a:endParaRPr lang="en-US" sz="5400" b="1" dirty="0">
              <a:solidFill>
                <a:srgbClr val="FFFFFF"/>
              </a:solidFill>
            </a:endParaRPr>
          </a:p>
        </p:txBody>
      </p:sp>
      <p:pic>
        <p:nvPicPr>
          <p:cNvPr id="5" name="Afbeelding 4">
            <a:extLst>
              <a:ext uri="{FF2B5EF4-FFF2-40B4-BE49-F238E27FC236}">
                <a16:creationId xmlns:a16="http://schemas.microsoft.com/office/drawing/2014/main" id="{C1A479CC-B636-E942-B491-A545D0EB9F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225" y="5893310"/>
            <a:ext cx="722251" cy="722251"/>
          </a:xfrm>
          <a:prstGeom prst="rect">
            <a:avLst/>
          </a:prstGeom>
        </p:spPr>
      </p:pic>
      <p:sp>
        <p:nvSpPr>
          <p:cNvPr id="9" name="Tekstvak 8">
            <a:extLst>
              <a:ext uri="{FF2B5EF4-FFF2-40B4-BE49-F238E27FC236}">
                <a16:creationId xmlns:a16="http://schemas.microsoft.com/office/drawing/2014/main" id="{3688D7A6-56BF-2048-B486-10B064241349}"/>
              </a:ext>
            </a:extLst>
          </p:cNvPr>
          <p:cNvSpPr txBox="1"/>
          <p:nvPr/>
        </p:nvSpPr>
        <p:spPr>
          <a:xfrm>
            <a:off x="733989" y="2596836"/>
            <a:ext cx="4596293" cy="4293483"/>
          </a:xfrm>
          <a:prstGeom prst="rect">
            <a:avLst/>
          </a:prstGeom>
          <a:noFill/>
        </p:spPr>
        <p:txBody>
          <a:bodyPr wrap="square" rtlCol="0">
            <a:spAutoFit/>
          </a:bodyPr>
          <a:lstStyle/>
          <a:p>
            <a:r>
              <a:rPr lang="nl-NL" sz="2100" b="1" dirty="0">
                <a:solidFill>
                  <a:srgbClr val="AC1F79"/>
                </a:solidFill>
              </a:rPr>
              <a:t>Ochtend (basisstof)</a:t>
            </a:r>
            <a:endParaRPr lang="nl-NL" sz="2100" b="1" dirty="0"/>
          </a:p>
          <a:p>
            <a:pPr marL="285750" indent="-285750">
              <a:buFont typeface="Arial" panose="020B0604020202020204" pitchFamily="34" charset="0"/>
              <a:buChar char="•"/>
            </a:pPr>
            <a:r>
              <a:rPr lang="nl-NL" sz="2100" dirty="0"/>
              <a:t>Instructie op niveau</a:t>
            </a:r>
          </a:p>
          <a:p>
            <a:pPr marL="285750" indent="-285750">
              <a:buFont typeface="Arial" panose="020B0604020202020204" pitchFamily="34" charset="0"/>
              <a:buChar char="•"/>
            </a:pPr>
            <a:r>
              <a:rPr lang="nl-NL" sz="2100" dirty="0" err="1"/>
              <a:t>Topdown</a:t>
            </a:r>
            <a:r>
              <a:rPr lang="nl-NL" sz="2100" dirty="0"/>
              <a:t> onderwijs</a:t>
            </a:r>
          </a:p>
          <a:p>
            <a:pPr marL="285750" indent="-285750">
              <a:buFont typeface="Arial" panose="020B0604020202020204" pitchFamily="34" charset="0"/>
              <a:buChar char="•"/>
            </a:pPr>
            <a:r>
              <a:rPr lang="nl-NL" sz="2100" dirty="0"/>
              <a:t>Compacte stof</a:t>
            </a:r>
          </a:p>
          <a:p>
            <a:pPr marL="285750" indent="-285750">
              <a:buFont typeface="Arial" panose="020B0604020202020204" pitchFamily="34" charset="0"/>
              <a:buChar char="•"/>
            </a:pPr>
            <a:r>
              <a:rPr lang="nl-NL" sz="2100" dirty="0"/>
              <a:t>Verrijkend aanbod</a:t>
            </a:r>
          </a:p>
          <a:p>
            <a:pPr marL="285750" indent="-285750">
              <a:buFont typeface="Arial" panose="020B0604020202020204" pitchFamily="34" charset="0"/>
              <a:buChar char="•"/>
            </a:pPr>
            <a:r>
              <a:rPr lang="nl-NL" sz="2100" dirty="0"/>
              <a:t>Zelfstandig werken</a:t>
            </a:r>
          </a:p>
          <a:p>
            <a:endParaRPr lang="nl-NL" sz="2100" b="1" dirty="0">
              <a:solidFill>
                <a:srgbClr val="AC1F79"/>
              </a:solidFill>
            </a:endParaRPr>
          </a:p>
          <a:p>
            <a:r>
              <a:rPr lang="nl-NL" sz="2100" b="1" dirty="0">
                <a:solidFill>
                  <a:srgbClr val="AC1F79"/>
                </a:solidFill>
              </a:rPr>
              <a:t>Middag - thema</a:t>
            </a:r>
          </a:p>
          <a:p>
            <a:pPr marL="285750" indent="-285750">
              <a:buFont typeface="Arial" panose="020B0604020202020204" pitchFamily="34" charset="0"/>
              <a:buChar char="•"/>
            </a:pPr>
            <a:r>
              <a:rPr lang="nl-NL" sz="2100" dirty="0"/>
              <a:t>Betekenisvolle activiteiten</a:t>
            </a:r>
          </a:p>
          <a:p>
            <a:pPr marL="285750" indent="-285750">
              <a:buFont typeface="Arial" panose="020B0604020202020204" pitchFamily="34" charset="0"/>
              <a:buChar char="•"/>
            </a:pPr>
            <a:r>
              <a:rPr lang="nl-NL" sz="2100" dirty="0"/>
              <a:t>Taxonomie van </a:t>
            </a:r>
            <a:r>
              <a:rPr lang="nl-NL" sz="2100" dirty="0" err="1"/>
              <a:t>Bloom</a:t>
            </a:r>
            <a:endParaRPr lang="nl-NL" sz="2100" dirty="0"/>
          </a:p>
          <a:p>
            <a:pPr marL="285750" indent="-285750">
              <a:buFont typeface="Arial" panose="020B0604020202020204" pitchFamily="34" charset="0"/>
              <a:buChar char="•"/>
            </a:pPr>
            <a:r>
              <a:rPr lang="nl-NL" sz="2100" dirty="0"/>
              <a:t>TASC-model</a:t>
            </a:r>
          </a:p>
          <a:p>
            <a:pPr marL="285750" indent="-285750">
              <a:buFont typeface="Arial" panose="020B0604020202020204" pitchFamily="34" charset="0"/>
              <a:buChar char="•"/>
            </a:pPr>
            <a:r>
              <a:rPr lang="nl-NL" sz="2100" dirty="0"/>
              <a:t>Zaakvakken</a:t>
            </a:r>
          </a:p>
          <a:p>
            <a:endParaRPr lang="nl-NL" sz="2100" dirty="0"/>
          </a:p>
        </p:txBody>
      </p:sp>
      <p:sp>
        <p:nvSpPr>
          <p:cNvPr id="10" name="Tekstvak 9">
            <a:extLst>
              <a:ext uri="{FF2B5EF4-FFF2-40B4-BE49-F238E27FC236}">
                <a16:creationId xmlns:a16="http://schemas.microsoft.com/office/drawing/2014/main" id="{DA031228-9462-7D48-9CDB-66FBA4C73899}"/>
              </a:ext>
            </a:extLst>
          </p:cNvPr>
          <p:cNvSpPr txBox="1"/>
          <p:nvPr/>
        </p:nvSpPr>
        <p:spPr>
          <a:xfrm>
            <a:off x="6575873" y="2596836"/>
            <a:ext cx="4783932" cy="5078313"/>
          </a:xfrm>
          <a:prstGeom prst="rect">
            <a:avLst/>
          </a:prstGeom>
          <a:noFill/>
        </p:spPr>
        <p:txBody>
          <a:bodyPr wrap="square" rtlCol="0">
            <a:spAutoFit/>
          </a:bodyPr>
          <a:lstStyle/>
          <a:p>
            <a:r>
              <a:rPr lang="nl-NL" sz="2100" b="1" dirty="0">
                <a:solidFill>
                  <a:srgbClr val="AC1F79"/>
                </a:solidFill>
              </a:rPr>
              <a:t>Groepsaanbod</a:t>
            </a:r>
          </a:p>
          <a:p>
            <a:pPr marL="285750" indent="-285750">
              <a:buFont typeface="Arial" panose="020B0604020202020204" pitchFamily="34" charset="0"/>
              <a:buChar char="•"/>
            </a:pPr>
            <a:r>
              <a:rPr lang="nl-NL" sz="2100" dirty="0"/>
              <a:t>Leren leren</a:t>
            </a:r>
          </a:p>
          <a:p>
            <a:pPr marL="285750" indent="-285750">
              <a:buFont typeface="Arial" panose="020B0604020202020204" pitchFamily="34" charset="0"/>
              <a:buChar char="•"/>
            </a:pPr>
            <a:r>
              <a:rPr lang="nl-NL" sz="2100" dirty="0" err="1"/>
              <a:t>Mindset</a:t>
            </a:r>
            <a:endParaRPr lang="nl-NL" sz="2100" dirty="0"/>
          </a:p>
          <a:p>
            <a:pPr marL="285750" indent="-285750">
              <a:buFont typeface="Arial" panose="020B0604020202020204" pitchFamily="34" charset="0"/>
              <a:buChar char="•"/>
            </a:pPr>
            <a:r>
              <a:rPr lang="nl-NL" sz="2100" dirty="0"/>
              <a:t>Creatief denken</a:t>
            </a:r>
          </a:p>
          <a:p>
            <a:pPr marL="285750" indent="-285750">
              <a:buFont typeface="Arial" panose="020B0604020202020204" pitchFamily="34" charset="0"/>
              <a:buChar char="•"/>
            </a:pPr>
            <a:r>
              <a:rPr lang="nl-NL" sz="2100" dirty="0"/>
              <a:t>Filosoferen</a:t>
            </a:r>
          </a:p>
          <a:p>
            <a:pPr marL="285750" indent="-285750">
              <a:buFont typeface="Arial" panose="020B0604020202020204" pitchFamily="34" charset="0"/>
              <a:buChar char="•"/>
            </a:pPr>
            <a:r>
              <a:rPr lang="nl-NL" sz="2100" dirty="0"/>
              <a:t>Executieve vaardigheden</a:t>
            </a:r>
          </a:p>
          <a:p>
            <a:pPr marL="285750" indent="-285750">
              <a:buFont typeface="Arial" panose="020B0604020202020204" pitchFamily="34" charset="0"/>
              <a:buChar char="•"/>
            </a:pPr>
            <a:r>
              <a:rPr lang="nl-NL" sz="2100" dirty="0" err="1"/>
              <a:t>Psycho</a:t>
            </a:r>
            <a:r>
              <a:rPr lang="nl-NL" sz="2100" dirty="0"/>
              <a:t> educatie</a:t>
            </a:r>
          </a:p>
          <a:p>
            <a:pPr marL="285750" indent="-285750">
              <a:buFont typeface="Arial" panose="020B0604020202020204" pitchFamily="34" charset="0"/>
              <a:buChar char="•"/>
            </a:pPr>
            <a:r>
              <a:rPr lang="nl-NL" sz="2100" dirty="0" err="1"/>
              <a:t>Science</a:t>
            </a:r>
            <a:endParaRPr lang="nl-NL" sz="2100" dirty="0"/>
          </a:p>
          <a:p>
            <a:pPr marL="285750" indent="-285750">
              <a:buFont typeface="Arial" panose="020B0604020202020204" pitchFamily="34" charset="0"/>
              <a:buChar char="•"/>
            </a:pPr>
            <a:r>
              <a:rPr lang="nl-NL" sz="2100" dirty="0" err="1"/>
              <a:t>Schaakles</a:t>
            </a:r>
            <a:endParaRPr lang="nl-NL" sz="2100" dirty="0"/>
          </a:p>
          <a:p>
            <a:pPr marL="285750" indent="-285750">
              <a:buFont typeface="Arial" panose="020B0604020202020204" pitchFamily="34" charset="0"/>
              <a:buChar char="•"/>
            </a:pPr>
            <a:r>
              <a:rPr lang="nl-NL" sz="2100" dirty="0"/>
              <a:t>Motivatie</a:t>
            </a:r>
          </a:p>
          <a:p>
            <a:pPr marL="285750" indent="-285750">
              <a:buFont typeface="Arial" panose="020B0604020202020204" pitchFamily="34" charset="0"/>
              <a:buChar char="•"/>
            </a:pPr>
            <a:r>
              <a:rPr lang="nl-NL" sz="2100" dirty="0"/>
              <a:t>Inzet</a:t>
            </a:r>
          </a:p>
          <a:p>
            <a:pPr marL="285750" indent="-285750">
              <a:buFont typeface="Arial" panose="020B0604020202020204" pitchFamily="34" charset="0"/>
              <a:buChar char="•"/>
            </a:pPr>
            <a:endParaRPr lang="nl-NL" sz="2100" dirty="0"/>
          </a:p>
          <a:p>
            <a:endParaRPr lang="nl-NL" dirty="0"/>
          </a:p>
          <a:p>
            <a:endParaRPr lang="nl-NL" dirty="0"/>
          </a:p>
          <a:p>
            <a:endParaRPr lang="nl-NL" dirty="0"/>
          </a:p>
          <a:p>
            <a:endParaRPr lang="nl-NL" dirty="0"/>
          </a:p>
        </p:txBody>
      </p:sp>
      <p:pic>
        <p:nvPicPr>
          <p:cNvPr id="4" name="Afbeelding 3">
            <a:extLst>
              <a:ext uri="{FF2B5EF4-FFF2-40B4-BE49-F238E27FC236}">
                <a16:creationId xmlns:a16="http://schemas.microsoft.com/office/drawing/2014/main" id="{FD2D1CE1-FB75-B946-B874-7B59D3FA91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4716" y="2596836"/>
            <a:ext cx="2284330" cy="1693450"/>
          </a:xfrm>
          <a:prstGeom prst="rect">
            <a:avLst/>
          </a:prstGeom>
        </p:spPr>
      </p:pic>
      <p:pic>
        <p:nvPicPr>
          <p:cNvPr id="7" name="Afbeelding 6">
            <a:extLst>
              <a:ext uri="{FF2B5EF4-FFF2-40B4-BE49-F238E27FC236}">
                <a16:creationId xmlns:a16="http://schemas.microsoft.com/office/drawing/2014/main" id="{D2DBB79C-D6DF-E549-8647-772B580645AE}"/>
              </a:ext>
            </a:extLst>
          </p:cNvPr>
          <p:cNvPicPr>
            <a:picLocks noChangeAspect="1"/>
          </p:cNvPicPr>
          <p:nvPr/>
        </p:nvPicPr>
        <p:blipFill rotWithShape="1">
          <a:blip r:embed="rId5">
            <a:extLst>
              <a:ext uri="{28A0092B-C50C-407E-A947-70E740481C1C}">
                <a14:useLocalDpi xmlns:a14="http://schemas.microsoft.com/office/drawing/2010/main" val="0"/>
              </a:ext>
            </a:extLst>
          </a:blip>
          <a:srcRect t="8292" r="2589" b="19172"/>
          <a:stretch/>
        </p:blipFill>
        <p:spPr>
          <a:xfrm>
            <a:off x="9652388" y="3428999"/>
            <a:ext cx="2097563" cy="2776771"/>
          </a:xfrm>
          <a:prstGeom prst="rect">
            <a:avLst/>
          </a:prstGeom>
        </p:spPr>
      </p:pic>
    </p:spTree>
    <p:extLst>
      <p:ext uri="{BB962C8B-B14F-4D97-AF65-F5344CB8AC3E}">
        <p14:creationId xmlns:p14="http://schemas.microsoft.com/office/powerpoint/2010/main" val="362412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CBBBB3-C96F-C34F-8BC7-844E54A1C364}"/>
              </a:ext>
            </a:extLst>
          </p:cNvPr>
          <p:cNvSpPr>
            <a:spLocks noGrp="1"/>
          </p:cNvSpPr>
          <p:nvPr>
            <p:ph type="title"/>
          </p:nvPr>
        </p:nvSpPr>
        <p:spPr>
          <a:xfrm>
            <a:off x="546351" y="433545"/>
            <a:ext cx="11139854" cy="930447"/>
          </a:xfrm>
          <a:solidFill>
            <a:schemeClr val="tx1"/>
          </a:solidFill>
        </p:spPr>
        <p:txBody>
          <a:bodyPr vert="horz" lIns="91440" tIns="45720" rIns="91440" bIns="45720" rtlCol="0" anchor="b">
            <a:normAutofit/>
          </a:bodyPr>
          <a:lstStyle/>
          <a:p>
            <a:pPr algn="ctr"/>
            <a:r>
              <a:rPr lang="en-US" sz="5400" b="1" dirty="0">
                <a:solidFill>
                  <a:srgbClr val="FFFFFF"/>
                </a:solidFill>
              </a:rPr>
              <a:t>Jeugdhulp</a:t>
            </a:r>
          </a:p>
        </p:txBody>
      </p:sp>
      <p:pic>
        <p:nvPicPr>
          <p:cNvPr id="5" name="Afbeelding 4">
            <a:extLst>
              <a:ext uri="{FF2B5EF4-FFF2-40B4-BE49-F238E27FC236}">
                <a16:creationId xmlns:a16="http://schemas.microsoft.com/office/drawing/2014/main" id="{C1A479CC-B636-E942-B491-A545D0EB9F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225" y="5893310"/>
            <a:ext cx="722251" cy="722251"/>
          </a:xfrm>
          <a:prstGeom prst="rect">
            <a:avLst/>
          </a:prstGeom>
        </p:spPr>
      </p:pic>
      <p:sp>
        <p:nvSpPr>
          <p:cNvPr id="9" name="Tekstvak 8">
            <a:extLst>
              <a:ext uri="{FF2B5EF4-FFF2-40B4-BE49-F238E27FC236}">
                <a16:creationId xmlns:a16="http://schemas.microsoft.com/office/drawing/2014/main" id="{3688D7A6-56BF-2048-B486-10B064241349}"/>
              </a:ext>
            </a:extLst>
          </p:cNvPr>
          <p:cNvSpPr txBox="1"/>
          <p:nvPr/>
        </p:nvSpPr>
        <p:spPr>
          <a:xfrm>
            <a:off x="719527" y="2596836"/>
            <a:ext cx="5107113" cy="4385816"/>
          </a:xfrm>
          <a:prstGeom prst="rect">
            <a:avLst/>
          </a:prstGeom>
          <a:noFill/>
        </p:spPr>
        <p:txBody>
          <a:bodyPr wrap="square" rtlCol="0">
            <a:spAutoFit/>
          </a:bodyPr>
          <a:lstStyle/>
          <a:p>
            <a:r>
              <a:rPr lang="nl-NL" sz="2100" b="1" dirty="0">
                <a:solidFill>
                  <a:srgbClr val="AC1F79"/>
                </a:solidFill>
              </a:rPr>
              <a:t>Aanbod </a:t>
            </a:r>
            <a:r>
              <a:rPr lang="nl-NL" sz="2100" b="1" dirty="0" err="1">
                <a:solidFill>
                  <a:srgbClr val="AC1F79"/>
                </a:solidFill>
              </a:rPr>
              <a:t>Parlan</a:t>
            </a:r>
            <a:endParaRPr lang="nl-NL" sz="2100" b="1" dirty="0">
              <a:solidFill>
                <a:srgbClr val="AC1F79"/>
              </a:solidFill>
            </a:endParaRPr>
          </a:p>
          <a:p>
            <a:r>
              <a:rPr lang="nl-NL" sz="2000" dirty="0"/>
              <a:t>Omgaan met emoties; training basisgevoelens </a:t>
            </a:r>
            <a:br>
              <a:rPr lang="nl-NL" sz="2000" dirty="0"/>
            </a:br>
            <a:r>
              <a:rPr lang="nl-NL" sz="2000" dirty="0"/>
              <a:t>Agressieregulatie </a:t>
            </a:r>
            <a:br>
              <a:rPr lang="nl-NL" sz="2000" dirty="0"/>
            </a:br>
            <a:r>
              <a:rPr lang="nl-NL" sz="2000" dirty="0"/>
              <a:t>Sociale vaardigheidstraining </a:t>
            </a:r>
            <a:br>
              <a:rPr lang="nl-NL" sz="2000" dirty="0"/>
            </a:br>
            <a:r>
              <a:rPr lang="nl-NL" sz="2000" dirty="0"/>
              <a:t>Ik-versterking</a:t>
            </a:r>
          </a:p>
          <a:p>
            <a:r>
              <a:rPr lang="nl-NL" sz="2000" dirty="0"/>
              <a:t>Impulscontrole: stop-denk-doe en remweg</a:t>
            </a:r>
            <a:br>
              <a:rPr lang="nl-NL" sz="2000" dirty="0"/>
            </a:br>
            <a:r>
              <a:rPr lang="nl-NL" sz="2000" dirty="0" err="1"/>
              <a:t>mindset</a:t>
            </a:r>
            <a:r>
              <a:rPr lang="nl-NL" sz="2000" dirty="0"/>
              <a:t> (</a:t>
            </a:r>
            <a:r>
              <a:rPr lang="nl-NL" sz="2000" dirty="0" err="1"/>
              <a:t>fixed</a:t>
            </a:r>
            <a:r>
              <a:rPr lang="nl-NL" sz="2000" dirty="0"/>
              <a:t> / </a:t>
            </a:r>
            <a:r>
              <a:rPr lang="nl-NL" sz="2000" dirty="0" err="1"/>
              <a:t>growth</a:t>
            </a:r>
            <a:r>
              <a:rPr lang="nl-NL" sz="2000" dirty="0"/>
              <a:t>)</a:t>
            </a:r>
            <a:br>
              <a:rPr lang="nl-NL" sz="2000" dirty="0"/>
            </a:br>
            <a:r>
              <a:rPr lang="nl-NL" sz="2000" dirty="0"/>
              <a:t>SRC-schema's (situatie reactie consequentie)</a:t>
            </a:r>
            <a:br>
              <a:rPr lang="nl-NL" sz="2000" dirty="0"/>
            </a:br>
            <a:r>
              <a:rPr lang="nl-NL" sz="2000" dirty="0" err="1"/>
              <a:t>Kidskills</a:t>
            </a:r>
            <a:r>
              <a:rPr lang="nl-NL" sz="2000" dirty="0"/>
              <a:t> </a:t>
            </a:r>
            <a:br>
              <a:rPr lang="nl-NL" sz="2000" dirty="0"/>
            </a:br>
            <a:r>
              <a:rPr lang="nl-NL" sz="2000" dirty="0"/>
              <a:t>Sociaal competentie model</a:t>
            </a:r>
          </a:p>
          <a:p>
            <a:r>
              <a:rPr lang="nl-NL" sz="2000" dirty="0"/>
              <a:t>Ambulante gezinsbegeleiding is gericht op diagnostiek, opvoedondersteuning ouderbegeleiding en </a:t>
            </a:r>
            <a:r>
              <a:rPr lang="nl-NL" sz="2000" dirty="0" err="1"/>
              <a:t>psycho</a:t>
            </a:r>
            <a:r>
              <a:rPr lang="nl-NL" sz="2000" dirty="0"/>
              <a:t>-educatie.</a:t>
            </a:r>
            <a:endParaRPr lang="nl-NL" sz="2100" dirty="0"/>
          </a:p>
          <a:p>
            <a:pPr marL="285750" indent="-285750">
              <a:buFont typeface="Arial" panose="020B0604020202020204" pitchFamily="34" charset="0"/>
              <a:buChar char="•"/>
            </a:pPr>
            <a:endParaRPr lang="nl-NL" dirty="0"/>
          </a:p>
        </p:txBody>
      </p:sp>
      <p:pic>
        <p:nvPicPr>
          <p:cNvPr id="4" name="Afbeelding 3">
            <a:extLst>
              <a:ext uri="{FF2B5EF4-FFF2-40B4-BE49-F238E27FC236}">
                <a16:creationId xmlns:a16="http://schemas.microsoft.com/office/drawing/2014/main" id="{7FD53843-B136-C476-4F17-BAC2B83432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1234" y="2528316"/>
            <a:ext cx="5275386" cy="1801368"/>
          </a:xfrm>
          <a:prstGeom prst="rect">
            <a:avLst/>
          </a:prstGeom>
        </p:spPr>
      </p:pic>
    </p:spTree>
    <p:extLst>
      <p:ext uri="{BB962C8B-B14F-4D97-AF65-F5344CB8AC3E}">
        <p14:creationId xmlns:p14="http://schemas.microsoft.com/office/powerpoint/2010/main" val="48869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F2AE707C-87B8-E74E-91AD-AD3B9E462B0A}"/>
              </a:ext>
            </a:extLst>
          </p:cNvPr>
          <p:cNvSpPr>
            <a:spLocks noGrp="1"/>
          </p:cNvSpPr>
          <p:nvPr>
            <p:ph type="subTitle" idx="1"/>
          </p:nvPr>
        </p:nvSpPr>
        <p:spPr>
          <a:xfrm>
            <a:off x="6770107" y="1176375"/>
            <a:ext cx="5061480" cy="2427671"/>
          </a:xfrm>
        </p:spPr>
        <p:txBody>
          <a:bodyPr anchor="t">
            <a:noAutofit/>
          </a:bodyPr>
          <a:lstStyle/>
          <a:p>
            <a:endParaRPr lang="nl-NL" sz="2800" i="1" dirty="0">
              <a:solidFill>
                <a:schemeClr val="bg1"/>
              </a:solidFill>
            </a:endParaRPr>
          </a:p>
          <a:p>
            <a:endParaRPr lang="nl-NL" sz="2800" i="1" dirty="0">
              <a:solidFill>
                <a:schemeClr val="bg1"/>
              </a:solidFill>
            </a:endParaRPr>
          </a:p>
          <a:p>
            <a:r>
              <a:rPr lang="nl-NL" sz="2800" b="1" i="1" dirty="0">
                <a:solidFill>
                  <a:schemeClr val="bg1"/>
                </a:solidFill>
              </a:rPr>
              <a:t>De Trimaran</a:t>
            </a:r>
          </a:p>
          <a:p>
            <a:r>
              <a:rPr lang="nl-NL" sz="2800" i="1" dirty="0" err="1">
                <a:solidFill>
                  <a:schemeClr val="bg1"/>
                </a:solidFill>
              </a:rPr>
              <a:t>Gabriël</a:t>
            </a:r>
            <a:r>
              <a:rPr lang="nl-NL" sz="2800" i="1" dirty="0">
                <a:solidFill>
                  <a:schemeClr val="bg1"/>
                </a:solidFill>
              </a:rPr>
              <a:t> </a:t>
            </a:r>
            <a:r>
              <a:rPr lang="nl-NL" sz="2800" i="1" dirty="0" err="1">
                <a:solidFill>
                  <a:schemeClr val="bg1"/>
                </a:solidFill>
              </a:rPr>
              <a:t>Metsulaan</a:t>
            </a:r>
            <a:r>
              <a:rPr lang="nl-NL" sz="2800" i="1" dirty="0">
                <a:solidFill>
                  <a:schemeClr val="bg1"/>
                </a:solidFill>
              </a:rPr>
              <a:t> 36</a:t>
            </a:r>
          </a:p>
          <a:p>
            <a:r>
              <a:rPr lang="nl-NL" sz="2800" i="1" dirty="0">
                <a:solidFill>
                  <a:schemeClr val="bg1"/>
                </a:solidFill>
              </a:rPr>
              <a:t>1816 EP Alkmaar</a:t>
            </a:r>
          </a:p>
          <a:p>
            <a:endParaRPr lang="nl-NL" sz="2800" i="1" dirty="0">
              <a:solidFill>
                <a:schemeClr val="bg1"/>
              </a:solidFill>
            </a:endParaRPr>
          </a:p>
          <a:p>
            <a:r>
              <a:rPr lang="nl-NL" sz="2800" i="1" dirty="0" err="1">
                <a:solidFill>
                  <a:schemeClr val="bg1"/>
                </a:solidFill>
              </a:rPr>
              <a:t>trimaran@saks.nl</a:t>
            </a:r>
            <a:endParaRPr lang="nl-NL" sz="2800" i="1" dirty="0">
              <a:solidFill>
                <a:schemeClr val="bg1"/>
              </a:solidFill>
            </a:endParaRPr>
          </a:p>
          <a:p>
            <a:r>
              <a:rPr lang="nl-NL" sz="2800" i="1" dirty="0">
                <a:solidFill>
                  <a:schemeClr val="bg1"/>
                </a:solidFill>
              </a:rPr>
              <a:t>06-43836292</a:t>
            </a:r>
          </a:p>
          <a:p>
            <a:endParaRPr lang="nl-NL" sz="2800" i="1" dirty="0">
              <a:solidFill>
                <a:schemeClr val="bg1"/>
              </a:solidFill>
            </a:endParaRPr>
          </a:p>
          <a:p>
            <a:endParaRPr lang="nl-NL" sz="2800" i="1" dirty="0">
              <a:solidFill>
                <a:schemeClr val="bg1"/>
              </a:solidFill>
            </a:endParaRPr>
          </a:p>
          <a:p>
            <a:endParaRPr lang="nl-NL" sz="2800" i="1" dirty="0">
              <a:solidFill>
                <a:schemeClr val="bg1"/>
              </a:solidFill>
            </a:endParaRPr>
          </a:p>
        </p:txBody>
      </p:sp>
      <p:sp>
        <p:nvSpPr>
          <p:cNvPr id="19" name="Freeform: Shape 1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Afbeelding 7">
            <a:extLst>
              <a:ext uri="{FF2B5EF4-FFF2-40B4-BE49-F238E27FC236}">
                <a16:creationId xmlns:a16="http://schemas.microsoft.com/office/drawing/2014/main" id="{34299ED2-608A-0641-8F5D-3A58FEAA98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382" y="1176375"/>
            <a:ext cx="3688384" cy="2858499"/>
          </a:xfrm>
          <a:prstGeom prst="rect">
            <a:avLst/>
          </a:prstGeom>
        </p:spPr>
      </p:pic>
    </p:spTree>
    <p:extLst>
      <p:ext uri="{BB962C8B-B14F-4D97-AF65-F5344CB8AC3E}">
        <p14:creationId xmlns:p14="http://schemas.microsoft.com/office/powerpoint/2010/main" val="42949201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9280c50-bd58-4339-b89c-3911e954b158">SAKS-163341265-19994</_dlc_DocId>
    <_dlc_DocIdUrl xmlns="09280c50-bd58-4339-b89c-3911e954b158">
      <Url>https://ictsaks.sharepoint.com/scholen/driemaster/locatiedocumenten/leerkrachten/_layouts/15/DocIdRedir.aspx?ID=SAKS-163341265-19994</Url>
      <Description>SAKS-163341265-19994</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78DF78574779944B93191EC349A879B" ma:contentTypeVersion="154" ma:contentTypeDescription="Een nieuw document maken." ma:contentTypeScope="" ma:versionID="32d690946aa6465a4f8f977d2b30be8d">
  <xsd:schema xmlns:xsd="http://www.w3.org/2001/XMLSchema" xmlns:xs="http://www.w3.org/2001/XMLSchema" xmlns:p="http://schemas.microsoft.com/office/2006/metadata/properties" xmlns:ns2="8c0436d3-47c7-471e-8c6e-f857263a9966" xmlns:ns3="09280c50-bd58-4339-b89c-3911e954b158" xmlns:ns4="f2c4834e-5180-4867-9b81-4cc66dea1b21" targetNamespace="http://schemas.microsoft.com/office/2006/metadata/properties" ma:root="true" ma:fieldsID="b6de3b5d255b597d983f5e7f56ec1203" ns2:_="" ns3:_="" ns4:_="">
    <xsd:import namespace="8c0436d3-47c7-471e-8c6e-f857263a9966"/>
    <xsd:import namespace="09280c50-bd58-4339-b89c-3911e954b158"/>
    <xsd:import namespace="f2c4834e-5180-4867-9b81-4cc66dea1b21"/>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_dlc_DocId" minOccurs="0"/>
                <xsd:element ref="ns3:_dlc_DocIdUrl" minOccurs="0"/>
                <xsd:element ref="ns3:_dlc_DocIdPersistId"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0436d3-47c7-471e-8c6e-f857263a9966"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int-hash delen" ma:internalName="SharingHintHash" ma:readOnly="true">
      <xsd:simpleType>
        <xsd:restriction base="dms:Text"/>
      </xsd:simpleType>
    </xsd:element>
    <xsd:element name="SharedWithDetails" ma:index="10" nillable="true" ma:displayName="Gedeeld met details" ma:internalName="SharedWithDetails" ma:readOnly="true">
      <xsd:simpleType>
        <xsd:restriction base="dms:Note">
          <xsd:maxLength value="255"/>
        </xsd:restriction>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9280c50-bd58-4339-b89c-3911e954b158" elementFormDefault="qualified">
    <xsd:import namespace="http://schemas.microsoft.com/office/2006/documentManagement/types"/>
    <xsd:import namespace="http://schemas.microsoft.com/office/infopath/2007/PartnerControls"/>
    <xsd:element name="_dlc_DocId" ma:index="13" nillable="true" ma:displayName="Waarde van de document-id" ma:description="De waarde van de document-id die aan dit item is toegewezen." ma:internalName="_dlc_DocId" ma:readOnly="true">
      <xsd:simpleType>
        <xsd:restriction base="dms:Text"/>
      </xsd:simpleType>
    </xsd:element>
    <xsd:element name="_dlc_DocIdUrl" ma:index="14"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2c4834e-5180-4867-9b81-4cc66dea1b21"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AutoTags" ma:index="18"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20A3E9-660D-47C6-BEC7-C86E95911DD7}">
  <ds:schemaRefs>
    <ds:schemaRef ds:uri="http://purl.org/dc/terms/"/>
    <ds:schemaRef ds:uri="http://schemas.openxmlformats.org/package/2006/metadata/core-properties"/>
    <ds:schemaRef ds:uri="f2c4834e-5180-4867-9b81-4cc66dea1b21"/>
    <ds:schemaRef ds:uri="http://schemas.microsoft.com/office/2006/documentManagement/types"/>
    <ds:schemaRef ds:uri="8c0436d3-47c7-471e-8c6e-f857263a9966"/>
    <ds:schemaRef ds:uri="09280c50-bd58-4339-b89c-3911e954b15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632901C-A728-43F2-AD37-2B85B9F62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0436d3-47c7-471e-8c6e-f857263a9966"/>
    <ds:schemaRef ds:uri="09280c50-bd58-4339-b89c-3911e954b158"/>
    <ds:schemaRef ds:uri="f2c4834e-5180-4867-9b81-4cc66dea1b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64E997-D162-4CD4-9A6C-720C1FEC1BC6}">
  <ds:schemaRefs>
    <ds:schemaRef ds:uri="http://schemas.microsoft.com/sharepoint/events"/>
  </ds:schemaRefs>
</ds:datastoreItem>
</file>

<file path=customXml/itemProps4.xml><?xml version="1.0" encoding="utf-8"?>
<ds:datastoreItem xmlns:ds="http://schemas.openxmlformats.org/officeDocument/2006/customXml" ds:itemID="{2448867E-3643-4122-B8AF-EBC7D13ABE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443</Words>
  <Application>Microsoft Office PowerPoint</Application>
  <PresentationFormat>Breedbeeld</PresentationFormat>
  <Paragraphs>92</Paragraphs>
  <Slides>7</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Segoe UI</vt:lpstr>
      <vt:lpstr>Kantoorthema</vt:lpstr>
      <vt:lpstr>’samen gelukkig ontwikkelen’</vt:lpstr>
      <vt:lpstr>                       De Trimaran  </vt:lpstr>
      <vt:lpstr>                       De Trimaran  </vt:lpstr>
      <vt:lpstr>Welke leerlingen </vt:lpstr>
      <vt:lpstr>Het aanbod</vt:lpstr>
      <vt:lpstr>Jeugdhulp</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’samen gelukkig ontwikkelen’</dc:title>
  <dc:creator>Barbera Planken</dc:creator>
  <cp:lastModifiedBy>Hobega - Richelle de Deugd - Hulstein</cp:lastModifiedBy>
  <cp:revision>41</cp:revision>
  <dcterms:created xsi:type="dcterms:W3CDTF">2018-10-30T12:06:10Z</dcterms:created>
  <dcterms:modified xsi:type="dcterms:W3CDTF">2022-09-13T10:10:39Z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0x010100C78DF78574779944B93191EC349A879B</vt:lpwstr>
  </property>
  <property fmtid="{D5CDD505-2E9C-101B-9397-08002B2CF9AE}" pid="3" name="_dlc_DocIdItemGuid">
    <vt:lpwstr>f779d00e-59d6-4aaa-a245-3f529c41948f</vt:lpwstr>
  </property>
</Properties>
</file>