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0.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2.xml" ContentType="application/vnd.openxmlformats-officedocument.presentationml.notesSlid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3.xml" ContentType="application/vnd.openxmlformats-officedocument.presentationml.notesSlid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2.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57" r:id="rId5"/>
    <p:sldId id="259" r:id="rId6"/>
    <p:sldId id="265" r:id="rId7"/>
    <p:sldId id="266" r:id="rId8"/>
    <p:sldId id="271" r:id="rId9"/>
    <p:sldId id="272" r:id="rId10"/>
    <p:sldId id="274" r:id="rId11"/>
    <p:sldId id="275" r:id="rId12"/>
    <p:sldId id="276" r:id="rId13"/>
    <p:sldId id="306" r:id="rId14"/>
    <p:sldId id="278" r:id="rId15"/>
    <p:sldId id="279" r:id="rId16"/>
    <p:sldId id="308" r:id="rId17"/>
    <p:sldId id="315" r:id="rId18"/>
    <p:sldId id="312" r:id="rId19"/>
    <p:sldId id="310" r:id="rId20"/>
    <p:sldId id="282" r:id="rId21"/>
    <p:sldId id="284" r:id="rId22"/>
    <p:sldId id="285" r:id="rId23"/>
    <p:sldId id="267" r:id="rId24"/>
    <p:sldId id="287" r:id="rId25"/>
    <p:sldId id="289" r:id="rId26"/>
    <p:sldId id="270" r:id="rId27"/>
    <p:sldId id="290" r:id="rId28"/>
    <p:sldId id="269" r:id="rId29"/>
    <p:sldId id="296" r:id="rId30"/>
    <p:sldId id="297" r:id="rId31"/>
    <p:sldId id="300" r:id="rId32"/>
    <p:sldId id="301" r:id="rId33"/>
    <p:sldId id="302" r:id="rId34"/>
    <p:sldId id="316" r:id="rId35"/>
    <p:sldId id="268" r:id="rId36"/>
    <p:sldId id="303" r:id="rId37"/>
    <p:sldId id="307" r:id="rId38"/>
    <p:sldId id="304" r:id="rId39"/>
  </p:sldIdLst>
  <p:sldSz cx="9144000" cy="5143500" type="screen16x9"/>
  <p:notesSz cx="6797675" cy="9926638"/>
  <p:defaultTextStyle>
    <a:defPPr>
      <a:defRPr lang="nl-NL"/>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Titelpagina" id="{B6A564F1-9E02-4A7B-A56A-65CB1B84C151}">
          <p14:sldIdLst>
            <p14:sldId id="257"/>
          </p14:sldIdLst>
        </p14:section>
        <p14:section name="Inhoudsopgave" id="{0E2C22D5-EF0D-4AEB-9334-36027AC38FB1}">
          <p14:sldIdLst>
            <p14:sldId id="259"/>
            <p14:sldId id="265"/>
          </p14:sldIdLst>
        </p14:section>
        <p14:section name="Regionaal" id="{F3F0BEF7-E403-44DF-AA8A-CB4DE963B186}">
          <p14:sldIdLst>
            <p14:sldId id="266"/>
            <p14:sldId id="271"/>
            <p14:sldId id="272"/>
            <p14:sldId id="274"/>
            <p14:sldId id="275"/>
            <p14:sldId id="276"/>
            <p14:sldId id="306"/>
            <p14:sldId id="278"/>
            <p14:sldId id="279"/>
            <p14:sldId id="308"/>
            <p14:sldId id="315"/>
            <p14:sldId id="312"/>
            <p14:sldId id="310"/>
            <p14:sldId id="282"/>
            <p14:sldId id="284"/>
            <p14:sldId id="285"/>
          </p14:sldIdLst>
        </p14:section>
        <p14:section name="Werkgebieden" id="{5049859B-42E0-4CA7-BFCF-DCA34CBE174D}">
          <p14:sldIdLst>
            <p14:sldId id="267"/>
            <p14:sldId id="287"/>
            <p14:sldId id="289"/>
          </p14:sldIdLst>
        </p14:section>
        <p14:section name="Voorzieningen" id="{934540CD-B823-437C-B37B-89CC5D75E02F}">
          <p14:sldIdLst>
            <p14:sldId id="270"/>
            <p14:sldId id="290"/>
          </p14:sldIdLst>
        </p14:section>
        <p14:section name="Financiën" id="{8DCDDD45-29C7-4327-AD3F-9005E03457A7}">
          <p14:sldIdLst>
            <p14:sldId id="269"/>
            <p14:sldId id="296"/>
            <p14:sldId id="297"/>
            <p14:sldId id="300"/>
            <p14:sldId id="301"/>
            <p14:sldId id="302"/>
            <p14:sldId id="316"/>
          </p14:sldIdLst>
        </p14:section>
        <p14:section name="Kwaliteit" id="{0B9C914C-70C6-4CCF-98D3-35C140F76589}">
          <p14:sldIdLst>
            <p14:sldId id="268"/>
            <p14:sldId id="303"/>
            <p14:sldId id="307"/>
            <p14:sldId id="30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enke Huurneman" initials="NH" lastIdx="131" clrIdx="0">
    <p:extLst>
      <p:ext uri="{19B8F6BF-5375-455C-9EA6-DF929625EA0E}">
        <p15:presenceInfo xmlns:p15="http://schemas.microsoft.com/office/powerpoint/2012/main" userId="Nienke Huurneman" providerId="None"/>
      </p:ext>
    </p:extLst>
  </p:cmAuthor>
  <p:cmAuthor id="2" name="Astrid Ottenheym" initials="AO" lastIdx="44" clrIdx="1">
    <p:extLst>
      <p:ext uri="{19B8F6BF-5375-455C-9EA6-DF929625EA0E}">
        <p15:presenceInfo xmlns:p15="http://schemas.microsoft.com/office/powerpoint/2012/main" userId="Astrid Ottenhey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snapToGrid="0" snapToObjects="1">
      <p:cViewPr>
        <p:scale>
          <a:sx n="100" d="100"/>
          <a:sy n="100" d="100"/>
        </p:scale>
        <p:origin x="516" y="-3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van Eerden" userId="5288cc6b1a52f10d" providerId="LiveId" clId="{46FA4802-6D05-4315-85BF-8345B4E398D5}"/>
    <pc:docChg chg="undo custSel addSld modSld sldOrd">
      <pc:chgData name="Pascalle van Eerden" userId="5288cc6b1a52f10d" providerId="LiveId" clId="{46FA4802-6D05-4315-85BF-8345B4E398D5}" dt="2017-10-02T07:04:15.451" v="12810" actId="1035"/>
      <pc:docMkLst>
        <pc:docMk/>
      </pc:docMkLst>
      <pc:sldChg chg="modSp modNotesTx">
        <pc:chgData name="Pascalle van Eerden" userId="5288cc6b1a52f10d" providerId="LiveId" clId="{46FA4802-6D05-4315-85BF-8345B4E398D5}" dt="2017-09-29T07:58:32.029" v="180" actId="20577"/>
        <pc:sldMkLst>
          <pc:docMk/>
          <pc:sldMk cId="1188271083" sldId="266"/>
        </pc:sldMkLst>
        <pc:spChg chg="mod">
          <ac:chgData name="Pascalle van Eerden" userId="5288cc6b1a52f10d" providerId="LiveId" clId="{46FA4802-6D05-4315-85BF-8345B4E398D5}" dt="2017-09-29T07:58:32.029" v="180" actId="20577"/>
          <ac:spMkLst>
            <pc:docMk/>
            <pc:sldMk cId="1188271083" sldId="266"/>
            <ac:spMk id="10" creationId="{00000000-0000-0000-0000-000000000000}"/>
          </ac:spMkLst>
        </pc:spChg>
      </pc:sldChg>
      <pc:sldChg chg="modSp">
        <pc:chgData name="Pascalle van Eerden" userId="5288cc6b1a52f10d" providerId="LiveId" clId="{46FA4802-6D05-4315-85BF-8345B4E398D5}" dt="2017-09-29T15:35:00.716" v="12773" actId="1076"/>
        <pc:sldMkLst>
          <pc:docMk/>
          <pc:sldMk cId="1409313780" sldId="267"/>
        </pc:sldMkLst>
        <pc:spChg chg="mod">
          <ac:chgData name="Pascalle van Eerden" userId="5288cc6b1a52f10d" providerId="LiveId" clId="{46FA4802-6D05-4315-85BF-8345B4E398D5}" dt="2017-09-29T15:35:00.716" v="12773" actId="1076"/>
          <ac:spMkLst>
            <pc:docMk/>
            <pc:sldMk cId="1409313780" sldId="267"/>
            <ac:spMk id="10" creationId="{00000000-0000-0000-0000-000000000000}"/>
          </ac:spMkLst>
        </pc:spChg>
      </pc:sldChg>
      <pc:sldChg chg="modSp">
        <pc:chgData name="Pascalle van Eerden" userId="5288cc6b1a52f10d" providerId="LiveId" clId="{46FA4802-6D05-4315-85BF-8345B4E398D5}" dt="2017-09-29T15:15:08.850" v="12615" actId="13926"/>
        <pc:sldMkLst>
          <pc:docMk/>
          <pc:sldMk cId="1915254293" sldId="269"/>
        </pc:sldMkLst>
        <pc:spChg chg="mod">
          <ac:chgData name="Pascalle van Eerden" userId="5288cc6b1a52f10d" providerId="LiveId" clId="{46FA4802-6D05-4315-85BF-8345B4E398D5}" dt="2017-09-29T15:15:08.850" v="12615" actId="13926"/>
          <ac:spMkLst>
            <pc:docMk/>
            <pc:sldMk cId="1915254293" sldId="269"/>
            <ac:spMk id="10" creationId="{00000000-0000-0000-0000-000000000000}"/>
          </ac:spMkLst>
        </pc:spChg>
      </pc:sldChg>
      <pc:sldChg chg="modSp modTransition">
        <pc:chgData name="Pascalle van Eerden" userId="5288cc6b1a52f10d" providerId="LiveId" clId="{46FA4802-6D05-4315-85BF-8345B4E398D5}" dt="2017-10-02T07:04:15.451" v="12810" actId="1035"/>
        <pc:sldMkLst>
          <pc:docMk/>
          <pc:sldMk cId="2623966449" sldId="270"/>
        </pc:sldMkLst>
        <pc:spChg chg="mod">
          <ac:chgData name="Pascalle van Eerden" userId="5288cc6b1a52f10d" providerId="LiveId" clId="{46FA4802-6D05-4315-85BF-8345B4E398D5}" dt="2017-10-02T07:04:15.451" v="12810" actId="1035"/>
          <ac:spMkLst>
            <pc:docMk/>
            <pc:sldMk cId="2623966449" sldId="270"/>
            <ac:spMk id="10" creationId="{00000000-0000-0000-0000-000000000000}"/>
          </ac:spMkLst>
        </pc:spChg>
      </pc:sldChg>
      <pc:sldChg chg="modSp">
        <pc:chgData name="Pascalle van Eerden" userId="5288cc6b1a52f10d" providerId="LiveId" clId="{46FA4802-6D05-4315-85BF-8345B4E398D5}" dt="2017-09-29T08:00:36.725" v="325" actId="6549"/>
        <pc:sldMkLst>
          <pc:docMk/>
          <pc:sldMk cId="1709308271" sldId="271"/>
        </pc:sldMkLst>
        <pc:spChg chg="mod">
          <ac:chgData name="Pascalle van Eerden" userId="5288cc6b1a52f10d" providerId="LiveId" clId="{46FA4802-6D05-4315-85BF-8345B4E398D5}" dt="2017-09-29T08:00:36.725" v="325" actId="6549"/>
          <ac:spMkLst>
            <pc:docMk/>
            <pc:sldMk cId="1709308271" sldId="271"/>
            <ac:spMk id="9" creationId="{00000000-0000-0000-0000-000000000000}"/>
          </ac:spMkLst>
        </pc:spChg>
      </pc:sldChg>
      <pc:sldChg chg="modSp">
        <pc:chgData name="Pascalle van Eerden" userId="5288cc6b1a52f10d" providerId="LiveId" clId="{46FA4802-6D05-4315-85BF-8345B4E398D5}" dt="2017-09-29T08:23:13.834" v="1111" actId="6549"/>
        <pc:sldMkLst>
          <pc:docMk/>
          <pc:sldMk cId="1146553662" sldId="272"/>
        </pc:sldMkLst>
        <pc:spChg chg="mod">
          <ac:chgData name="Pascalle van Eerden" userId="5288cc6b1a52f10d" providerId="LiveId" clId="{46FA4802-6D05-4315-85BF-8345B4E398D5}" dt="2017-09-29T08:23:13.834" v="1111" actId="6549"/>
          <ac:spMkLst>
            <pc:docMk/>
            <pc:sldMk cId="1146553662" sldId="272"/>
            <ac:spMk id="11" creationId="{00000000-0000-0000-0000-000000000000}"/>
          </ac:spMkLst>
        </pc:spChg>
        <pc:graphicFrameChg chg="mod">
          <ac:chgData name="Pascalle van Eerden" userId="5288cc6b1a52f10d" providerId="LiveId" clId="{46FA4802-6D05-4315-85BF-8345B4E398D5}" dt="2017-09-29T08:16:52.292" v="881"/>
          <ac:graphicFrameMkLst>
            <pc:docMk/>
            <pc:sldMk cId="1146553662" sldId="272"/>
            <ac:graphicFrameMk id="10" creationId="{359F14ED-1D64-4385-9553-31F6C3B94A38}"/>
          </ac:graphicFrameMkLst>
        </pc:graphicFrameChg>
      </pc:sldChg>
      <pc:sldChg chg="modSp modNotesTx">
        <pc:chgData name="Pascalle van Eerden" userId="5288cc6b1a52f10d" providerId="LiveId" clId="{46FA4802-6D05-4315-85BF-8345B4E398D5}" dt="2017-09-29T08:43:45.497" v="1805"/>
        <pc:sldMkLst>
          <pc:docMk/>
          <pc:sldMk cId="3053230895" sldId="274"/>
        </pc:sldMkLst>
        <pc:spChg chg="mod">
          <ac:chgData name="Pascalle van Eerden" userId="5288cc6b1a52f10d" providerId="LiveId" clId="{46FA4802-6D05-4315-85BF-8345B4E398D5}" dt="2017-09-29T08:42:35.979" v="1769" actId="14100"/>
          <ac:spMkLst>
            <pc:docMk/>
            <pc:sldMk cId="3053230895" sldId="274"/>
            <ac:spMk id="10" creationId="{00000000-0000-0000-0000-000000000000}"/>
          </ac:spMkLst>
        </pc:spChg>
        <pc:graphicFrameChg chg="mod">
          <ac:chgData name="Pascalle van Eerden" userId="5288cc6b1a52f10d" providerId="LiveId" clId="{46FA4802-6D05-4315-85BF-8345B4E398D5}" dt="2017-09-29T08:43:45.497" v="1805"/>
          <ac:graphicFrameMkLst>
            <pc:docMk/>
            <pc:sldMk cId="3053230895" sldId="274"/>
            <ac:graphicFrameMk id="11" creationId="{DAD6A4E1-C879-49FA-A392-EC251767F5DA}"/>
          </ac:graphicFrameMkLst>
        </pc:graphicFrameChg>
        <pc:graphicFrameChg chg="mod">
          <ac:chgData name="Pascalle van Eerden" userId="5288cc6b1a52f10d" providerId="LiveId" clId="{46FA4802-6D05-4315-85BF-8345B4E398D5}" dt="2017-09-29T08:43:04.695" v="1786"/>
          <ac:graphicFrameMkLst>
            <pc:docMk/>
            <pc:sldMk cId="3053230895" sldId="274"/>
            <ac:graphicFrameMk id="25" creationId="{0B12AB29-BEEF-4F76-A4B9-6C8F97A92C33}"/>
          </ac:graphicFrameMkLst>
        </pc:graphicFrameChg>
      </pc:sldChg>
      <pc:sldChg chg="addSp delSp modSp modNotesTx">
        <pc:chgData name="Pascalle van Eerden" userId="5288cc6b1a52f10d" providerId="LiveId" clId="{46FA4802-6D05-4315-85BF-8345B4E398D5}" dt="2017-09-29T10:59:37.663" v="5596"/>
        <pc:sldMkLst>
          <pc:docMk/>
          <pc:sldMk cId="1431472543" sldId="275"/>
        </pc:sldMkLst>
        <pc:spChg chg="mod">
          <ac:chgData name="Pascalle van Eerden" userId="5288cc6b1a52f10d" providerId="LiveId" clId="{46FA4802-6D05-4315-85BF-8345B4E398D5}" dt="2017-09-29T09:14:24.877" v="2525" actId="1076"/>
          <ac:spMkLst>
            <pc:docMk/>
            <pc:sldMk cId="1431472543" sldId="275"/>
            <ac:spMk id="5" creationId="{00000000-0000-0000-0000-000000000000}"/>
          </ac:spMkLst>
        </pc:spChg>
        <pc:spChg chg="add mod">
          <ac:chgData name="Pascalle van Eerden" userId="5288cc6b1a52f10d" providerId="LiveId" clId="{46FA4802-6D05-4315-85BF-8345B4E398D5}" dt="2017-09-29T09:43:05.847" v="3069" actId="20577"/>
          <ac:spMkLst>
            <pc:docMk/>
            <pc:sldMk cId="1431472543" sldId="275"/>
            <ac:spMk id="11" creationId="{F8E5FE61-52F6-461A-8C25-B8135267D5F6}"/>
          </ac:spMkLst>
        </pc:spChg>
        <pc:spChg chg="add mod">
          <ac:chgData name="Pascalle van Eerden" userId="5288cc6b1a52f10d" providerId="LiveId" clId="{46FA4802-6D05-4315-85BF-8345B4E398D5}" dt="2017-09-29T10:57:37.890" v="5561" actId="20577"/>
          <ac:spMkLst>
            <pc:docMk/>
            <pc:sldMk cId="1431472543" sldId="275"/>
            <ac:spMk id="13" creationId="{7FD45230-272D-4797-933D-6FF57EFE6705}"/>
          </ac:spMkLst>
        </pc:spChg>
        <pc:graphicFrameChg chg="del mod">
          <ac:chgData name="Pascalle van Eerden" userId="5288cc6b1a52f10d" providerId="LiveId" clId="{46FA4802-6D05-4315-85BF-8345B4E398D5}" dt="2017-09-29T09:08:40.879" v="2398"/>
          <ac:graphicFrameMkLst>
            <pc:docMk/>
            <pc:sldMk cId="1431472543" sldId="275"/>
            <ac:graphicFrameMk id="10" creationId="{8888DB30-75FD-4AB2-A500-34261EF29D95}"/>
          </ac:graphicFrameMkLst>
        </pc:graphicFrameChg>
        <pc:graphicFrameChg chg="del mod">
          <ac:chgData name="Pascalle van Eerden" userId="5288cc6b1a52f10d" providerId="LiveId" clId="{46FA4802-6D05-4315-85BF-8345B4E398D5}" dt="2017-09-29T09:25:50.349" v="2833"/>
          <ac:graphicFrameMkLst>
            <pc:docMk/>
            <pc:sldMk cId="1431472543" sldId="275"/>
            <ac:graphicFrameMk id="12" creationId="{2D6C22F2-A6FB-4396-BAC8-736EFEE1F15D}"/>
          </ac:graphicFrameMkLst>
        </pc:graphicFrameChg>
        <pc:graphicFrameChg chg="mod">
          <ac:chgData name="Pascalle van Eerden" userId="5288cc6b1a52f10d" providerId="LiveId" clId="{46FA4802-6D05-4315-85BF-8345B4E398D5}" dt="2017-09-29T10:59:37.663" v="5596"/>
          <ac:graphicFrameMkLst>
            <pc:docMk/>
            <pc:sldMk cId="1431472543" sldId="275"/>
            <ac:graphicFrameMk id="14" creationId="{562D862E-CDD4-4E80-821A-6243FB03728A}"/>
          </ac:graphicFrameMkLst>
        </pc:graphicFrameChg>
        <pc:graphicFrameChg chg="add del">
          <ac:chgData name="Pascalle van Eerden" userId="5288cc6b1a52f10d" providerId="LiveId" clId="{46FA4802-6D05-4315-85BF-8345B4E398D5}" dt="2017-09-29T09:07:04.337" v="2395"/>
          <ac:graphicFrameMkLst>
            <pc:docMk/>
            <pc:sldMk cId="1431472543" sldId="275"/>
            <ac:graphicFrameMk id="16" creationId="{D958FE20-D711-4C8B-B361-09C52751A886}"/>
          </ac:graphicFrameMkLst>
        </pc:graphicFrameChg>
        <pc:graphicFrameChg chg="add mod">
          <ac:chgData name="Pascalle van Eerden" userId="5288cc6b1a52f10d" providerId="LiveId" clId="{46FA4802-6D05-4315-85BF-8345B4E398D5}" dt="2017-09-29T10:58:32.908" v="5588"/>
          <ac:graphicFrameMkLst>
            <pc:docMk/>
            <pc:sldMk cId="1431472543" sldId="275"/>
            <ac:graphicFrameMk id="17" creationId="{D958FE20-D711-4C8B-B361-09C52751A886}"/>
          </ac:graphicFrameMkLst>
        </pc:graphicFrameChg>
        <pc:graphicFrameChg chg="add del mod">
          <ac:chgData name="Pascalle van Eerden" userId="5288cc6b1a52f10d" providerId="LiveId" clId="{46FA4802-6D05-4315-85BF-8345B4E398D5}" dt="2017-09-29T09:27:48.208" v="2843"/>
          <ac:graphicFrameMkLst>
            <pc:docMk/>
            <pc:sldMk cId="1431472543" sldId="275"/>
            <ac:graphicFrameMk id="18" creationId="{0F237308-CDA6-4B73-A1FA-04CA446E71F5}"/>
          </ac:graphicFrameMkLst>
        </pc:graphicFrameChg>
        <pc:graphicFrameChg chg="add del mod">
          <ac:chgData name="Pascalle van Eerden" userId="5288cc6b1a52f10d" providerId="LiveId" clId="{46FA4802-6D05-4315-85BF-8345B4E398D5}" dt="2017-09-29T10:56:27.913" v="5549"/>
          <ac:graphicFrameMkLst>
            <pc:docMk/>
            <pc:sldMk cId="1431472543" sldId="275"/>
            <ac:graphicFrameMk id="19" creationId="{0F237308-CDA6-4B73-A1FA-04CA446E71F5}"/>
          </ac:graphicFrameMkLst>
        </pc:graphicFrameChg>
        <pc:graphicFrameChg chg="add mod">
          <ac:chgData name="Pascalle van Eerden" userId="5288cc6b1a52f10d" providerId="LiveId" clId="{46FA4802-6D05-4315-85BF-8345B4E398D5}" dt="2017-09-29T10:57:18.600" v="5560"/>
          <ac:graphicFrameMkLst>
            <pc:docMk/>
            <pc:sldMk cId="1431472543" sldId="275"/>
            <ac:graphicFrameMk id="21" creationId="{0F237308-CDA6-4B73-A1FA-04CA446E71F5}"/>
          </ac:graphicFrameMkLst>
        </pc:graphicFrameChg>
      </pc:sldChg>
      <pc:sldChg chg="addSp modSp">
        <pc:chgData name="Pascalle van Eerden" userId="5288cc6b1a52f10d" providerId="LiveId" clId="{46FA4802-6D05-4315-85BF-8345B4E398D5}" dt="2017-09-29T11:53:39.579" v="8466" actId="20577"/>
        <pc:sldMkLst>
          <pc:docMk/>
          <pc:sldMk cId="328745989" sldId="276"/>
        </pc:sldMkLst>
        <pc:spChg chg="mod">
          <ac:chgData name="Pascalle van Eerden" userId="5288cc6b1a52f10d" providerId="LiveId" clId="{46FA4802-6D05-4315-85BF-8345B4E398D5}" dt="2017-09-29T09:53:01.597" v="3180" actId="20577"/>
          <ac:spMkLst>
            <pc:docMk/>
            <pc:sldMk cId="328745989" sldId="276"/>
            <ac:spMk id="2" creationId="{00000000-0000-0000-0000-000000000000}"/>
          </ac:spMkLst>
        </pc:spChg>
        <pc:spChg chg="add mod">
          <ac:chgData name="Pascalle van Eerden" userId="5288cc6b1a52f10d" providerId="LiveId" clId="{46FA4802-6D05-4315-85BF-8345B4E398D5}" dt="2017-09-29T11:53:39.579" v="8466" actId="20577"/>
          <ac:spMkLst>
            <pc:docMk/>
            <pc:sldMk cId="328745989" sldId="276"/>
            <ac:spMk id="11" creationId="{B965D1C3-3F6F-4281-8065-0D04B6B69823}"/>
          </ac:spMkLst>
        </pc:spChg>
        <pc:spChg chg="mod">
          <ac:chgData name="Pascalle van Eerden" userId="5288cc6b1a52f10d" providerId="LiveId" clId="{46FA4802-6D05-4315-85BF-8345B4E398D5}" dt="2017-09-29T09:50:13.989" v="3145" actId="1076"/>
          <ac:spMkLst>
            <pc:docMk/>
            <pc:sldMk cId="328745989" sldId="276"/>
            <ac:spMk id="13" creationId="{00000000-0000-0000-0000-000000000000}"/>
          </ac:spMkLst>
        </pc:spChg>
        <pc:spChg chg="mod">
          <ac:chgData name="Pascalle van Eerden" userId="5288cc6b1a52f10d" providerId="LiveId" clId="{46FA4802-6D05-4315-85BF-8345B4E398D5}" dt="2017-09-29T10:02:03.476" v="3688" actId="20577"/>
          <ac:spMkLst>
            <pc:docMk/>
            <pc:sldMk cId="328745989" sldId="276"/>
            <ac:spMk id="15" creationId="{00000000-0000-0000-0000-000000000000}"/>
          </ac:spMkLst>
        </pc:spChg>
        <pc:graphicFrameChg chg="mod">
          <ac:chgData name="Pascalle van Eerden" userId="5288cc6b1a52f10d" providerId="LiveId" clId="{46FA4802-6D05-4315-85BF-8345B4E398D5}" dt="2017-09-29T09:46:37.520" v="3075"/>
          <ac:graphicFrameMkLst>
            <pc:docMk/>
            <pc:sldMk cId="328745989" sldId="276"/>
            <ac:graphicFrameMk id="17" creationId="{0F698362-2350-4701-BF95-06A54FC511D8}"/>
          </ac:graphicFrameMkLst>
        </pc:graphicFrameChg>
        <pc:graphicFrameChg chg="mod">
          <ac:chgData name="Pascalle van Eerden" userId="5288cc6b1a52f10d" providerId="LiveId" clId="{46FA4802-6D05-4315-85BF-8345B4E398D5}" dt="2017-09-29T09:47:33.469" v="3084"/>
          <ac:graphicFrameMkLst>
            <pc:docMk/>
            <pc:sldMk cId="328745989" sldId="276"/>
            <ac:graphicFrameMk id="18" creationId="{E30ADB34-13DD-4DE7-9772-620D0C292601}"/>
          </ac:graphicFrameMkLst>
        </pc:graphicFrameChg>
        <pc:graphicFrameChg chg="mod">
          <ac:chgData name="Pascalle van Eerden" userId="5288cc6b1a52f10d" providerId="LiveId" clId="{46FA4802-6D05-4315-85BF-8345B4E398D5}" dt="2017-09-29T09:50:09.878" v="3144"/>
          <ac:graphicFrameMkLst>
            <pc:docMk/>
            <pc:sldMk cId="328745989" sldId="276"/>
            <ac:graphicFrameMk id="19" creationId="{DC721B30-5DCF-4D2E-A4CC-59BF4FD5CF16}"/>
          </ac:graphicFrameMkLst>
        </pc:graphicFrameChg>
        <pc:graphicFrameChg chg="mod">
          <ac:chgData name="Pascalle van Eerden" userId="5288cc6b1a52f10d" providerId="LiveId" clId="{46FA4802-6D05-4315-85BF-8345B4E398D5}" dt="2017-09-29T09:49:50.549" v="3140"/>
          <ac:graphicFrameMkLst>
            <pc:docMk/>
            <pc:sldMk cId="328745989" sldId="276"/>
            <ac:graphicFrameMk id="20" creationId="{0C6F97FA-9B5E-42EF-B2F8-CA23D0FFE283}"/>
          </ac:graphicFrameMkLst>
        </pc:graphicFrameChg>
      </pc:sldChg>
      <pc:sldChg chg="modSp modNotesTx">
        <pc:chgData name="Pascalle van Eerden" userId="5288cc6b1a52f10d" providerId="LiveId" clId="{46FA4802-6D05-4315-85BF-8345B4E398D5}" dt="2017-09-29T15:28:27.696" v="12772"/>
        <pc:sldMkLst>
          <pc:docMk/>
          <pc:sldMk cId="2357712517" sldId="278"/>
        </pc:sldMkLst>
        <pc:spChg chg="mod">
          <ac:chgData name="Pascalle van Eerden" userId="5288cc6b1a52f10d" providerId="LiveId" clId="{46FA4802-6D05-4315-85BF-8345B4E398D5}" dt="2017-09-29T15:26:54.710" v="12698" actId="14100"/>
          <ac:spMkLst>
            <pc:docMk/>
            <pc:sldMk cId="2357712517" sldId="278"/>
            <ac:spMk id="3" creationId="{00000000-0000-0000-0000-000000000000}"/>
          </ac:spMkLst>
        </pc:spChg>
        <pc:spChg chg="mod">
          <ac:chgData name="Pascalle van Eerden" userId="5288cc6b1a52f10d" providerId="LiveId" clId="{46FA4802-6D05-4315-85BF-8345B4E398D5}" dt="2017-09-29T15:28:18.894" v="12771" actId="20577"/>
          <ac:spMkLst>
            <pc:docMk/>
            <pc:sldMk cId="2357712517" sldId="278"/>
            <ac:spMk id="13" creationId="{9EFC4DCC-97E5-4EA9-ADFC-C44B6A5E4AFF}"/>
          </ac:spMkLst>
        </pc:spChg>
        <pc:graphicFrameChg chg="mod">
          <ac:chgData name="Pascalle van Eerden" userId="5288cc6b1a52f10d" providerId="LiveId" clId="{46FA4802-6D05-4315-85BF-8345B4E398D5}" dt="2017-09-29T15:27:44.578" v="12721"/>
          <ac:graphicFrameMkLst>
            <pc:docMk/>
            <pc:sldMk cId="2357712517" sldId="278"/>
            <ac:graphicFrameMk id="10" creationId="{4A921FFA-7C5F-4B3A-AF2D-9C20395D7702}"/>
          </ac:graphicFrameMkLst>
        </pc:graphicFrameChg>
        <pc:graphicFrameChg chg="mod">
          <ac:chgData name="Pascalle van Eerden" userId="5288cc6b1a52f10d" providerId="LiveId" clId="{46FA4802-6D05-4315-85BF-8345B4E398D5}" dt="2017-09-29T15:28:27.696" v="12772"/>
          <ac:graphicFrameMkLst>
            <pc:docMk/>
            <pc:sldMk cId="2357712517" sldId="278"/>
            <ac:graphicFrameMk id="12" creationId="{F0644384-4C4D-4726-82A9-6CA82B6D6B66}"/>
          </ac:graphicFrameMkLst>
        </pc:graphicFrameChg>
        <pc:graphicFrameChg chg="mod">
          <ac:chgData name="Pascalle van Eerden" userId="5288cc6b1a52f10d" providerId="LiveId" clId="{46FA4802-6D05-4315-85BF-8345B4E398D5}" dt="2017-09-29T15:26:58.691" v="12699"/>
          <ac:graphicFrameMkLst>
            <pc:docMk/>
            <pc:sldMk cId="2357712517" sldId="278"/>
            <ac:graphicFrameMk id="16" creationId="{7439CA3F-F936-485D-BA2C-B4A99257591D}"/>
          </ac:graphicFrameMkLst>
        </pc:graphicFrameChg>
      </pc:sldChg>
      <pc:sldChg chg="addSp delSp modSp mod">
        <pc:chgData name="Pascalle van Eerden" userId="5288cc6b1a52f10d" providerId="LiveId" clId="{46FA4802-6D05-4315-85BF-8345B4E398D5}" dt="2017-09-29T14:54:29.492" v="12096" actId="20577"/>
        <pc:sldMkLst>
          <pc:docMk/>
          <pc:sldMk cId="2147901664" sldId="279"/>
        </pc:sldMkLst>
        <pc:spChg chg="mod">
          <ac:chgData name="Pascalle van Eerden" userId="5288cc6b1a52f10d" providerId="LiveId" clId="{46FA4802-6D05-4315-85BF-8345B4E398D5}" dt="2017-09-29T12:35:56.743" v="9084" actId="14100"/>
          <ac:spMkLst>
            <pc:docMk/>
            <pc:sldMk cId="2147901664" sldId="279"/>
            <ac:spMk id="5" creationId="{00000000-0000-0000-0000-000000000000}"/>
          </ac:spMkLst>
        </pc:spChg>
        <pc:spChg chg="add mod">
          <ac:chgData name="Pascalle van Eerden" userId="5288cc6b1a52f10d" providerId="LiveId" clId="{46FA4802-6D05-4315-85BF-8345B4E398D5}" dt="2017-09-29T14:54:29.492" v="12096" actId="20577"/>
          <ac:spMkLst>
            <pc:docMk/>
            <pc:sldMk cId="2147901664" sldId="279"/>
            <ac:spMk id="9" creationId="{603F03DD-B743-49EE-8D24-D6573FDC7B57}"/>
          </ac:spMkLst>
        </pc:spChg>
        <pc:graphicFrameChg chg="add mod">
          <ac:chgData name="Pascalle van Eerden" userId="5288cc6b1a52f10d" providerId="LiveId" clId="{46FA4802-6D05-4315-85BF-8345B4E398D5}" dt="2017-09-29T12:39:11.327" v="9363"/>
          <ac:graphicFrameMkLst>
            <pc:docMk/>
            <pc:sldMk cId="2147901664" sldId="279"/>
            <ac:graphicFrameMk id="8" creationId="{B057C0C9-030B-4AD3-8B8F-232E41740A23}"/>
          </ac:graphicFrameMkLst>
        </pc:graphicFrameChg>
        <pc:graphicFrameChg chg="del mod">
          <ac:chgData name="Pascalle van Eerden" userId="5288cc6b1a52f10d" providerId="LiveId" clId="{46FA4802-6D05-4315-85BF-8345B4E398D5}" dt="2017-09-29T12:27:41.689" v="8990"/>
          <ac:graphicFrameMkLst>
            <pc:docMk/>
            <pc:sldMk cId="2147901664" sldId="279"/>
            <ac:graphicFrameMk id="15" creationId="{E0CF52B5-CA1F-40BF-8118-CF1EE7E7848F}"/>
          </ac:graphicFrameMkLst>
        </pc:graphicFrameChg>
        <pc:graphicFrameChg chg="mod">
          <ac:chgData name="Pascalle van Eerden" userId="5288cc6b1a52f10d" providerId="LiveId" clId="{46FA4802-6D05-4315-85BF-8345B4E398D5}" dt="2017-09-29T12:39:22.794" v="9375"/>
          <ac:graphicFrameMkLst>
            <pc:docMk/>
            <pc:sldMk cId="2147901664" sldId="279"/>
            <ac:graphicFrameMk id="17" creationId="{3D9A1AE6-5385-4DBF-A0F3-16CD7963530C}"/>
          </ac:graphicFrameMkLst>
        </pc:graphicFrameChg>
      </pc:sldChg>
      <pc:sldChg chg="modSp modTransition">
        <pc:chgData name="Pascalle van Eerden" userId="5288cc6b1a52f10d" providerId="LiveId" clId="{46FA4802-6D05-4315-85BF-8345B4E398D5}" dt="2017-09-29T13:13:59.645" v="10272" actId="6549"/>
        <pc:sldMkLst>
          <pc:docMk/>
          <pc:sldMk cId="2326966049" sldId="282"/>
        </pc:sldMkLst>
        <pc:spChg chg="mod">
          <ac:chgData name="Pascalle van Eerden" userId="5288cc6b1a52f10d" providerId="LiveId" clId="{46FA4802-6D05-4315-85BF-8345B4E398D5}" dt="2017-09-29T13:13:59.645" v="10272" actId="6549"/>
          <ac:spMkLst>
            <pc:docMk/>
            <pc:sldMk cId="2326966049" sldId="282"/>
            <ac:spMk id="3" creationId="{00000000-0000-0000-0000-000000000000}"/>
          </ac:spMkLst>
        </pc:spChg>
      </pc:sldChg>
      <pc:sldChg chg="modSp modTransition modNotesTx">
        <pc:chgData name="Pascalle van Eerden" userId="5288cc6b1a52f10d" providerId="LiveId" clId="{46FA4802-6D05-4315-85BF-8345B4E398D5}" dt="2017-10-02T07:01:58.201" v="12786" actId="20577"/>
        <pc:sldMkLst>
          <pc:docMk/>
          <pc:sldMk cId="3891197412" sldId="284"/>
        </pc:sldMkLst>
        <pc:spChg chg="mod">
          <ac:chgData name="Pascalle van Eerden" userId="5288cc6b1a52f10d" providerId="LiveId" clId="{46FA4802-6D05-4315-85BF-8345B4E398D5}" dt="2017-10-02T07:01:58.201" v="12786" actId="20577"/>
          <ac:spMkLst>
            <pc:docMk/>
            <pc:sldMk cId="3891197412" sldId="284"/>
            <ac:spMk id="3" creationId="{00000000-0000-0000-0000-000000000000}"/>
          </ac:spMkLst>
        </pc:spChg>
      </pc:sldChg>
      <pc:sldChg chg="modSp modTransition">
        <pc:chgData name="Pascalle van Eerden" userId="5288cc6b1a52f10d" providerId="LiveId" clId="{46FA4802-6D05-4315-85BF-8345B4E398D5}" dt="2017-10-02T07:02:25.616" v="12788"/>
        <pc:sldMkLst>
          <pc:docMk/>
          <pc:sldMk cId="2210176516" sldId="285"/>
        </pc:sldMkLst>
        <pc:spChg chg="mod">
          <ac:chgData name="Pascalle van Eerden" userId="5288cc6b1a52f10d" providerId="LiveId" clId="{46FA4802-6D05-4315-85BF-8345B4E398D5}" dt="2017-10-02T07:02:25.616" v="12788"/>
          <ac:spMkLst>
            <pc:docMk/>
            <pc:sldMk cId="2210176516" sldId="285"/>
            <ac:spMk id="3" creationId="{00000000-0000-0000-0000-000000000000}"/>
          </ac:spMkLst>
        </pc:spChg>
      </pc:sldChg>
      <pc:sldChg chg="addSp modSp">
        <pc:chgData name="Pascalle van Eerden" userId="5288cc6b1a52f10d" providerId="LiveId" clId="{46FA4802-6D05-4315-85BF-8345B4E398D5}" dt="2017-09-29T14:46:00.774" v="11674" actId="20577"/>
        <pc:sldMkLst>
          <pc:docMk/>
          <pc:sldMk cId="3444406054" sldId="287"/>
        </pc:sldMkLst>
        <pc:spChg chg="mod">
          <ac:chgData name="Pascalle van Eerden" userId="5288cc6b1a52f10d" providerId="LiveId" clId="{46FA4802-6D05-4315-85BF-8345B4E398D5}" dt="2017-09-29T14:28:30.669" v="10925"/>
          <ac:spMkLst>
            <pc:docMk/>
            <pc:sldMk cId="3444406054" sldId="287"/>
            <ac:spMk id="18" creationId="{00000000-0000-0000-0000-000000000000}"/>
          </ac:spMkLst>
        </pc:spChg>
        <pc:spChg chg="add mod">
          <ac:chgData name="Pascalle van Eerden" userId="5288cc6b1a52f10d" providerId="LiveId" clId="{46FA4802-6D05-4315-85BF-8345B4E398D5}" dt="2017-09-29T14:46:00.774" v="11674" actId="20577"/>
          <ac:spMkLst>
            <pc:docMk/>
            <pc:sldMk cId="3444406054" sldId="287"/>
            <ac:spMk id="19" creationId="{FDAAD968-79C0-4FCA-B4CE-FD90623F0E9D}"/>
          </ac:spMkLst>
        </pc:spChg>
        <pc:graphicFrameChg chg="mod">
          <ac:chgData name="Pascalle van Eerden" userId="5288cc6b1a52f10d" providerId="LiveId" clId="{46FA4802-6D05-4315-85BF-8345B4E398D5}" dt="2017-09-29T14:28:08.353" v="10921"/>
          <ac:graphicFrameMkLst>
            <pc:docMk/>
            <pc:sldMk cId="3444406054" sldId="287"/>
            <ac:graphicFrameMk id="28" creationId="{00000000-0008-0000-0000-000009000000}"/>
          </ac:graphicFrameMkLst>
        </pc:graphicFrameChg>
        <pc:graphicFrameChg chg="mod">
          <ac:chgData name="Pascalle van Eerden" userId="5288cc6b1a52f10d" providerId="LiveId" clId="{46FA4802-6D05-4315-85BF-8345B4E398D5}" dt="2017-09-29T14:28:26.281" v="10924"/>
          <ac:graphicFrameMkLst>
            <pc:docMk/>
            <pc:sldMk cId="3444406054" sldId="287"/>
            <ac:graphicFrameMk id="29" creationId="{00000000-0008-0000-0000-00000A000000}"/>
          </ac:graphicFrameMkLst>
        </pc:graphicFrameChg>
        <pc:graphicFrameChg chg="mod">
          <ac:chgData name="Pascalle van Eerden" userId="5288cc6b1a52f10d" providerId="LiveId" clId="{46FA4802-6D05-4315-85BF-8345B4E398D5}" dt="2017-09-29T14:28:08.353" v="10921"/>
          <ac:graphicFrameMkLst>
            <pc:docMk/>
            <pc:sldMk cId="3444406054" sldId="287"/>
            <ac:graphicFrameMk id="30" creationId="{00000000-0008-0000-0000-00000B000000}"/>
          </ac:graphicFrameMkLst>
        </pc:graphicFrameChg>
        <pc:graphicFrameChg chg="mod">
          <ac:chgData name="Pascalle van Eerden" userId="5288cc6b1a52f10d" providerId="LiveId" clId="{46FA4802-6D05-4315-85BF-8345B4E398D5}" dt="2017-09-29T14:28:26.281" v="10924"/>
          <ac:graphicFrameMkLst>
            <pc:docMk/>
            <pc:sldMk cId="3444406054" sldId="287"/>
            <ac:graphicFrameMk id="31" creationId="{00000000-0008-0000-0000-00000C000000}"/>
          </ac:graphicFrameMkLst>
        </pc:graphicFrameChg>
        <pc:graphicFrameChg chg="mod">
          <ac:chgData name="Pascalle van Eerden" userId="5288cc6b1a52f10d" providerId="LiveId" clId="{46FA4802-6D05-4315-85BF-8345B4E398D5}" dt="2017-09-29T14:28:08.353" v="10921"/>
          <ac:graphicFrameMkLst>
            <pc:docMk/>
            <pc:sldMk cId="3444406054" sldId="287"/>
            <ac:graphicFrameMk id="32" creationId="{00000000-0008-0000-0000-00000E000000}"/>
          </ac:graphicFrameMkLst>
        </pc:graphicFrameChg>
        <pc:graphicFrameChg chg="mod">
          <ac:chgData name="Pascalle van Eerden" userId="5288cc6b1a52f10d" providerId="LiveId" clId="{46FA4802-6D05-4315-85BF-8345B4E398D5}" dt="2017-09-29T14:28:30.669" v="10925"/>
          <ac:graphicFrameMkLst>
            <pc:docMk/>
            <pc:sldMk cId="3444406054" sldId="287"/>
            <ac:graphicFrameMk id="33" creationId="{00000000-0008-0000-0000-000011000000}"/>
          </ac:graphicFrameMkLst>
        </pc:graphicFrameChg>
        <pc:graphicFrameChg chg="mod">
          <ac:chgData name="Pascalle van Eerden" userId="5288cc6b1a52f10d" providerId="LiveId" clId="{46FA4802-6D05-4315-85BF-8345B4E398D5}" dt="2017-09-29T14:28:30.669" v="10925"/>
          <ac:graphicFrameMkLst>
            <pc:docMk/>
            <pc:sldMk cId="3444406054" sldId="287"/>
            <ac:graphicFrameMk id="34" creationId="{00000000-0008-0000-0000-000012000000}"/>
          </ac:graphicFrameMkLst>
        </pc:graphicFrameChg>
        <pc:graphicFrameChg chg="mod">
          <ac:chgData name="Pascalle van Eerden" userId="5288cc6b1a52f10d" providerId="LiveId" clId="{46FA4802-6D05-4315-85BF-8345B4E398D5}" dt="2017-09-29T14:28:26.281" v="10924"/>
          <ac:graphicFrameMkLst>
            <pc:docMk/>
            <pc:sldMk cId="3444406054" sldId="287"/>
            <ac:graphicFrameMk id="35" creationId="{00000000-0008-0000-0000-000014000000}"/>
          </ac:graphicFrameMkLst>
        </pc:graphicFrameChg>
      </pc:sldChg>
      <pc:sldChg chg="addSp modSp">
        <pc:chgData name="Pascalle van Eerden" userId="5288cc6b1a52f10d" providerId="LiveId" clId="{46FA4802-6D05-4315-85BF-8345B4E398D5}" dt="2017-09-29T14:58:05.750" v="12416" actId="20577"/>
        <pc:sldMkLst>
          <pc:docMk/>
          <pc:sldMk cId="2113207711" sldId="289"/>
        </pc:sldMkLst>
        <pc:spChg chg="add mod">
          <ac:chgData name="Pascalle van Eerden" userId="5288cc6b1a52f10d" providerId="LiveId" clId="{46FA4802-6D05-4315-85BF-8345B4E398D5}" dt="2017-09-29T14:58:05.750" v="12416" actId="20577"/>
          <ac:spMkLst>
            <pc:docMk/>
            <pc:sldMk cId="2113207711" sldId="289"/>
            <ac:spMk id="23" creationId="{A699F1BA-C115-4504-84B4-E36146BAD3A8}"/>
          </ac:spMkLst>
        </pc:spChg>
        <pc:graphicFrameChg chg="mod">
          <ac:chgData name="Pascalle van Eerden" userId="5288cc6b1a52f10d" providerId="LiveId" clId="{46FA4802-6D05-4315-85BF-8345B4E398D5}" dt="2017-09-29T14:46:34.800" v="11678"/>
          <ac:graphicFrameMkLst>
            <pc:docMk/>
            <pc:sldMk cId="2113207711" sldId="289"/>
            <ac:graphicFrameMk id="14" creationId="{00000000-0008-0000-0000-00001F000000}"/>
          </ac:graphicFrameMkLst>
        </pc:graphicFrameChg>
        <pc:graphicFrameChg chg="mod">
          <ac:chgData name="Pascalle van Eerden" userId="5288cc6b1a52f10d" providerId="LiveId" clId="{46FA4802-6D05-4315-85BF-8345B4E398D5}" dt="2017-09-29T14:46:43.761" v="11679"/>
          <ac:graphicFrameMkLst>
            <pc:docMk/>
            <pc:sldMk cId="2113207711" sldId="289"/>
            <ac:graphicFrameMk id="15" creationId="{00000000-0008-0000-0000-000020000000}"/>
          </ac:graphicFrameMkLst>
        </pc:graphicFrameChg>
        <pc:graphicFrameChg chg="mod">
          <ac:chgData name="Pascalle van Eerden" userId="5288cc6b1a52f10d" providerId="LiveId" clId="{46FA4802-6D05-4315-85BF-8345B4E398D5}" dt="2017-09-29T14:46:48.321" v="11680"/>
          <ac:graphicFrameMkLst>
            <pc:docMk/>
            <pc:sldMk cId="2113207711" sldId="289"/>
            <ac:graphicFrameMk id="17" creationId="{00000000-0008-0000-0000-000021000000}"/>
          </ac:graphicFrameMkLst>
        </pc:graphicFrameChg>
        <pc:graphicFrameChg chg="mod">
          <ac:chgData name="Pascalle van Eerden" userId="5288cc6b1a52f10d" providerId="LiveId" clId="{46FA4802-6D05-4315-85BF-8345B4E398D5}" dt="2017-09-29T14:46:34.800" v="11678"/>
          <ac:graphicFrameMkLst>
            <pc:docMk/>
            <pc:sldMk cId="2113207711" sldId="289"/>
            <ac:graphicFrameMk id="18" creationId="{00000000-0008-0000-0000-000022000000}"/>
          </ac:graphicFrameMkLst>
        </pc:graphicFrameChg>
        <pc:graphicFrameChg chg="mod">
          <ac:chgData name="Pascalle van Eerden" userId="5288cc6b1a52f10d" providerId="LiveId" clId="{46FA4802-6D05-4315-85BF-8345B4E398D5}" dt="2017-09-29T14:46:43.761" v="11679"/>
          <ac:graphicFrameMkLst>
            <pc:docMk/>
            <pc:sldMk cId="2113207711" sldId="289"/>
            <ac:graphicFrameMk id="19" creationId="{00000000-0008-0000-0000-000023000000}"/>
          </ac:graphicFrameMkLst>
        </pc:graphicFrameChg>
        <pc:graphicFrameChg chg="mod">
          <ac:chgData name="Pascalle van Eerden" userId="5288cc6b1a52f10d" providerId="LiveId" clId="{46FA4802-6D05-4315-85BF-8345B4E398D5}" dt="2017-09-29T14:46:48.321" v="11680"/>
          <ac:graphicFrameMkLst>
            <pc:docMk/>
            <pc:sldMk cId="2113207711" sldId="289"/>
            <ac:graphicFrameMk id="20" creationId="{00000000-0008-0000-0000-000024000000}"/>
          </ac:graphicFrameMkLst>
        </pc:graphicFrameChg>
        <pc:graphicFrameChg chg="mod">
          <ac:chgData name="Pascalle van Eerden" userId="5288cc6b1a52f10d" providerId="LiveId" clId="{46FA4802-6D05-4315-85BF-8345B4E398D5}" dt="2017-09-29T14:46:34.800" v="11678"/>
          <ac:graphicFrameMkLst>
            <pc:docMk/>
            <pc:sldMk cId="2113207711" sldId="289"/>
            <ac:graphicFrameMk id="21" creationId="{00000000-0008-0000-0000-000025000000}"/>
          </ac:graphicFrameMkLst>
        </pc:graphicFrameChg>
        <pc:graphicFrameChg chg="mod">
          <ac:chgData name="Pascalle van Eerden" userId="5288cc6b1a52f10d" providerId="LiveId" clId="{46FA4802-6D05-4315-85BF-8345B4E398D5}" dt="2017-09-29T14:46:43.761" v="11679"/>
          <ac:graphicFrameMkLst>
            <pc:docMk/>
            <pc:sldMk cId="2113207711" sldId="289"/>
            <ac:graphicFrameMk id="22" creationId="{00000000-0008-0000-0000-000026000000}"/>
          </ac:graphicFrameMkLst>
        </pc:graphicFrameChg>
      </pc:sldChg>
      <pc:sldChg chg="modSp">
        <pc:chgData name="Pascalle van Eerden" userId="5288cc6b1a52f10d" providerId="LiveId" clId="{46FA4802-6D05-4315-85BF-8345B4E398D5}" dt="2017-09-29T13:38:25.975" v="10343" actId="1076"/>
        <pc:sldMkLst>
          <pc:docMk/>
          <pc:sldMk cId="247860326" sldId="290"/>
        </pc:sldMkLst>
        <pc:spChg chg="mod">
          <ac:chgData name="Pascalle van Eerden" userId="5288cc6b1a52f10d" providerId="LiveId" clId="{46FA4802-6D05-4315-85BF-8345B4E398D5}" dt="2017-09-29T13:38:20.062" v="10342" actId="14100"/>
          <ac:spMkLst>
            <pc:docMk/>
            <pc:sldMk cId="247860326" sldId="290"/>
            <ac:spMk id="2" creationId="{00000000-0000-0000-0000-000000000000}"/>
          </ac:spMkLst>
        </pc:spChg>
        <pc:graphicFrameChg chg="mod modGraphic">
          <ac:chgData name="Pascalle van Eerden" userId="5288cc6b1a52f10d" providerId="LiveId" clId="{46FA4802-6D05-4315-85BF-8345B4E398D5}" dt="2017-09-29T13:38:25.975" v="10343" actId="1076"/>
          <ac:graphicFrameMkLst>
            <pc:docMk/>
            <pc:sldMk cId="247860326" sldId="290"/>
            <ac:graphicFrameMk id="6" creationId="{00000000-0000-0000-0000-000000000000}"/>
          </ac:graphicFrameMkLst>
        </pc:graphicFrameChg>
      </pc:sldChg>
      <pc:sldChg chg="addSp delSp modSp modTransition">
        <pc:chgData name="Pascalle van Eerden" userId="5288cc6b1a52f10d" providerId="LiveId" clId="{46FA4802-6D05-4315-85BF-8345B4E398D5}" dt="2017-09-29T15:15:40.637" v="12617" actId="1076"/>
        <pc:sldMkLst>
          <pc:docMk/>
          <pc:sldMk cId="2318429849" sldId="296"/>
        </pc:sldMkLst>
        <pc:graphicFrameChg chg="add del">
          <ac:chgData name="Pascalle van Eerden" userId="5288cc6b1a52f10d" providerId="LiveId" clId="{46FA4802-6D05-4315-85BF-8345B4E398D5}" dt="2017-09-29T13:41:27.831" v="10345"/>
          <ac:graphicFrameMkLst>
            <pc:docMk/>
            <pc:sldMk cId="2318429849" sldId="296"/>
            <ac:graphicFrameMk id="3" creationId="{94AB5B4F-7FA8-431E-8A27-60FECD1B3CAB}"/>
          </ac:graphicFrameMkLst>
        </pc:graphicFrameChg>
        <pc:graphicFrameChg chg="add del">
          <ac:chgData name="Pascalle van Eerden" userId="5288cc6b1a52f10d" providerId="LiveId" clId="{46FA4802-6D05-4315-85BF-8345B4E398D5}" dt="2017-09-29T13:41:40.241" v="10347"/>
          <ac:graphicFrameMkLst>
            <pc:docMk/>
            <pc:sldMk cId="2318429849" sldId="296"/>
            <ac:graphicFrameMk id="5" creationId="{84BF170D-9F70-47C5-A29D-13185480FA3A}"/>
          </ac:graphicFrameMkLst>
        </pc:graphicFrameChg>
        <pc:graphicFrameChg chg="mod modGraphic">
          <ac:chgData name="Pascalle van Eerden" userId="5288cc6b1a52f10d" providerId="LiveId" clId="{46FA4802-6D05-4315-85BF-8345B4E398D5}" dt="2017-09-29T15:15:40.637" v="12617" actId="1076"/>
          <ac:graphicFrameMkLst>
            <pc:docMk/>
            <pc:sldMk cId="2318429849" sldId="296"/>
            <ac:graphicFrameMk id="14" creationId="{00000000-0000-0000-0000-000000000000}"/>
          </ac:graphicFrameMkLst>
        </pc:graphicFrameChg>
      </pc:sldChg>
      <pc:sldChg chg="modSp modTransition">
        <pc:chgData name="Pascalle van Eerden" userId="5288cc6b1a52f10d" providerId="LiveId" clId="{46FA4802-6D05-4315-85BF-8345B4E398D5}" dt="2017-09-29T15:15:30.806" v="12616" actId="1076"/>
        <pc:sldMkLst>
          <pc:docMk/>
          <pc:sldMk cId="1416345077" sldId="297"/>
        </pc:sldMkLst>
        <pc:graphicFrameChg chg="mod modGraphic">
          <ac:chgData name="Pascalle van Eerden" userId="5288cc6b1a52f10d" providerId="LiveId" clId="{46FA4802-6D05-4315-85BF-8345B4E398D5}" dt="2017-09-29T15:15:30.806" v="12616" actId="1076"/>
          <ac:graphicFrameMkLst>
            <pc:docMk/>
            <pc:sldMk cId="1416345077" sldId="297"/>
            <ac:graphicFrameMk id="6" creationId="{00000000-0000-0000-0000-000000000000}"/>
          </ac:graphicFrameMkLst>
        </pc:graphicFrameChg>
      </pc:sldChg>
      <pc:sldChg chg="addSp delSp modSp modTransition">
        <pc:chgData name="Pascalle van Eerden" userId="5288cc6b1a52f10d" providerId="LiveId" clId="{46FA4802-6D05-4315-85BF-8345B4E398D5}" dt="2017-09-29T14:01:35.079" v="10462" actId="1076"/>
        <pc:sldMkLst>
          <pc:docMk/>
          <pc:sldMk cId="3878566384" sldId="300"/>
        </pc:sldMkLst>
        <pc:graphicFrameChg chg="add del mod modGraphic">
          <ac:chgData name="Pascalle van Eerden" userId="5288cc6b1a52f10d" providerId="LiveId" clId="{46FA4802-6D05-4315-85BF-8345B4E398D5}" dt="2017-09-29T14:01:35.079" v="10462" actId="1076"/>
          <ac:graphicFrameMkLst>
            <pc:docMk/>
            <pc:sldMk cId="3878566384" sldId="300"/>
            <ac:graphicFrameMk id="8" creationId="{00000000-0000-0000-0000-000000000000}"/>
          </ac:graphicFrameMkLst>
        </pc:graphicFrameChg>
      </pc:sldChg>
      <pc:sldChg chg="modSp modTransition">
        <pc:chgData name="Pascalle van Eerden" userId="5288cc6b1a52f10d" providerId="LiveId" clId="{46FA4802-6D05-4315-85BF-8345B4E398D5}" dt="2017-09-29T14:08:22.709" v="10582"/>
        <pc:sldMkLst>
          <pc:docMk/>
          <pc:sldMk cId="3735573572" sldId="301"/>
        </pc:sldMkLst>
        <pc:graphicFrameChg chg="mod modGraphic">
          <ac:chgData name="Pascalle van Eerden" userId="5288cc6b1a52f10d" providerId="LiveId" clId="{46FA4802-6D05-4315-85BF-8345B4E398D5}" dt="2017-09-29T14:01:41.543" v="10463" actId="1076"/>
          <ac:graphicFrameMkLst>
            <pc:docMk/>
            <pc:sldMk cId="3735573572" sldId="301"/>
            <ac:graphicFrameMk id="7" creationId="{00000000-0000-0000-0000-000000000000}"/>
          </ac:graphicFrameMkLst>
        </pc:graphicFrameChg>
        <pc:graphicFrameChg chg="mod modGraphic">
          <ac:chgData name="Pascalle van Eerden" userId="5288cc6b1a52f10d" providerId="LiveId" clId="{46FA4802-6D05-4315-85BF-8345B4E398D5}" dt="2017-09-29T14:01:13.785" v="10461" actId="255"/>
          <ac:graphicFrameMkLst>
            <pc:docMk/>
            <pc:sldMk cId="3735573572" sldId="301"/>
            <ac:graphicFrameMk id="8" creationId="{00000000-0000-0000-0000-000000000000}"/>
          </ac:graphicFrameMkLst>
        </pc:graphicFrameChg>
      </pc:sldChg>
      <pc:sldChg chg="modSp modTransition">
        <pc:chgData name="Pascalle van Eerden" userId="5288cc6b1a52f10d" providerId="LiveId" clId="{46FA4802-6D05-4315-85BF-8345B4E398D5}" dt="2017-09-29T14:08:09.394" v="10580"/>
        <pc:sldMkLst>
          <pc:docMk/>
          <pc:sldMk cId="2456717285" sldId="302"/>
        </pc:sldMkLst>
        <pc:spChg chg="mod">
          <ac:chgData name="Pascalle van Eerden" userId="5288cc6b1a52f10d" providerId="LiveId" clId="{46FA4802-6D05-4315-85BF-8345B4E398D5}" dt="2017-09-29T14:08:04.299" v="10579" actId="14100"/>
          <ac:spMkLst>
            <pc:docMk/>
            <pc:sldMk cId="2456717285" sldId="302"/>
            <ac:spMk id="2" creationId="{00000000-0000-0000-0000-000000000000}"/>
          </ac:spMkLst>
        </pc:spChg>
        <pc:spChg chg="mod">
          <ac:chgData name="Pascalle van Eerden" userId="5288cc6b1a52f10d" providerId="LiveId" clId="{46FA4802-6D05-4315-85BF-8345B4E398D5}" dt="2017-09-29T14:07:51.336" v="10577" actId="1035"/>
          <ac:spMkLst>
            <pc:docMk/>
            <pc:sldMk cId="2456717285" sldId="302"/>
            <ac:spMk id="12" creationId="{00000000-0000-0000-0000-000000000000}"/>
          </ac:spMkLst>
        </pc:spChg>
      </pc:sldChg>
      <pc:sldChg chg="modSp modNotesTx">
        <pc:chgData name="Pascalle van Eerden" userId="5288cc6b1a52f10d" providerId="LiveId" clId="{46FA4802-6D05-4315-85BF-8345B4E398D5}" dt="2017-09-29T10:50:19.495" v="5471" actId="20577"/>
        <pc:sldMkLst>
          <pc:docMk/>
          <pc:sldMk cId="4130794103" sldId="306"/>
        </pc:sldMkLst>
        <pc:spChg chg="mod">
          <ac:chgData name="Pascalle van Eerden" userId="5288cc6b1a52f10d" providerId="LiveId" clId="{46FA4802-6D05-4315-85BF-8345B4E398D5}" dt="2017-09-29T10:10:46.800" v="4066" actId="1035"/>
          <ac:spMkLst>
            <pc:docMk/>
            <pc:sldMk cId="4130794103" sldId="306"/>
            <ac:spMk id="5" creationId="{00000000-0000-0000-0000-000000000000}"/>
          </ac:spMkLst>
        </pc:spChg>
      </pc:sldChg>
      <pc:sldChg chg="addSp modSp ord">
        <pc:chgData name="Pascalle van Eerden" userId="5288cc6b1a52f10d" providerId="LiveId" clId="{46FA4802-6D05-4315-85BF-8345B4E398D5}" dt="2017-09-29T14:54:15.353" v="12081" actId="20577"/>
        <pc:sldMkLst>
          <pc:docMk/>
          <pc:sldMk cId="407003717" sldId="308"/>
        </pc:sldMkLst>
        <pc:spChg chg="add mod">
          <ac:chgData name="Pascalle van Eerden" userId="5288cc6b1a52f10d" providerId="LiveId" clId="{46FA4802-6D05-4315-85BF-8345B4E398D5}" dt="2017-09-29T14:54:15.353" v="12081" actId="20577"/>
          <ac:spMkLst>
            <pc:docMk/>
            <pc:sldMk cId="407003717" sldId="308"/>
            <ac:spMk id="6" creationId="{ABEBF979-FE9F-4295-8783-4BA43DD2769E}"/>
          </ac:spMkLst>
        </pc:spChg>
        <pc:graphicFrameChg chg="mod">
          <ac:chgData name="Pascalle van Eerden" userId="5288cc6b1a52f10d" providerId="LiveId" clId="{46FA4802-6D05-4315-85BF-8345B4E398D5}" dt="2017-09-29T12:46:01.781" v="9625"/>
          <ac:graphicFrameMkLst>
            <pc:docMk/>
            <pc:sldMk cId="407003717" sldId="308"/>
            <ac:graphicFrameMk id="14" creationId="{3111ED53-3F31-4D91-B11F-D4109A699051}"/>
          </ac:graphicFrameMkLst>
        </pc:graphicFrameChg>
      </pc:sldChg>
      <pc:sldChg chg="modSp modNotesTx">
        <pc:chgData name="Pascalle van Eerden" userId="5288cc6b1a52f10d" providerId="LiveId" clId="{46FA4802-6D05-4315-85BF-8345B4E398D5}" dt="2017-09-29T11:48:07.413" v="8192" actId="20577"/>
        <pc:sldMkLst>
          <pc:docMk/>
          <pc:sldMk cId="1302101230" sldId="310"/>
        </pc:sldMkLst>
        <pc:spChg chg="mod">
          <ac:chgData name="Pascalle van Eerden" userId="5288cc6b1a52f10d" providerId="LiveId" clId="{46FA4802-6D05-4315-85BF-8345B4E398D5}" dt="2017-09-29T11:47:37.375" v="8188" actId="20577"/>
          <ac:spMkLst>
            <pc:docMk/>
            <pc:sldMk cId="1302101230" sldId="310"/>
            <ac:spMk id="2" creationId="{00000000-0000-0000-0000-000000000000}"/>
          </ac:spMkLst>
        </pc:spChg>
        <pc:spChg chg="mod">
          <ac:chgData name="Pascalle van Eerden" userId="5288cc6b1a52f10d" providerId="LiveId" clId="{46FA4802-6D05-4315-85BF-8345B4E398D5}" dt="2017-09-29T11:48:07.413" v="8192" actId="20577"/>
          <ac:spMkLst>
            <pc:docMk/>
            <pc:sldMk cId="1302101230" sldId="310"/>
            <ac:spMk id="8" creationId="{27DF1BE6-F0C7-4E83-9DEA-4D285D80C23E}"/>
          </ac:spMkLst>
        </pc:spChg>
      </pc:sldChg>
      <pc:sldChg chg="addSp modSp">
        <pc:chgData name="Pascalle van Eerden" userId="5288cc6b1a52f10d" providerId="LiveId" clId="{46FA4802-6D05-4315-85BF-8345B4E398D5}" dt="2017-09-29T11:49:05.333" v="8193" actId="2711"/>
        <pc:sldMkLst>
          <pc:docMk/>
          <pc:sldMk cId="369049171" sldId="312"/>
        </pc:sldMkLst>
        <pc:spChg chg="mod">
          <ac:chgData name="Pascalle van Eerden" userId="5288cc6b1a52f10d" providerId="LiveId" clId="{46FA4802-6D05-4315-85BF-8345B4E398D5}" dt="2017-09-29T11:38:57.469" v="7806" actId="20577"/>
          <ac:spMkLst>
            <pc:docMk/>
            <pc:sldMk cId="369049171" sldId="312"/>
            <ac:spMk id="2" creationId="{00000000-0000-0000-0000-000000000000}"/>
          </ac:spMkLst>
        </pc:spChg>
        <pc:spChg chg="add mod">
          <ac:chgData name="Pascalle van Eerden" userId="5288cc6b1a52f10d" providerId="LiveId" clId="{46FA4802-6D05-4315-85BF-8345B4E398D5}" dt="2017-09-29T11:49:05.333" v="8193" actId="2711"/>
          <ac:spMkLst>
            <pc:docMk/>
            <pc:sldMk cId="369049171" sldId="312"/>
            <ac:spMk id="8" creationId="{8D2BD5FF-E5B2-4130-8483-C1B2E23FAA44}"/>
          </ac:spMkLst>
        </pc:spChg>
        <pc:graphicFrameChg chg="mod modGraphic">
          <ac:chgData name="Pascalle van Eerden" userId="5288cc6b1a52f10d" providerId="LiveId" clId="{46FA4802-6D05-4315-85BF-8345B4E398D5}" dt="2017-09-29T10:20:17.014" v="4162" actId="14734"/>
          <ac:graphicFrameMkLst>
            <pc:docMk/>
            <pc:sldMk cId="369049171" sldId="312"/>
            <ac:graphicFrameMk id="6" creationId="{9FA8B3C8-F770-48BC-B4F4-F06D9BE89DB6}"/>
          </ac:graphicFrameMkLst>
        </pc:graphicFrameChg>
      </pc:sldChg>
      <pc:sldChg chg="addSp modSp">
        <pc:chgData name="Pascalle van Eerden" userId="5288cc6b1a52f10d" providerId="LiveId" clId="{46FA4802-6D05-4315-85BF-8345B4E398D5}" dt="2017-09-29T11:50:32.171" v="8268" actId="313"/>
        <pc:sldMkLst>
          <pc:docMk/>
          <pc:sldMk cId="2090507777" sldId="315"/>
        </pc:sldMkLst>
        <pc:spChg chg="mod">
          <ac:chgData name="Pascalle van Eerden" userId="5288cc6b1a52f10d" providerId="LiveId" clId="{46FA4802-6D05-4315-85BF-8345B4E398D5}" dt="2017-09-29T11:40:14.616" v="7829" actId="20577"/>
          <ac:spMkLst>
            <pc:docMk/>
            <pc:sldMk cId="2090507777" sldId="315"/>
            <ac:spMk id="2" creationId="{00000000-0000-0000-0000-000000000000}"/>
          </ac:spMkLst>
        </pc:spChg>
        <pc:spChg chg="add mod">
          <ac:chgData name="Pascalle van Eerden" userId="5288cc6b1a52f10d" providerId="LiveId" clId="{46FA4802-6D05-4315-85BF-8345B4E398D5}" dt="2017-09-29T11:50:32.171" v="8268" actId="313"/>
          <ac:spMkLst>
            <pc:docMk/>
            <pc:sldMk cId="2090507777" sldId="315"/>
            <ac:spMk id="3" creationId="{E5F05629-72C8-44EC-92A5-9752AF8D3503}"/>
          </ac:spMkLst>
        </pc:spChg>
        <pc:graphicFrameChg chg="mod modGraphic">
          <ac:chgData name="Pascalle van Eerden" userId="5288cc6b1a52f10d" providerId="LiveId" clId="{46FA4802-6D05-4315-85BF-8345B4E398D5}" dt="2017-09-29T10:18:38.448" v="4069" actId="14100"/>
          <ac:graphicFrameMkLst>
            <pc:docMk/>
            <pc:sldMk cId="2090507777" sldId="315"/>
            <ac:graphicFrameMk id="6" creationId="{AA9E877F-7D48-4D2C-900D-19BC974B4907}"/>
          </ac:graphicFrameMkLst>
        </pc:graphicFrameChg>
      </pc:sldChg>
      <pc:sldChg chg="modSp add modTransition">
        <pc:chgData name="Pascalle van Eerden" userId="5288cc6b1a52f10d" providerId="LiveId" clId="{46FA4802-6D05-4315-85BF-8345B4E398D5}" dt="2017-09-29T14:08:11.751" v="10581"/>
        <pc:sldMkLst>
          <pc:docMk/>
          <pc:sldMk cId="1510038044" sldId="316"/>
        </pc:sldMkLst>
        <pc:spChg chg="mod">
          <ac:chgData name="Pascalle van Eerden" userId="5288cc6b1a52f10d" providerId="LiveId" clId="{46FA4802-6D05-4315-85BF-8345B4E398D5}" dt="2017-09-29T14:05:55.737" v="10525" actId="113"/>
          <ac:spMkLst>
            <pc:docMk/>
            <pc:sldMk cId="1510038044" sldId="316"/>
            <ac:spMk id="2" creationId="{00000000-0000-0000-0000-000000000000}"/>
          </ac:spMkLst>
        </pc:spChg>
        <pc:spChg chg="mod">
          <ac:chgData name="Pascalle van Eerden" userId="5288cc6b1a52f10d" providerId="LiveId" clId="{46FA4802-6D05-4315-85BF-8345B4E398D5}" dt="2017-09-29T14:06:33.152" v="10535" actId="6549"/>
          <ac:spMkLst>
            <pc:docMk/>
            <pc:sldMk cId="1510038044" sldId="316"/>
            <ac:spMk id="12"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ob\Dropbox\99-98%20files\01-%20swv%20Noord-Kennemerland\begroting\ppo%20Noord-Kennemerland%20begroting%202017-2018%20en%20MJB%20concept.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palzo\OneDrive\Documenten\Documents\BMC\PPO%20NK\Trimesterrapp\3e%20trim%202016-2017\3e%20trimester%20berekeningen.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https://d.docs.live.net/5288cc6b1a52f10d/Documenten/Documents/BMC/PPO%20NK/Trimesterrapp/3e%20trim%202016-2017/3e%20trimester%20berekeningen.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https://d.docs.live.net/5288cc6b1a52f10d/Documenten/Documents/BMC/PPO%20NK/Trimesterrapp/3e%20trim%202016-2017/3e%20trimester%20berekeningen.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https://swvponoordkennemerland.sharepoint.com/Gedeelde%20%20documenten/W%20schijf/Kwaliteitszorg/trimesterverantwoording/2016-2017/3e%20trimester/2016-2017%203e%20trimester%20-%20AB.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https://swvponoordkennemerland.sharepoint.com/Gedeelde%20%20documenten/W%20schijf/Kwaliteitszorg/trimesterverantwoording/2016-2017/3e%20trimester/2016-2017%203e%20trimester%20-%20AB.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alzo\OneDrive\Documenten\Documents\BMC\PPO%20NK\TLV.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1" Type="http://schemas.openxmlformats.org/officeDocument/2006/relationships/oleObject" Target="file:///C:\Users\Rob\Dropbox\99-98%20files\01-%20swv%20Noord-Kennemerland\begroting\ppo%20Noord-Kennemerland%20begroting%202017-2018%20en%20MJB%20concept.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palzo\OneDrive\Documenten\Documents\BMC\PPO%20NK\TLV.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alzo\OneDrive\Documenten\Documents\BMC\PPO%20NK\Trimesterrapp\3e%20trim%202016-2017\3e%20trimester%20berekeningen.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palzo\OneDrive\Documenten\Documents\BMC\PPO%20NK\Trimesterrapp\3e%20trim%202016-2017\3e%20trimester%20berekeningen.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https://swvponoordkennemerland.sharepoint.com/Gedeelde%20%20documenten/W%20schijf/Kwaliteitszorg/trimesterverantwoording/2016-2017/3e%20trimester/TLV/TLV.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https://swvponoordkennemerland.sharepoint.com/Gedeelde%20%20documenten/W%20schijf/Kwaliteitszorg/trimesterverantwoording/2016-2017/3e%20trimester/TLV/TLV.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https://swvponoordkennemerland.sharepoint.com/Gedeelde%20%20documenten/W%20schijf/Kwaliteitszorg/trimesterverantwoording/2016-2017/3e%20trimester/TLV/TLV.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ienke%20Huurneman\AppData\Local\Microsoft\Windows\INetCache\Content.Outlook\G40Q63GP\ppo%20Noord-Kennemerland%20begroting%202017-2018%20en%20MJB%20concept%20(003).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ienke%20Huurneman\AppData\Local\Microsoft\Windows\INetCache\Content.Outlook\G40Q63GP\ppo%20Noord-Kennemerland%20begroting%202017-2018%20en%20MJB%20concept%20(003).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Users\palzo\OneDrive\Documenten\Documents\BMC\PPO%20NK\NK%20arrangementen%202016-2017.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oleObject" Target="https://d.docs.live.net/5288cc6b1a52f10d/Documenten/Documents/BMC/PPO%20NK/Trimesterrapp/3e%20trim%202016-2017/3e%20trimester%20berekeningen.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alzo\OneDrive\Documenten\Documents\BMC\PPO%20NK\3e%20trimester%20berekeningen.xlsx"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alzo\OneDrive\Documenten\Documents\BMC\PPO%20NK\Trimesterrapp\3e%20trim%202016-2017\3e%20trimester%20berekeningen.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nl-NL" dirty="0"/>
              <a:t>Leerlingaantallen</a:t>
            </a:r>
            <a:r>
              <a:rPr lang="nl-NL" baseline="0" dirty="0"/>
              <a:t> regulier </a:t>
            </a:r>
            <a:r>
              <a:rPr lang="nl-NL" baseline="0" dirty="0" err="1"/>
              <a:t>bao</a:t>
            </a:r>
            <a:r>
              <a:rPr lang="nl-NL" baseline="0" dirty="0"/>
              <a:t> afgelopen jaren</a:t>
            </a:r>
            <a:endParaRPr lang="nl-NL" dirty="0"/>
          </a:p>
        </c:rich>
      </c:tx>
      <c:overlay val="0"/>
    </c:title>
    <c:autoTitleDeleted val="0"/>
    <c:plotArea>
      <c:layout/>
      <c:lineChart>
        <c:grouping val="standard"/>
        <c:varyColors val="0"/>
        <c:ser>
          <c:idx val="0"/>
          <c:order val="0"/>
          <c:tx>
            <c:v>regulier bao</c:v>
          </c:tx>
          <c:marker>
            <c:symbol val="none"/>
          </c:marker>
          <c:trendline>
            <c:spPr>
              <a:ln>
                <a:solidFill>
                  <a:schemeClr val="accent1"/>
                </a:solidFill>
              </a:ln>
            </c:spPr>
            <c:trendlineType val="linear"/>
            <c:dispRSqr val="0"/>
            <c:dispEq val="0"/>
          </c:trendline>
          <c:cat>
            <c:strRef>
              <c:f>leerlingen!$C$3:$H$3</c:f>
              <c:strCache>
                <c:ptCount val="6"/>
                <c:pt idx="0">
                  <c:v>1-10-2011</c:v>
                </c:pt>
                <c:pt idx="1">
                  <c:v>1-10-2012</c:v>
                </c:pt>
                <c:pt idx="2">
                  <c:v>1-10-2013</c:v>
                </c:pt>
                <c:pt idx="3">
                  <c:v>1-10-2014</c:v>
                </c:pt>
                <c:pt idx="4">
                  <c:v>1-10-2015</c:v>
                </c:pt>
                <c:pt idx="5">
                  <c:v>1-10-2016</c:v>
                </c:pt>
              </c:strCache>
            </c:strRef>
          </c:cat>
          <c:val>
            <c:numRef>
              <c:f>leerlingen!$C$4:$H$4</c:f>
              <c:numCache>
                <c:formatCode>#,##0</c:formatCode>
                <c:ptCount val="6"/>
                <c:pt idx="0">
                  <c:v>22159</c:v>
                </c:pt>
                <c:pt idx="1">
                  <c:v>21829</c:v>
                </c:pt>
                <c:pt idx="2">
                  <c:v>21451</c:v>
                </c:pt>
                <c:pt idx="3">
                  <c:v>21129</c:v>
                </c:pt>
                <c:pt idx="4">
                  <c:v>20883</c:v>
                </c:pt>
                <c:pt idx="5">
                  <c:v>20587</c:v>
                </c:pt>
              </c:numCache>
            </c:numRef>
          </c:val>
          <c:smooth val="0"/>
          <c:extLst>
            <c:ext xmlns:c16="http://schemas.microsoft.com/office/drawing/2014/chart" uri="{C3380CC4-5D6E-409C-BE32-E72D297353CC}">
              <c16:uniqueId val="{00000000-F4F4-4EF6-A21A-FAB7A82C10DB}"/>
            </c:ext>
          </c:extLst>
        </c:ser>
        <c:dLbls>
          <c:showLegendKey val="0"/>
          <c:showVal val="0"/>
          <c:showCatName val="0"/>
          <c:showSerName val="0"/>
          <c:showPercent val="0"/>
          <c:showBubbleSize val="0"/>
        </c:dLbls>
        <c:smooth val="0"/>
        <c:axId val="-1544864928"/>
        <c:axId val="-1544880160"/>
      </c:lineChart>
      <c:catAx>
        <c:axId val="-1544864928"/>
        <c:scaling>
          <c:orientation val="minMax"/>
        </c:scaling>
        <c:delete val="0"/>
        <c:axPos val="b"/>
        <c:numFmt formatCode="General" sourceLinked="1"/>
        <c:majorTickMark val="out"/>
        <c:minorTickMark val="none"/>
        <c:tickLblPos val="nextTo"/>
        <c:txPr>
          <a:bodyPr/>
          <a:lstStyle/>
          <a:p>
            <a:pPr>
              <a:defRPr sz="800">
                <a:solidFill>
                  <a:schemeClr val="tx1"/>
                </a:solidFill>
              </a:defRPr>
            </a:pPr>
            <a:endParaRPr lang="nl-NL"/>
          </a:p>
        </c:txPr>
        <c:crossAx val="-1544880160"/>
        <c:crosses val="autoZero"/>
        <c:auto val="1"/>
        <c:lblAlgn val="ctr"/>
        <c:lblOffset val="100"/>
        <c:noMultiLvlLbl val="1"/>
      </c:catAx>
      <c:valAx>
        <c:axId val="-1544880160"/>
        <c:scaling>
          <c:orientation val="minMax"/>
        </c:scaling>
        <c:delete val="0"/>
        <c:axPos val="l"/>
        <c:majorGridlines/>
        <c:numFmt formatCode="#,##0" sourceLinked="1"/>
        <c:majorTickMark val="out"/>
        <c:minorTickMark val="none"/>
        <c:tickLblPos val="nextTo"/>
        <c:txPr>
          <a:bodyPr/>
          <a:lstStyle/>
          <a:p>
            <a:pPr>
              <a:defRPr sz="800"/>
            </a:pPr>
            <a:endParaRPr lang="nl-NL"/>
          </a:p>
        </c:txPr>
        <c:crossAx val="-1544864928"/>
        <c:crosses val="autoZero"/>
        <c:crossBetween val="between"/>
      </c:valAx>
      <c:spPr>
        <a:solidFill>
          <a:schemeClr val="bg1"/>
        </a:solidFill>
        <a:ln>
          <a:solidFill>
            <a:schemeClr val="bg1"/>
          </a:solidFill>
        </a:ln>
      </c:spPr>
    </c:plotArea>
    <c:plotVisOnly val="1"/>
    <c:dispBlanksAs val="gap"/>
    <c:showDLblsOverMax val="0"/>
  </c:chart>
  <c:spPr>
    <a:solidFill>
      <a:schemeClr val="bg1"/>
    </a:solid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t>aantal</a:t>
            </a:r>
            <a:r>
              <a:rPr lang="nl-NL" sz="1000" b="1" baseline="0" dirty="0"/>
              <a:t> v</a:t>
            </a:r>
            <a:r>
              <a:rPr lang="nl-NL" sz="1000" b="1" dirty="0"/>
              <a:t>erlengingen</a:t>
            </a:r>
            <a:r>
              <a:rPr lang="nl-NL" sz="1000" b="1" baseline="0" dirty="0"/>
              <a:t> versus nieuwe arrangementen</a:t>
            </a:r>
            <a:endParaRPr lang="nl-NL" sz="1000" b="1" dirty="0"/>
          </a:p>
        </c:rich>
      </c:tx>
      <c:layout>
        <c:manualLayout>
          <c:xMode val="edge"/>
          <c:yMode val="edge"/>
          <c:x val="0.19090145858009541"/>
          <c:y val="6.01913956279650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7434451366776993"/>
          <c:y val="0.14361706986686432"/>
          <c:w val="0.76316237009303878"/>
          <c:h val="0.48814188685783039"/>
        </c:manualLayout>
      </c:layout>
      <c:barChart>
        <c:barDir val="col"/>
        <c:grouping val="clustered"/>
        <c:varyColors val="0"/>
        <c:ser>
          <c:idx val="0"/>
          <c:order val="0"/>
          <c:tx>
            <c:strRef>
              <c:f>'TLV en arrangementen'!$G$53</c:f>
              <c:strCache>
                <c:ptCount val="1"/>
                <c:pt idx="0">
                  <c:v>Verlengingen</c:v>
                </c:pt>
              </c:strCache>
            </c:strRef>
          </c:tx>
          <c:spPr>
            <a:solidFill>
              <a:schemeClr val="accent1"/>
            </a:solidFill>
            <a:ln>
              <a:noFill/>
            </a:ln>
            <a:effectLst/>
          </c:spPr>
          <c:invertIfNegative val="0"/>
          <c:cat>
            <c:strRef>
              <c:f>'TLV en arrangementen'!$B$54:$B$61</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'TLV en arrangementen'!$G$54:$G$61</c:f>
              <c:numCache>
                <c:formatCode>General</c:formatCode>
                <c:ptCount val="8"/>
                <c:pt idx="0">
                  <c:v>66</c:v>
                </c:pt>
                <c:pt idx="1">
                  <c:v>26</c:v>
                </c:pt>
                <c:pt idx="2">
                  <c:v>74</c:v>
                </c:pt>
                <c:pt idx="3">
                  <c:v>34</c:v>
                </c:pt>
                <c:pt idx="4">
                  <c:v>18</c:v>
                </c:pt>
                <c:pt idx="5">
                  <c:v>57</c:v>
                </c:pt>
                <c:pt idx="6">
                  <c:v>53</c:v>
                </c:pt>
                <c:pt idx="7">
                  <c:v>57</c:v>
                </c:pt>
              </c:numCache>
            </c:numRef>
          </c:val>
          <c:extLst>
            <c:ext xmlns:c16="http://schemas.microsoft.com/office/drawing/2014/chart" uri="{C3380CC4-5D6E-409C-BE32-E72D297353CC}">
              <c16:uniqueId val="{00000000-C3FD-4BAB-8C32-AF0C001149B1}"/>
            </c:ext>
          </c:extLst>
        </c:ser>
        <c:ser>
          <c:idx val="1"/>
          <c:order val="1"/>
          <c:tx>
            <c:strRef>
              <c:f>'TLV en arrangementen'!$H$53</c:f>
              <c:strCache>
                <c:ptCount val="1"/>
                <c:pt idx="0">
                  <c:v>Nieuwe arrangementen</c:v>
                </c:pt>
              </c:strCache>
            </c:strRef>
          </c:tx>
          <c:spPr>
            <a:solidFill>
              <a:schemeClr val="accent2"/>
            </a:solidFill>
            <a:ln>
              <a:noFill/>
            </a:ln>
            <a:effectLst/>
          </c:spPr>
          <c:invertIfNegative val="0"/>
          <c:cat>
            <c:strRef>
              <c:f>'TLV en arrangementen'!$B$54:$B$61</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'TLV en arrangementen'!$H$54:$H$61</c:f>
              <c:numCache>
                <c:formatCode>General</c:formatCode>
                <c:ptCount val="8"/>
                <c:pt idx="0">
                  <c:v>65</c:v>
                </c:pt>
                <c:pt idx="1">
                  <c:v>48</c:v>
                </c:pt>
                <c:pt idx="2">
                  <c:v>40</c:v>
                </c:pt>
                <c:pt idx="3">
                  <c:v>30</c:v>
                </c:pt>
                <c:pt idx="4">
                  <c:v>27</c:v>
                </c:pt>
                <c:pt idx="5">
                  <c:v>28</c:v>
                </c:pt>
                <c:pt idx="6">
                  <c:v>33</c:v>
                </c:pt>
                <c:pt idx="7">
                  <c:v>45</c:v>
                </c:pt>
              </c:numCache>
            </c:numRef>
          </c:val>
          <c:extLst>
            <c:ext xmlns:c16="http://schemas.microsoft.com/office/drawing/2014/chart" uri="{C3380CC4-5D6E-409C-BE32-E72D297353CC}">
              <c16:uniqueId val="{00000001-C3FD-4BAB-8C32-AF0C001149B1}"/>
            </c:ext>
          </c:extLst>
        </c:ser>
        <c:dLbls>
          <c:showLegendKey val="0"/>
          <c:showVal val="0"/>
          <c:showCatName val="0"/>
          <c:showSerName val="0"/>
          <c:showPercent val="0"/>
          <c:showBubbleSize val="0"/>
        </c:dLbls>
        <c:gapWidth val="219"/>
        <c:overlap val="-27"/>
        <c:axId val="631409968"/>
        <c:axId val="631402096"/>
      </c:barChart>
      <c:catAx>
        <c:axId val="63140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402096"/>
        <c:crosses val="autoZero"/>
        <c:auto val="1"/>
        <c:lblAlgn val="ctr"/>
        <c:lblOffset val="100"/>
        <c:noMultiLvlLbl val="0"/>
      </c:catAx>
      <c:valAx>
        <c:axId val="63140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31409968"/>
        <c:crosses val="autoZero"/>
        <c:crossBetween val="between"/>
      </c:valAx>
      <c:spPr>
        <a:noFill/>
        <a:ln>
          <a:noFill/>
        </a:ln>
        <a:effectLst/>
      </c:spPr>
    </c:plotArea>
    <c:legend>
      <c:legendPos val="b"/>
      <c:layout>
        <c:manualLayout>
          <c:xMode val="edge"/>
          <c:yMode val="edge"/>
          <c:x val="0"/>
          <c:y val="0.91040362075717751"/>
          <c:w val="0.70935328707147138"/>
          <c:h val="6.92723388699100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r>
              <a:rPr lang="nl-NL" sz="1050" b="1" i="0" baseline="0" dirty="0">
                <a:effectLst/>
              </a:rPr>
              <a:t>aantal arrangementen per werkgebied </a:t>
            </a:r>
            <a:br>
              <a:rPr lang="nl-NL" sz="1050" b="1" i="0" baseline="0" dirty="0">
                <a:effectLst/>
              </a:rPr>
            </a:br>
            <a:r>
              <a:rPr lang="nl-NL" sz="700" b="0" i="0" baseline="0" dirty="0">
                <a:effectLst/>
              </a:rPr>
              <a:t>(incl. verlengingen)</a:t>
            </a:r>
            <a:endParaRPr lang="nl-NL" sz="1050" dirty="0">
              <a:effectLst/>
            </a:endParaRPr>
          </a:p>
        </c:rich>
      </c:tx>
      <c:layout>
        <c:manualLayout>
          <c:xMode val="edge"/>
          <c:yMode val="edge"/>
          <c:x val="0.17759297232240914"/>
          <c:y val="4.198792665271256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5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lotArea>
      <c:layout>
        <c:manualLayout>
          <c:layoutTarget val="inner"/>
          <c:xMode val="edge"/>
          <c:yMode val="edge"/>
          <c:x val="0.15692885632754275"/>
          <c:y val="0.1387088066004398"/>
          <c:w val="0.79610507757973814"/>
          <c:h val="0.47384330195628377"/>
        </c:manualLayout>
      </c:layout>
      <c:barChart>
        <c:barDir val="col"/>
        <c:grouping val="stacked"/>
        <c:varyColors val="0"/>
        <c:ser>
          <c:idx val="0"/>
          <c:order val="0"/>
          <c:tx>
            <c:strRef>
              <c:f>'[3e trimester berekeningen.xlsx]TLV en arrangementen'!$J$1</c:f>
              <c:strCache>
                <c:ptCount val="1"/>
                <c:pt idx="0">
                  <c:v>1e trim</c:v>
                </c:pt>
              </c:strCache>
            </c:strRef>
          </c:tx>
          <c:spPr>
            <a:solidFill>
              <a:schemeClr val="accent1"/>
            </a:solidFill>
            <a:ln>
              <a:noFill/>
            </a:ln>
            <a:effectLst/>
          </c:spPr>
          <c:invertIfNegative val="0"/>
          <c:cat>
            <c:strRef>
              <c:f>'[3e trimester berekeningen.xlsx]TLV en arrangementen'!$A$2:$A$9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'[3e trimester berekeningen.xlsx]TLV en arrangementen'!$J$2:$J$9</c:f>
              <c:numCache>
                <c:formatCode>General</c:formatCode>
                <c:ptCount val="8"/>
                <c:pt idx="0">
                  <c:v>41</c:v>
                </c:pt>
                <c:pt idx="1">
                  <c:v>19</c:v>
                </c:pt>
                <c:pt idx="2">
                  <c:v>25</c:v>
                </c:pt>
                <c:pt idx="3">
                  <c:v>13</c:v>
                </c:pt>
                <c:pt idx="4">
                  <c:v>18</c:v>
                </c:pt>
                <c:pt idx="5">
                  <c:v>27</c:v>
                </c:pt>
                <c:pt idx="6">
                  <c:v>21</c:v>
                </c:pt>
                <c:pt idx="7">
                  <c:v>29</c:v>
                </c:pt>
              </c:numCache>
            </c:numRef>
          </c:val>
          <c:extLst>
            <c:ext xmlns:c16="http://schemas.microsoft.com/office/drawing/2014/chart" uri="{C3380CC4-5D6E-409C-BE32-E72D297353CC}">
              <c16:uniqueId val="{00000000-3A13-45DE-AA41-AAA345ED9018}"/>
            </c:ext>
          </c:extLst>
        </c:ser>
        <c:ser>
          <c:idx val="1"/>
          <c:order val="1"/>
          <c:tx>
            <c:strRef>
              <c:f>'[3e trimester berekeningen.xlsx]TLV en arrangementen'!$K$1</c:f>
              <c:strCache>
                <c:ptCount val="1"/>
                <c:pt idx="0">
                  <c:v>2e trim</c:v>
                </c:pt>
              </c:strCache>
            </c:strRef>
          </c:tx>
          <c:spPr>
            <a:solidFill>
              <a:schemeClr val="accent2"/>
            </a:solidFill>
            <a:ln>
              <a:noFill/>
            </a:ln>
            <a:effectLst/>
          </c:spPr>
          <c:invertIfNegative val="0"/>
          <c:cat>
            <c:strRef>
              <c:f>'[3e trimester berekeningen.xlsx]TLV en arrangementen'!$A$2:$A$9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'[3e trimester berekeningen.xlsx]TLV en arrangementen'!$K$2:$K$9</c:f>
              <c:numCache>
                <c:formatCode>General</c:formatCode>
                <c:ptCount val="8"/>
                <c:pt idx="0">
                  <c:v>55</c:v>
                </c:pt>
                <c:pt idx="1">
                  <c:v>32</c:v>
                </c:pt>
                <c:pt idx="2">
                  <c:v>60</c:v>
                </c:pt>
                <c:pt idx="3">
                  <c:v>35</c:v>
                </c:pt>
                <c:pt idx="4">
                  <c:v>21</c:v>
                </c:pt>
                <c:pt idx="5">
                  <c:v>47</c:v>
                </c:pt>
                <c:pt idx="6">
                  <c:v>27</c:v>
                </c:pt>
                <c:pt idx="7">
                  <c:v>43</c:v>
                </c:pt>
              </c:numCache>
            </c:numRef>
          </c:val>
          <c:extLst>
            <c:ext xmlns:c16="http://schemas.microsoft.com/office/drawing/2014/chart" uri="{C3380CC4-5D6E-409C-BE32-E72D297353CC}">
              <c16:uniqueId val="{00000001-3A13-45DE-AA41-AAA345ED9018}"/>
            </c:ext>
          </c:extLst>
        </c:ser>
        <c:ser>
          <c:idx val="2"/>
          <c:order val="2"/>
          <c:tx>
            <c:strRef>
              <c:f>'[3e trimester berekeningen.xlsx]TLV en arrangementen'!$L$1</c:f>
              <c:strCache>
                <c:ptCount val="1"/>
                <c:pt idx="0">
                  <c:v>3e trim</c:v>
                </c:pt>
              </c:strCache>
            </c:strRef>
          </c:tx>
          <c:spPr>
            <a:solidFill>
              <a:schemeClr val="accent3"/>
            </a:solidFill>
            <a:ln>
              <a:noFill/>
            </a:ln>
            <a:effectLst/>
          </c:spPr>
          <c:invertIfNegative val="0"/>
          <c:cat>
            <c:strRef>
              <c:f>'[3e trimester berekeningen.xlsx]TLV en arrangementen'!$A$2:$A$9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'[3e trimester berekeningen.xlsx]TLV en arrangementen'!$L$2:$L$9</c:f>
              <c:numCache>
                <c:formatCode>General</c:formatCode>
                <c:ptCount val="8"/>
                <c:pt idx="0">
                  <c:v>76</c:v>
                </c:pt>
                <c:pt idx="1">
                  <c:v>23</c:v>
                </c:pt>
                <c:pt idx="2">
                  <c:v>29</c:v>
                </c:pt>
                <c:pt idx="3">
                  <c:v>16</c:v>
                </c:pt>
                <c:pt idx="4">
                  <c:v>6</c:v>
                </c:pt>
                <c:pt idx="5">
                  <c:v>11</c:v>
                </c:pt>
                <c:pt idx="6">
                  <c:v>38</c:v>
                </c:pt>
                <c:pt idx="7">
                  <c:v>30</c:v>
                </c:pt>
              </c:numCache>
            </c:numRef>
          </c:val>
          <c:extLst>
            <c:ext xmlns:c16="http://schemas.microsoft.com/office/drawing/2014/chart" uri="{C3380CC4-5D6E-409C-BE32-E72D297353CC}">
              <c16:uniqueId val="{00000002-3A13-45DE-AA41-AAA345ED9018}"/>
            </c:ext>
          </c:extLst>
        </c:ser>
        <c:dLbls>
          <c:showLegendKey val="0"/>
          <c:showVal val="0"/>
          <c:showCatName val="0"/>
          <c:showSerName val="0"/>
          <c:showPercent val="0"/>
          <c:showBubbleSize val="0"/>
        </c:dLbls>
        <c:gapWidth val="150"/>
        <c:overlap val="100"/>
        <c:axId val="587176360"/>
        <c:axId val="587180296"/>
      </c:barChart>
      <c:catAx>
        <c:axId val="587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87180296"/>
        <c:crosses val="autoZero"/>
        <c:auto val="1"/>
        <c:lblAlgn val="ctr"/>
        <c:lblOffset val="100"/>
        <c:noMultiLvlLbl val="0"/>
      </c:catAx>
      <c:valAx>
        <c:axId val="587180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87176360"/>
        <c:crosses val="autoZero"/>
        <c:crossBetween val="between"/>
      </c:valAx>
      <c:spPr>
        <a:noFill/>
        <a:ln>
          <a:noFill/>
        </a:ln>
        <a:effectLst/>
      </c:spPr>
    </c:plotArea>
    <c:legend>
      <c:legendPos val="b"/>
      <c:layout>
        <c:manualLayout>
          <c:xMode val="edge"/>
          <c:yMode val="edge"/>
          <c:x val="3.5161139241452588E-2"/>
          <c:y val="0.87050851141723662"/>
          <c:w val="0.55905823119810871"/>
          <c:h val="7.26820255493018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t>aandeel</a:t>
            </a:r>
            <a:r>
              <a:rPr lang="nl-NL" sz="1000" b="1" baseline="0" dirty="0"/>
              <a:t> arrangementen </a:t>
            </a:r>
            <a:r>
              <a:rPr lang="nl-NL" sz="800" baseline="0" dirty="0"/>
              <a:t>(excl. verlengingen)</a:t>
            </a:r>
            <a:r>
              <a:rPr lang="nl-NL" sz="800" dirty="0"/>
              <a:t> </a:t>
            </a:r>
            <a:endParaRPr lang="nl-NL"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7427807535823547"/>
          <c:y val="0.10764739036242012"/>
          <c:w val="0.77982546862351365"/>
          <c:h val="0.41474036948816873"/>
        </c:manualLayout>
      </c:layout>
      <c:barChart>
        <c:barDir val="col"/>
        <c:grouping val="clustered"/>
        <c:varyColors val="0"/>
        <c:ser>
          <c:idx val="0"/>
          <c:order val="0"/>
          <c:tx>
            <c:strRef>
              <c:f>'[3e trimester berekeningen.xlsx]TLV en arrangementen'!$N$1</c:f>
              <c:strCache>
                <c:ptCount val="1"/>
                <c:pt idx="0">
                  <c:v>aandeel arrangementen</c:v>
                </c:pt>
              </c:strCache>
            </c:strRef>
          </c:tx>
          <c:spPr>
            <a:solidFill>
              <a:schemeClr val="accent1"/>
            </a:solidFill>
            <a:ln>
              <a:noFill/>
            </a:ln>
            <a:effectLst/>
          </c:spPr>
          <c:invertIfNegative val="0"/>
          <c:cat>
            <c:strRef>
              <c:f>'[3e trimester berekeningen.xlsx]TLV en arrangementen'!$A$2:$A$9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'[3e trimester berekeningen.xlsx]TLV en arrangementen'!$N$2:$N$9</c:f>
              <c:numCache>
                <c:formatCode>0.00%</c:formatCode>
                <c:ptCount val="8"/>
                <c:pt idx="0">
                  <c:v>0.20569620253164558</c:v>
                </c:pt>
                <c:pt idx="1">
                  <c:v>0.15189873417721519</c:v>
                </c:pt>
                <c:pt idx="2">
                  <c:v>0.12658227848101267</c:v>
                </c:pt>
                <c:pt idx="3">
                  <c:v>9.49367088607595E-2</c:v>
                </c:pt>
                <c:pt idx="4">
                  <c:v>8.5443037974683542E-2</c:v>
                </c:pt>
                <c:pt idx="5">
                  <c:v>8.8607594936708861E-2</c:v>
                </c:pt>
                <c:pt idx="6">
                  <c:v>0.10443037974683544</c:v>
                </c:pt>
                <c:pt idx="7">
                  <c:v>0.14240506329113925</c:v>
                </c:pt>
              </c:numCache>
            </c:numRef>
          </c:val>
          <c:extLst>
            <c:ext xmlns:c16="http://schemas.microsoft.com/office/drawing/2014/chart" uri="{C3380CC4-5D6E-409C-BE32-E72D297353CC}">
              <c16:uniqueId val="{00000000-26E6-41A7-BE16-EBFE46064847}"/>
            </c:ext>
          </c:extLst>
        </c:ser>
        <c:ser>
          <c:idx val="1"/>
          <c:order val="1"/>
          <c:tx>
            <c:strRef>
              <c:f>'[3e trimester berekeningen.xlsx]TLV en arrangementen'!$O$1</c:f>
              <c:strCache>
                <c:ptCount val="1"/>
                <c:pt idx="0">
                  <c:v>aandeel leerlingen</c:v>
                </c:pt>
              </c:strCache>
            </c:strRef>
          </c:tx>
          <c:spPr>
            <a:solidFill>
              <a:schemeClr val="accent2"/>
            </a:solidFill>
            <a:ln>
              <a:noFill/>
            </a:ln>
            <a:effectLst/>
          </c:spPr>
          <c:invertIfNegative val="0"/>
          <c:cat>
            <c:strRef>
              <c:f>'[3e trimester berekeningen.xlsx]TLV en arrangementen'!$A$2:$A$9</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'[3e trimester berekeningen.xlsx]TLV en arrangementen'!$O$2:$O$9</c:f>
              <c:numCache>
                <c:formatCode>0.00%</c:formatCode>
                <c:ptCount val="8"/>
                <c:pt idx="0">
                  <c:v>0.14068859838145861</c:v>
                </c:pt>
                <c:pt idx="1">
                  <c:v>0.13369726571852703</c:v>
                </c:pt>
                <c:pt idx="2">
                  <c:v>0.14997845137192933</c:v>
                </c:pt>
                <c:pt idx="3">
                  <c:v>0.10084757937078007</c:v>
                </c:pt>
                <c:pt idx="4">
                  <c:v>9.4478762629890342E-2</c:v>
                </c:pt>
                <c:pt idx="5">
                  <c:v>0.12210889240051717</c:v>
                </c:pt>
                <c:pt idx="6">
                  <c:v>0.1414068859838146</c:v>
                </c:pt>
                <c:pt idx="7">
                  <c:v>0.1167935641430829</c:v>
                </c:pt>
              </c:numCache>
            </c:numRef>
          </c:val>
          <c:extLst>
            <c:ext xmlns:c16="http://schemas.microsoft.com/office/drawing/2014/chart" uri="{C3380CC4-5D6E-409C-BE32-E72D297353CC}">
              <c16:uniqueId val="{00000001-26E6-41A7-BE16-EBFE46064847}"/>
            </c:ext>
          </c:extLst>
        </c:ser>
        <c:dLbls>
          <c:showLegendKey val="0"/>
          <c:showVal val="0"/>
          <c:showCatName val="0"/>
          <c:showSerName val="0"/>
          <c:showPercent val="0"/>
          <c:showBubbleSize val="0"/>
        </c:dLbls>
        <c:gapWidth val="219"/>
        <c:overlap val="-27"/>
        <c:axId val="385589632"/>
        <c:axId val="385590288"/>
      </c:barChart>
      <c:catAx>
        <c:axId val="38558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85590288"/>
        <c:crosses val="autoZero"/>
        <c:auto val="1"/>
        <c:lblAlgn val="ctr"/>
        <c:lblOffset val="100"/>
        <c:noMultiLvlLbl val="0"/>
      </c:catAx>
      <c:valAx>
        <c:axId val="385590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85589632"/>
        <c:crosses val="autoZero"/>
        <c:crossBetween val="between"/>
      </c:valAx>
      <c:spPr>
        <a:noFill/>
        <a:ln>
          <a:noFill/>
        </a:ln>
        <a:effectLst/>
      </c:spPr>
    </c:plotArea>
    <c:legend>
      <c:legendPos val="b"/>
      <c:layout>
        <c:manualLayout>
          <c:xMode val="edge"/>
          <c:yMode val="edge"/>
          <c:x val="5.2317360359129088E-2"/>
          <c:y val="0.86141034065717714"/>
          <c:w val="0.87867565891146882"/>
          <c:h val="7.82831003927049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1" i="0" baseline="0" dirty="0">
                <a:effectLst/>
              </a:rPr>
              <a:t>verdeling naar geslacht</a:t>
            </a:r>
            <a:endParaRPr lang="nl-NL" sz="1000" dirty="0">
              <a:effectLst/>
            </a:endParaRPr>
          </a:p>
          <a:p>
            <a:pPr>
              <a:defRPr/>
            </a:pPr>
            <a:r>
              <a:rPr lang="nl-NL" sz="1100" b="1" i="0" baseline="0" dirty="0">
                <a:effectLst/>
              </a:rPr>
              <a:t>2016- 2017</a:t>
            </a:r>
            <a:endParaRPr lang="nl-NL" sz="10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B9D-4DB7-9CE8-4240B34BFC4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B9D-4DB7-9CE8-4240B34BFC4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Blad1!$A$16:$B$16</c:f>
              <c:strCache>
                <c:ptCount val="2"/>
                <c:pt idx="0">
                  <c:v>jongens</c:v>
                </c:pt>
                <c:pt idx="1">
                  <c:v>meisjes</c:v>
                </c:pt>
              </c:strCache>
            </c:strRef>
          </c:cat>
          <c:val>
            <c:numRef>
              <c:f>Blad1!$A$17:$B$17</c:f>
              <c:numCache>
                <c:formatCode>0%</c:formatCode>
                <c:ptCount val="2"/>
                <c:pt idx="0">
                  <c:v>0.73229999999999995</c:v>
                </c:pt>
                <c:pt idx="1">
                  <c:v>0.27089999999999997</c:v>
                </c:pt>
              </c:numCache>
            </c:numRef>
          </c:val>
          <c:extLst>
            <c:ext xmlns:c16="http://schemas.microsoft.com/office/drawing/2014/chart" uri="{C3380CC4-5D6E-409C-BE32-E72D297353CC}">
              <c16:uniqueId val="{00000004-5B9D-4DB7-9CE8-4240B34BFC41}"/>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nl-NL" sz="1100" b="1" i="0" baseline="0" dirty="0">
                <a:effectLst/>
              </a:rPr>
              <a:t>verdeling naar geslacht per werkgebied</a:t>
            </a:r>
            <a:endParaRPr lang="nl-NL" sz="1000" dirty="0">
              <a:effectLst/>
            </a:endParaRPr>
          </a:p>
        </c:rich>
      </c:tx>
      <c:layout>
        <c:manualLayout>
          <c:xMode val="edge"/>
          <c:yMode val="edge"/>
          <c:x val="0.283432234086556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nl-NL"/>
        </a:p>
      </c:txPr>
    </c:title>
    <c:autoTitleDeleted val="0"/>
    <c:plotArea>
      <c:layout/>
      <c:barChart>
        <c:barDir val="col"/>
        <c:grouping val="percentStacked"/>
        <c:varyColors val="0"/>
        <c:ser>
          <c:idx val="0"/>
          <c:order val="0"/>
          <c:tx>
            <c:strRef>
              <c:f>Blad1!$E$13</c:f>
              <c:strCache>
                <c:ptCount val="1"/>
                <c:pt idx="0">
                  <c:v>jongens</c:v>
                </c:pt>
              </c:strCache>
            </c:strRef>
          </c:tx>
          <c:spPr>
            <a:solidFill>
              <a:schemeClr val="accent1"/>
            </a:solidFill>
            <a:ln>
              <a:noFill/>
            </a:ln>
            <a:effectLst/>
          </c:spPr>
          <c:invertIfNegative val="0"/>
          <c:cat>
            <c:strRef>
              <c:f>Blad1!$D$14:$D$21</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Blad1!$E$14:$E$21</c:f>
              <c:numCache>
                <c:formatCode>General</c:formatCode>
                <c:ptCount val="8"/>
                <c:pt idx="0">
                  <c:v>93</c:v>
                </c:pt>
                <c:pt idx="1">
                  <c:v>44</c:v>
                </c:pt>
                <c:pt idx="2">
                  <c:v>73</c:v>
                </c:pt>
                <c:pt idx="3">
                  <c:v>39</c:v>
                </c:pt>
                <c:pt idx="4">
                  <c:v>25</c:v>
                </c:pt>
                <c:pt idx="5">
                  <c:v>48</c:v>
                </c:pt>
                <c:pt idx="6">
                  <c:v>69</c:v>
                </c:pt>
                <c:pt idx="7">
                  <c:v>74</c:v>
                </c:pt>
              </c:numCache>
            </c:numRef>
          </c:val>
          <c:extLst>
            <c:ext xmlns:c16="http://schemas.microsoft.com/office/drawing/2014/chart" uri="{C3380CC4-5D6E-409C-BE32-E72D297353CC}">
              <c16:uniqueId val="{00000000-6381-4197-A4F1-C6B67949D548}"/>
            </c:ext>
          </c:extLst>
        </c:ser>
        <c:ser>
          <c:idx val="1"/>
          <c:order val="1"/>
          <c:tx>
            <c:strRef>
              <c:f>Blad1!$F$13</c:f>
              <c:strCache>
                <c:ptCount val="1"/>
                <c:pt idx="0">
                  <c:v>meisjes</c:v>
                </c:pt>
              </c:strCache>
            </c:strRef>
          </c:tx>
          <c:spPr>
            <a:solidFill>
              <a:schemeClr val="accent2"/>
            </a:solidFill>
            <a:ln>
              <a:noFill/>
            </a:ln>
            <a:effectLst/>
          </c:spPr>
          <c:invertIfNegative val="0"/>
          <c:cat>
            <c:strRef>
              <c:f>Blad1!$D$14:$D$21</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Blad1!$F$14:$F$21</c:f>
              <c:numCache>
                <c:formatCode>General</c:formatCode>
                <c:ptCount val="8"/>
                <c:pt idx="0">
                  <c:v>29</c:v>
                </c:pt>
                <c:pt idx="1">
                  <c:v>16</c:v>
                </c:pt>
                <c:pt idx="2">
                  <c:v>33</c:v>
                </c:pt>
                <c:pt idx="3">
                  <c:v>19</c:v>
                </c:pt>
                <c:pt idx="4">
                  <c:v>17</c:v>
                </c:pt>
                <c:pt idx="5">
                  <c:v>31</c:v>
                </c:pt>
                <c:pt idx="6">
                  <c:v>5</c:v>
                </c:pt>
                <c:pt idx="7">
                  <c:v>22</c:v>
                </c:pt>
              </c:numCache>
            </c:numRef>
          </c:val>
          <c:extLst>
            <c:ext xmlns:c16="http://schemas.microsoft.com/office/drawing/2014/chart" uri="{C3380CC4-5D6E-409C-BE32-E72D297353CC}">
              <c16:uniqueId val="{00000001-6381-4197-A4F1-C6B67949D548}"/>
            </c:ext>
          </c:extLst>
        </c:ser>
        <c:dLbls>
          <c:showLegendKey val="0"/>
          <c:showVal val="0"/>
          <c:showCatName val="0"/>
          <c:showSerName val="0"/>
          <c:showPercent val="0"/>
          <c:showBubbleSize val="0"/>
        </c:dLbls>
        <c:gapWidth val="150"/>
        <c:overlap val="100"/>
        <c:axId val="-1167489984"/>
        <c:axId val="-1167485632"/>
      </c:barChart>
      <c:catAx>
        <c:axId val="-11674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crossAx val="-1167485632"/>
        <c:crosses val="autoZero"/>
        <c:auto val="1"/>
        <c:lblAlgn val="ctr"/>
        <c:lblOffset val="100"/>
        <c:noMultiLvlLbl val="0"/>
      </c:catAx>
      <c:valAx>
        <c:axId val="-116748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9984"/>
        <c:crosses val="autoZero"/>
        <c:crossBetween val="between"/>
        <c:majorUnit val="0.2"/>
      </c:valAx>
      <c:spPr>
        <a:noFill/>
        <a:ln>
          <a:noFill/>
        </a:ln>
        <a:effectLst/>
      </c:spPr>
    </c:plotArea>
    <c:legend>
      <c:legendPos val="l"/>
      <c:layout>
        <c:manualLayout>
          <c:xMode val="edge"/>
          <c:yMode val="edge"/>
          <c:x val="2.6832081873766674E-2"/>
          <c:y val="9.9019516008080122E-2"/>
          <c:w val="0.1326150410838377"/>
          <c:h val="0.2268380701077542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nl-NL" sz="1100" b="1" dirty="0"/>
              <a:t>Verdeling</a:t>
            </a:r>
            <a:r>
              <a:rPr lang="nl-NL" sz="1100" b="1" baseline="0" dirty="0"/>
              <a:t> naar </a:t>
            </a:r>
            <a:r>
              <a:rPr lang="nl-NL" sz="1100" b="1" dirty="0"/>
              <a:t>ondersteuningscategorieën</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areaChart>
        <c:grouping val="standard"/>
        <c:varyColors val="0"/>
        <c:ser>
          <c:idx val="0"/>
          <c:order val="0"/>
          <c:spPr>
            <a:solidFill>
              <a:schemeClr val="accent1"/>
            </a:solidFill>
            <a:ln>
              <a:noFill/>
            </a:ln>
            <a:effectLst/>
          </c:spPr>
          <c:val>
            <c:numRef>
              <c:f>Blad1!$A$24:$I$24</c:f>
              <c:numCache>
                <c:formatCode>General</c:formatCode>
                <c:ptCount val="9"/>
                <c:pt idx="0">
                  <c:v>0</c:v>
                </c:pt>
              </c:numCache>
            </c:numRef>
          </c:val>
          <c:extLst>
            <c:ext xmlns:c16="http://schemas.microsoft.com/office/drawing/2014/chart" uri="{C3380CC4-5D6E-409C-BE32-E72D297353CC}">
              <c16:uniqueId val="{00000000-DE71-4D4F-BD55-690CA0F25515}"/>
            </c:ext>
          </c:extLst>
        </c:ser>
        <c:ser>
          <c:idx val="1"/>
          <c:order val="1"/>
          <c:spPr>
            <a:solidFill>
              <a:schemeClr val="accent2"/>
            </a:solidFill>
            <a:ln>
              <a:noFill/>
            </a:ln>
            <a:effectLst/>
          </c:spPr>
          <c:val>
            <c:numRef>
              <c:f>Blad1!$A$25:$I$25</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1-DE71-4D4F-BD55-690CA0F25515}"/>
            </c:ext>
          </c:extLst>
        </c:ser>
        <c:ser>
          <c:idx val="2"/>
          <c:order val="2"/>
          <c:spPr>
            <a:solidFill>
              <a:schemeClr val="accent3"/>
            </a:solidFill>
            <a:ln>
              <a:noFill/>
            </a:ln>
            <a:effectLst/>
          </c:spPr>
          <c:val>
            <c:numRef>
              <c:f>Blad1!$A$26:$I$26</c:f>
              <c:numCache>
                <c:formatCode>General</c:formatCode>
                <c:ptCount val="9"/>
                <c:pt idx="0">
                  <c:v>455</c:v>
                </c:pt>
                <c:pt idx="1">
                  <c:v>108</c:v>
                </c:pt>
                <c:pt idx="2">
                  <c:v>82</c:v>
                </c:pt>
                <c:pt idx="3">
                  <c:v>125</c:v>
                </c:pt>
                <c:pt idx="4">
                  <c:v>349</c:v>
                </c:pt>
                <c:pt idx="5">
                  <c:v>104</c:v>
                </c:pt>
                <c:pt idx="6">
                  <c:v>116</c:v>
                </c:pt>
                <c:pt idx="7">
                  <c:v>61</c:v>
                </c:pt>
                <c:pt idx="8">
                  <c:v>48</c:v>
                </c:pt>
              </c:numCache>
            </c:numRef>
          </c:val>
          <c:extLst>
            <c:ext xmlns:c16="http://schemas.microsoft.com/office/drawing/2014/chart" uri="{C3380CC4-5D6E-409C-BE32-E72D297353CC}">
              <c16:uniqueId val="{00000002-DE71-4D4F-BD55-690CA0F25515}"/>
            </c:ext>
          </c:extLst>
        </c:ser>
        <c:dLbls>
          <c:showLegendKey val="0"/>
          <c:showVal val="0"/>
          <c:showCatName val="0"/>
          <c:showSerName val="0"/>
          <c:showPercent val="0"/>
          <c:showBubbleSize val="0"/>
        </c:dLbls>
        <c:axId val="-1167491072"/>
        <c:axId val="-1167484000"/>
      </c:areaChart>
      <c:catAx>
        <c:axId val="-1167491072"/>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4000"/>
        <c:crosses val="autoZero"/>
        <c:auto val="1"/>
        <c:lblAlgn val="ctr"/>
        <c:lblOffset val="100"/>
        <c:noMultiLvlLbl val="0"/>
      </c:catAx>
      <c:valAx>
        <c:axId val="-1167484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9107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nl-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100" b="1" i="0" baseline="0" dirty="0" err="1">
                <a:effectLst/>
              </a:rPr>
              <a:t>Verdeling</a:t>
            </a:r>
            <a:r>
              <a:rPr lang="en-US" sz="1100" b="1" i="0" baseline="0" dirty="0">
                <a:effectLst/>
              </a:rPr>
              <a:t> </a:t>
            </a:r>
            <a:r>
              <a:rPr lang="en-US" sz="1100" b="1" i="0" baseline="0" dirty="0" err="1">
                <a:effectLst/>
              </a:rPr>
              <a:t>naar</a:t>
            </a:r>
            <a:r>
              <a:rPr lang="en-US" sz="1100" b="1" i="0" baseline="0" dirty="0">
                <a:effectLst/>
              </a:rPr>
              <a:t> </a:t>
            </a:r>
            <a:r>
              <a:rPr lang="en-US" sz="1100" b="1" i="0" baseline="0" dirty="0" err="1">
                <a:effectLst/>
              </a:rPr>
              <a:t>leerjaar</a:t>
            </a:r>
            <a:endParaRPr lang="nl-NL" sz="1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val>
            <c:numRef>
              <c:f>Blad1!$B$32:$I$32</c:f>
              <c:numCache>
                <c:formatCode>General</c:formatCode>
                <c:ptCount val="8"/>
                <c:pt idx="0">
                  <c:v>60</c:v>
                </c:pt>
                <c:pt idx="1">
                  <c:v>64</c:v>
                </c:pt>
                <c:pt idx="2">
                  <c:v>87</c:v>
                </c:pt>
                <c:pt idx="3">
                  <c:v>125</c:v>
                </c:pt>
                <c:pt idx="4">
                  <c:v>101</c:v>
                </c:pt>
                <c:pt idx="5">
                  <c:v>106</c:v>
                </c:pt>
                <c:pt idx="6">
                  <c:v>72</c:v>
                </c:pt>
                <c:pt idx="7">
                  <c:v>33</c:v>
                </c:pt>
              </c:numCache>
            </c:numRef>
          </c:val>
          <c:extLst>
            <c:ext xmlns:c16="http://schemas.microsoft.com/office/drawing/2014/chart" uri="{C3380CC4-5D6E-409C-BE32-E72D297353CC}">
              <c16:uniqueId val="{00000000-5BEC-4D0C-BA68-AE92748F447A}"/>
            </c:ext>
          </c:extLst>
        </c:ser>
        <c:dLbls>
          <c:showLegendKey val="0"/>
          <c:showVal val="0"/>
          <c:showCatName val="0"/>
          <c:showSerName val="0"/>
          <c:showPercent val="0"/>
          <c:showBubbleSize val="0"/>
        </c:dLbls>
        <c:gapWidth val="219"/>
        <c:overlap val="-27"/>
        <c:axId val="-1167487808"/>
        <c:axId val="-1167488896"/>
      </c:barChart>
      <c:catAx>
        <c:axId val="-11674878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8896"/>
        <c:crosses val="autoZero"/>
        <c:auto val="1"/>
        <c:lblAlgn val="ctr"/>
        <c:lblOffset val="100"/>
        <c:noMultiLvlLbl val="0"/>
      </c:catAx>
      <c:valAx>
        <c:axId val="-1167488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780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[2016-2017 3e trimester - AB.xlsx]Analyse!Draaitabel1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t>Inzet</a:t>
            </a:r>
            <a:r>
              <a:rPr lang="nl-NL" sz="1000" b="1" baseline="0" dirty="0"/>
              <a:t> in werkgebied per organisatie in uren (3</a:t>
            </a:r>
            <a:r>
              <a:rPr lang="nl-NL" sz="1000" b="1" baseline="30000" dirty="0"/>
              <a:t>e</a:t>
            </a:r>
            <a:r>
              <a:rPr lang="nl-NL" sz="1000" b="1" baseline="0" dirty="0"/>
              <a:t> tri)</a:t>
            </a:r>
            <a:endParaRPr lang="nl-NL" sz="1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s>
    <c:plotArea>
      <c:layout/>
      <c:barChart>
        <c:barDir val="col"/>
        <c:grouping val="clustered"/>
        <c:varyColors val="0"/>
        <c:ser>
          <c:idx val="0"/>
          <c:order val="0"/>
          <c:tx>
            <c:strRef>
              <c:f>Analyse!$B$2:$B$3</c:f>
              <c:strCache>
                <c:ptCount val="1"/>
                <c:pt idx="0">
                  <c:v>Heliomare</c:v>
                </c:pt>
              </c:strCache>
            </c:strRef>
          </c:tx>
          <c:spPr>
            <a:solidFill>
              <a:schemeClr val="accent1"/>
            </a:solidFill>
            <a:ln>
              <a:noFill/>
            </a:ln>
            <a:effectLst/>
          </c:spPr>
          <c:invertIfNegative val="0"/>
          <c:cat>
            <c:strRef>
              <c:f>Analyse!$A$4:$A$14</c:f>
              <c:strCache>
                <c:ptCount val="10"/>
                <c:pt idx="0">
                  <c:v>algemeen (swv)</c:v>
                </c:pt>
                <c:pt idx="1">
                  <c:v>AlkmaarNoord</c:v>
                </c:pt>
                <c:pt idx="2">
                  <c:v>AlkmaarOost</c:v>
                </c:pt>
                <c:pt idx="3">
                  <c:v>AlkmaarZuid</c:v>
                </c:pt>
                <c:pt idx="4">
                  <c:v>Bergen</c:v>
                </c:pt>
                <c:pt idx="5">
                  <c:v>Heiloo</c:v>
                </c:pt>
                <c:pt idx="6">
                  <c:v>Langedijk</c:v>
                </c:pt>
                <c:pt idx="7">
                  <c:v>HeerhugowaardNoord</c:v>
                </c:pt>
                <c:pt idx="8">
                  <c:v>HeerhugowaardZuid</c:v>
                </c:pt>
                <c:pt idx="9">
                  <c:v>SBO-SO</c:v>
                </c:pt>
              </c:strCache>
            </c:strRef>
          </c:cat>
          <c:val>
            <c:numRef>
              <c:f>Analyse!$B$4:$B$14</c:f>
              <c:numCache>
                <c:formatCode>General</c:formatCode>
                <c:ptCount val="10"/>
                <c:pt idx="0">
                  <c:v>150.25</c:v>
                </c:pt>
                <c:pt idx="1">
                  <c:v>35.200000000000003</c:v>
                </c:pt>
                <c:pt idx="2">
                  <c:v>110.05</c:v>
                </c:pt>
                <c:pt idx="3">
                  <c:v>47.75</c:v>
                </c:pt>
                <c:pt idx="4">
                  <c:v>24.25</c:v>
                </c:pt>
                <c:pt idx="5">
                  <c:v>44.75</c:v>
                </c:pt>
                <c:pt idx="6">
                  <c:v>99.6</c:v>
                </c:pt>
                <c:pt idx="7">
                  <c:v>116.39999999999999</c:v>
                </c:pt>
                <c:pt idx="8">
                  <c:v>117.49999999999999</c:v>
                </c:pt>
                <c:pt idx="9">
                  <c:v>5</c:v>
                </c:pt>
              </c:numCache>
            </c:numRef>
          </c:val>
          <c:extLst>
            <c:ext xmlns:c16="http://schemas.microsoft.com/office/drawing/2014/chart" uri="{C3380CC4-5D6E-409C-BE32-E72D297353CC}">
              <c16:uniqueId val="{00000000-8AD3-48AA-8EE9-4F365F7DBCF3}"/>
            </c:ext>
          </c:extLst>
        </c:ser>
        <c:ser>
          <c:idx val="1"/>
          <c:order val="1"/>
          <c:tx>
            <c:strRef>
              <c:f>Analyse!$C$2:$C$3</c:f>
              <c:strCache>
                <c:ptCount val="1"/>
                <c:pt idx="0">
                  <c:v>Gedragpunt</c:v>
                </c:pt>
              </c:strCache>
            </c:strRef>
          </c:tx>
          <c:spPr>
            <a:solidFill>
              <a:schemeClr val="accent2"/>
            </a:solidFill>
            <a:ln>
              <a:noFill/>
            </a:ln>
            <a:effectLst/>
          </c:spPr>
          <c:invertIfNegative val="0"/>
          <c:cat>
            <c:strRef>
              <c:f>Analyse!$A$4:$A$14</c:f>
              <c:strCache>
                <c:ptCount val="10"/>
                <c:pt idx="0">
                  <c:v>algemeen (swv)</c:v>
                </c:pt>
                <c:pt idx="1">
                  <c:v>AlkmaarNoord</c:v>
                </c:pt>
                <c:pt idx="2">
                  <c:v>AlkmaarOost</c:v>
                </c:pt>
                <c:pt idx="3">
                  <c:v>AlkmaarZuid</c:v>
                </c:pt>
                <c:pt idx="4">
                  <c:v>Bergen</c:v>
                </c:pt>
                <c:pt idx="5">
                  <c:v>Heiloo</c:v>
                </c:pt>
                <c:pt idx="6">
                  <c:v>Langedijk</c:v>
                </c:pt>
                <c:pt idx="7">
                  <c:v>HeerhugowaardNoord</c:v>
                </c:pt>
                <c:pt idx="8">
                  <c:v>HeerhugowaardZuid</c:v>
                </c:pt>
                <c:pt idx="9">
                  <c:v>SBO-SO</c:v>
                </c:pt>
              </c:strCache>
            </c:strRef>
          </c:cat>
          <c:val>
            <c:numRef>
              <c:f>Analyse!$C$4:$C$14</c:f>
              <c:numCache>
                <c:formatCode>General</c:formatCode>
                <c:ptCount val="10"/>
                <c:pt idx="0">
                  <c:v>218.3</c:v>
                </c:pt>
                <c:pt idx="1">
                  <c:v>272.5</c:v>
                </c:pt>
                <c:pt idx="2">
                  <c:v>335.05000000000007</c:v>
                </c:pt>
                <c:pt idx="3">
                  <c:v>265.5</c:v>
                </c:pt>
                <c:pt idx="4">
                  <c:v>118</c:v>
                </c:pt>
                <c:pt idx="5">
                  <c:v>118.5</c:v>
                </c:pt>
                <c:pt idx="6">
                  <c:v>65.5</c:v>
                </c:pt>
                <c:pt idx="7">
                  <c:v>387.5</c:v>
                </c:pt>
                <c:pt idx="8">
                  <c:v>174.8</c:v>
                </c:pt>
                <c:pt idx="9">
                  <c:v>42</c:v>
                </c:pt>
              </c:numCache>
            </c:numRef>
          </c:val>
          <c:extLst>
            <c:ext xmlns:c16="http://schemas.microsoft.com/office/drawing/2014/chart" uri="{C3380CC4-5D6E-409C-BE32-E72D297353CC}">
              <c16:uniqueId val="{00000001-8AD3-48AA-8EE9-4F365F7DBCF3}"/>
            </c:ext>
          </c:extLst>
        </c:ser>
        <c:dLbls>
          <c:showLegendKey val="0"/>
          <c:showVal val="0"/>
          <c:showCatName val="0"/>
          <c:showSerName val="0"/>
          <c:showPercent val="0"/>
          <c:showBubbleSize val="0"/>
        </c:dLbls>
        <c:gapWidth val="219"/>
        <c:overlap val="-27"/>
        <c:axId val="-1167486720"/>
        <c:axId val="-1167486176"/>
      </c:barChart>
      <c:catAx>
        <c:axId val="-116748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6176"/>
        <c:crosses val="autoZero"/>
        <c:auto val="1"/>
        <c:lblAlgn val="ctr"/>
        <c:lblOffset val="100"/>
        <c:noMultiLvlLbl val="0"/>
      </c:catAx>
      <c:valAx>
        <c:axId val="-1167486176"/>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4867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[2016-2017 3e trimester - AB.xlsx]Analyse!Draaitabel2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t>inzet in werkgebied per categorie in uren (3</a:t>
            </a:r>
            <a:r>
              <a:rPr lang="nl-NL" sz="1000" b="1" baseline="30000" dirty="0"/>
              <a:t>e</a:t>
            </a:r>
            <a:r>
              <a:rPr lang="nl-NL" sz="1000" b="1" dirty="0"/>
              <a:t> tri)</a:t>
            </a:r>
          </a:p>
        </c:rich>
      </c:tx>
      <c:layout>
        <c:manualLayout>
          <c:xMode val="edge"/>
          <c:yMode val="edge"/>
          <c:x val="0.2211041119860017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s>
    <c:plotArea>
      <c:layout/>
      <c:barChart>
        <c:barDir val="col"/>
        <c:grouping val="stacked"/>
        <c:varyColors val="0"/>
        <c:ser>
          <c:idx val="0"/>
          <c:order val="0"/>
          <c:tx>
            <c:strRef>
              <c:f>Analyse!$B$16:$B$17</c:f>
              <c:strCache>
                <c:ptCount val="1"/>
                <c:pt idx="0">
                  <c:v>individueel arrangement</c:v>
                </c:pt>
              </c:strCache>
            </c:strRef>
          </c:tx>
          <c:spPr>
            <a:solidFill>
              <a:schemeClr val="accent1"/>
            </a:solidFill>
            <a:ln>
              <a:noFill/>
            </a:ln>
            <a:effectLst/>
          </c:spPr>
          <c:invertIfNegative val="0"/>
          <c:cat>
            <c:strRef>
              <c:f>Analyse!$A$18:$A$28</c:f>
              <c:strCache>
                <c:ptCount val="10"/>
                <c:pt idx="0">
                  <c:v>algemeen (swv)</c:v>
                </c:pt>
                <c:pt idx="1">
                  <c:v>AlkmaarNoord</c:v>
                </c:pt>
                <c:pt idx="2">
                  <c:v>AlkmaarOost</c:v>
                </c:pt>
                <c:pt idx="3">
                  <c:v>AlkmaarZuid</c:v>
                </c:pt>
                <c:pt idx="4">
                  <c:v>Bergen</c:v>
                </c:pt>
                <c:pt idx="5">
                  <c:v>Heiloo</c:v>
                </c:pt>
                <c:pt idx="6">
                  <c:v>Langedijk</c:v>
                </c:pt>
                <c:pt idx="7">
                  <c:v>HeerhugowaardNoord</c:v>
                </c:pt>
                <c:pt idx="8">
                  <c:v>HeerhugowaardZuid</c:v>
                </c:pt>
                <c:pt idx="9">
                  <c:v>SBO-SO</c:v>
                </c:pt>
              </c:strCache>
            </c:strRef>
          </c:cat>
          <c:val>
            <c:numRef>
              <c:f>Analyse!$B$18:$B$28</c:f>
              <c:numCache>
                <c:formatCode>General</c:formatCode>
                <c:ptCount val="10"/>
                <c:pt idx="1">
                  <c:v>203.7</c:v>
                </c:pt>
                <c:pt idx="2">
                  <c:v>376.4500000000001</c:v>
                </c:pt>
                <c:pt idx="3">
                  <c:v>231.25</c:v>
                </c:pt>
                <c:pt idx="4">
                  <c:v>104.25</c:v>
                </c:pt>
                <c:pt idx="5">
                  <c:v>149.75</c:v>
                </c:pt>
                <c:pt idx="6">
                  <c:v>120.1</c:v>
                </c:pt>
                <c:pt idx="7">
                  <c:v>404.9</c:v>
                </c:pt>
                <c:pt idx="8">
                  <c:v>220.29999999999998</c:v>
                </c:pt>
                <c:pt idx="9">
                  <c:v>87</c:v>
                </c:pt>
              </c:numCache>
            </c:numRef>
          </c:val>
          <c:extLst>
            <c:ext xmlns:c16="http://schemas.microsoft.com/office/drawing/2014/chart" uri="{C3380CC4-5D6E-409C-BE32-E72D297353CC}">
              <c16:uniqueId val="{00000000-BE1F-42CE-A14C-00433C813291}"/>
            </c:ext>
          </c:extLst>
        </c:ser>
        <c:ser>
          <c:idx val="1"/>
          <c:order val="1"/>
          <c:tx>
            <c:strRef>
              <c:f>Analyse!$C$16:$C$17</c:f>
              <c:strCache>
                <c:ptCount val="1"/>
                <c:pt idx="0">
                  <c:v>groepsarrangement</c:v>
                </c:pt>
              </c:strCache>
            </c:strRef>
          </c:tx>
          <c:spPr>
            <a:solidFill>
              <a:schemeClr val="accent2"/>
            </a:solidFill>
            <a:ln>
              <a:noFill/>
            </a:ln>
            <a:effectLst/>
          </c:spPr>
          <c:invertIfNegative val="0"/>
          <c:cat>
            <c:strRef>
              <c:f>Analyse!$A$18:$A$28</c:f>
              <c:strCache>
                <c:ptCount val="10"/>
                <c:pt idx="0">
                  <c:v>algemeen (swv)</c:v>
                </c:pt>
                <c:pt idx="1">
                  <c:v>AlkmaarNoord</c:v>
                </c:pt>
                <c:pt idx="2">
                  <c:v>AlkmaarOost</c:v>
                </c:pt>
                <c:pt idx="3">
                  <c:v>AlkmaarZuid</c:v>
                </c:pt>
                <c:pt idx="4">
                  <c:v>Bergen</c:v>
                </c:pt>
                <c:pt idx="5">
                  <c:v>Heiloo</c:v>
                </c:pt>
                <c:pt idx="6">
                  <c:v>Langedijk</c:v>
                </c:pt>
                <c:pt idx="7">
                  <c:v>HeerhugowaardNoord</c:v>
                </c:pt>
                <c:pt idx="8">
                  <c:v>HeerhugowaardZuid</c:v>
                </c:pt>
                <c:pt idx="9">
                  <c:v>SBO-SO</c:v>
                </c:pt>
              </c:strCache>
            </c:strRef>
          </c:cat>
          <c:val>
            <c:numRef>
              <c:f>Analyse!$C$18:$C$28</c:f>
              <c:numCache>
                <c:formatCode>General</c:formatCode>
                <c:ptCount val="10"/>
                <c:pt idx="1">
                  <c:v>92</c:v>
                </c:pt>
                <c:pt idx="2">
                  <c:v>15</c:v>
                </c:pt>
                <c:pt idx="3">
                  <c:v>42.5</c:v>
                </c:pt>
                <c:pt idx="4">
                  <c:v>35</c:v>
                </c:pt>
                <c:pt idx="5">
                  <c:v>11</c:v>
                </c:pt>
                <c:pt idx="6">
                  <c:v>10</c:v>
                </c:pt>
                <c:pt idx="7">
                  <c:v>17</c:v>
                </c:pt>
                <c:pt idx="8">
                  <c:v>28</c:v>
                </c:pt>
              </c:numCache>
            </c:numRef>
          </c:val>
          <c:extLst>
            <c:ext xmlns:c16="http://schemas.microsoft.com/office/drawing/2014/chart" uri="{C3380CC4-5D6E-409C-BE32-E72D297353CC}">
              <c16:uniqueId val="{00000001-BE1F-42CE-A14C-00433C813291}"/>
            </c:ext>
          </c:extLst>
        </c:ser>
        <c:ser>
          <c:idx val="2"/>
          <c:order val="2"/>
          <c:tx>
            <c:strRef>
              <c:f>Analyse!$D$16:$D$17</c:f>
              <c:strCache>
                <c:ptCount val="1"/>
                <c:pt idx="0">
                  <c:v>overig</c:v>
                </c:pt>
              </c:strCache>
            </c:strRef>
          </c:tx>
          <c:spPr>
            <a:solidFill>
              <a:schemeClr val="accent3"/>
            </a:solidFill>
            <a:ln>
              <a:noFill/>
            </a:ln>
            <a:effectLst/>
          </c:spPr>
          <c:invertIfNegative val="0"/>
          <c:cat>
            <c:strRef>
              <c:f>Analyse!$A$18:$A$28</c:f>
              <c:strCache>
                <c:ptCount val="10"/>
                <c:pt idx="0">
                  <c:v>algemeen (swv)</c:v>
                </c:pt>
                <c:pt idx="1">
                  <c:v>AlkmaarNoord</c:v>
                </c:pt>
                <c:pt idx="2">
                  <c:v>AlkmaarOost</c:v>
                </c:pt>
                <c:pt idx="3">
                  <c:v>AlkmaarZuid</c:v>
                </c:pt>
                <c:pt idx="4">
                  <c:v>Bergen</c:v>
                </c:pt>
                <c:pt idx="5">
                  <c:v>Heiloo</c:v>
                </c:pt>
                <c:pt idx="6">
                  <c:v>Langedijk</c:v>
                </c:pt>
                <c:pt idx="7">
                  <c:v>HeerhugowaardNoord</c:v>
                </c:pt>
                <c:pt idx="8">
                  <c:v>HeerhugowaardZuid</c:v>
                </c:pt>
                <c:pt idx="9">
                  <c:v>SBO-SO</c:v>
                </c:pt>
              </c:strCache>
            </c:strRef>
          </c:cat>
          <c:val>
            <c:numRef>
              <c:f>Analyse!$D$18:$D$28</c:f>
              <c:numCache>
                <c:formatCode>General</c:formatCode>
                <c:ptCount val="10"/>
                <c:pt idx="0">
                  <c:v>317.55</c:v>
                </c:pt>
                <c:pt idx="1">
                  <c:v>12</c:v>
                </c:pt>
                <c:pt idx="2">
                  <c:v>53.650000000000006</c:v>
                </c:pt>
                <c:pt idx="3">
                  <c:v>39.5</c:v>
                </c:pt>
                <c:pt idx="4">
                  <c:v>3</c:v>
                </c:pt>
                <c:pt idx="5">
                  <c:v>2.5</c:v>
                </c:pt>
                <c:pt idx="6">
                  <c:v>35</c:v>
                </c:pt>
                <c:pt idx="7">
                  <c:v>82</c:v>
                </c:pt>
                <c:pt idx="8">
                  <c:v>44</c:v>
                </c:pt>
                <c:pt idx="9">
                  <c:v>11</c:v>
                </c:pt>
              </c:numCache>
            </c:numRef>
          </c:val>
          <c:extLst>
            <c:ext xmlns:c16="http://schemas.microsoft.com/office/drawing/2014/chart" uri="{C3380CC4-5D6E-409C-BE32-E72D297353CC}">
              <c16:uniqueId val="{00000002-BE1F-42CE-A14C-00433C813291}"/>
            </c:ext>
          </c:extLst>
        </c:ser>
        <c:dLbls>
          <c:showLegendKey val="0"/>
          <c:showVal val="0"/>
          <c:showCatName val="0"/>
          <c:showSerName val="0"/>
          <c:showPercent val="0"/>
          <c:showBubbleSize val="0"/>
        </c:dLbls>
        <c:gapWidth val="150"/>
        <c:overlap val="100"/>
        <c:axId val="-1166114992"/>
        <c:axId val="-1166113360"/>
      </c:barChart>
      <c:catAx>
        <c:axId val="-116611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13360"/>
        <c:crosses val="autoZero"/>
        <c:auto val="1"/>
        <c:lblAlgn val="ctr"/>
        <c:lblOffset val="100"/>
        <c:noMultiLvlLbl val="0"/>
      </c:catAx>
      <c:valAx>
        <c:axId val="-1166113360"/>
        <c:scaling>
          <c:orientation val="minMax"/>
          <c:max val="5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14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1" dirty="0"/>
              <a:t>Gemiddelde</a:t>
            </a:r>
            <a:r>
              <a:rPr lang="nl-NL" sz="1100" b="1" baseline="0" dirty="0"/>
              <a:t> leeftijd</a:t>
            </a:r>
            <a:endParaRPr lang="nl-NL" sz="11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8A6-4A0A-B7F5-8AF548A1053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8A6-4A0A-B7F5-8AF548A105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'2016-2017'!$BL$39:$BL$40</c:f>
              <c:strCache>
                <c:ptCount val="2"/>
                <c:pt idx="0">
                  <c:v>&gt;8 jaar (gemiddeld 11 jaar)</c:v>
                </c:pt>
                <c:pt idx="1">
                  <c:v>&lt; 8 jaar (gemiddeld 6 jaar)</c:v>
                </c:pt>
              </c:strCache>
            </c:strRef>
          </c:cat>
          <c:val>
            <c:numRef>
              <c:f>'2016-2017'!$BI$39:$BI$40</c:f>
              <c:numCache>
                <c:formatCode>General</c:formatCode>
                <c:ptCount val="2"/>
                <c:pt idx="0">
                  <c:v>206</c:v>
                </c:pt>
                <c:pt idx="1">
                  <c:v>148</c:v>
                </c:pt>
              </c:numCache>
            </c:numRef>
          </c:val>
          <c:extLst>
            <c:ext xmlns:c16="http://schemas.microsoft.com/office/drawing/2014/chart" uri="{C3380CC4-5D6E-409C-BE32-E72D297353CC}">
              <c16:uniqueId val="{00000004-F8A6-4A0A-B7F5-8AF548A1053B}"/>
            </c:ext>
          </c:extLst>
        </c:ser>
        <c:dLbls>
          <c:dLblPos val="ctr"/>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NL" sz="1000" dirty="0"/>
              <a:t>Leerlingaantallen</a:t>
            </a:r>
            <a:r>
              <a:rPr lang="nl-NL" sz="1000" baseline="0" dirty="0"/>
              <a:t> SBO en SO</a:t>
            </a:r>
            <a:endParaRPr lang="nl-NL" sz="1000" dirty="0"/>
          </a:p>
        </c:rich>
      </c:tx>
      <c:layout>
        <c:manualLayout>
          <c:xMode val="edge"/>
          <c:yMode val="edge"/>
          <c:x val="0.16737984347701215"/>
          <c:y val="2.1709633649932156E-2"/>
        </c:manualLayout>
      </c:layout>
      <c:overlay val="0"/>
    </c:title>
    <c:autoTitleDeleted val="0"/>
    <c:plotArea>
      <c:layout>
        <c:manualLayout>
          <c:layoutTarget val="inner"/>
          <c:xMode val="edge"/>
          <c:yMode val="edge"/>
          <c:x val="0.12649696963155252"/>
          <c:y val="0.11774655082273404"/>
          <c:w val="0.63309781799663101"/>
          <c:h val="0.43088689711658384"/>
        </c:manualLayout>
      </c:layout>
      <c:barChart>
        <c:barDir val="col"/>
        <c:grouping val="clustered"/>
        <c:varyColors val="0"/>
        <c:ser>
          <c:idx val="0"/>
          <c:order val="0"/>
          <c:tx>
            <c:v>leerlingen SBO</c:v>
          </c:tx>
          <c:spPr>
            <a:solidFill>
              <a:schemeClr val="accent1"/>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leerlingen!$C$5:$H$5</c:f>
              <c:numCache>
                <c:formatCode>#,##0</c:formatCode>
                <c:ptCount val="6"/>
                <c:pt idx="0">
                  <c:v>378</c:v>
                </c:pt>
                <c:pt idx="1">
                  <c:v>342</c:v>
                </c:pt>
                <c:pt idx="2">
                  <c:v>329</c:v>
                </c:pt>
                <c:pt idx="3">
                  <c:v>312</c:v>
                </c:pt>
                <c:pt idx="4">
                  <c:v>299</c:v>
                </c:pt>
                <c:pt idx="5">
                  <c:v>319</c:v>
                </c:pt>
              </c:numCache>
            </c:numRef>
          </c:val>
          <c:extLst>
            <c:ext xmlns:c16="http://schemas.microsoft.com/office/drawing/2014/chart" uri="{C3380CC4-5D6E-409C-BE32-E72D297353CC}">
              <c16:uniqueId val="{00000000-D1F5-4AF2-83E0-BACC88F4DF12}"/>
            </c:ext>
          </c:extLst>
        </c:ser>
        <c:ser>
          <c:idx val="1"/>
          <c:order val="1"/>
          <c:tx>
            <c:v>leerlingen SO</c:v>
          </c:tx>
          <c:spPr>
            <a:solidFill>
              <a:schemeClr val="accent2"/>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leerlingen!$C$7:$H$7</c:f>
              <c:numCache>
                <c:formatCode>#,##0</c:formatCode>
                <c:ptCount val="6"/>
                <c:pt idx="0">
                  <c:v>340</c:v>
                </c:pt>
                <c:pt idx="1">
                  <c:v>341</c:v>
                </c:pt>
                <c:pt idx="2">
                  <c:v>328</c:v>
                </c:pt>
                <c:pt idx="3">
                  <c:v>332</c:v>
                </c:pt>
                <c:pt idx="4">
                  <c:v>310</c:v>
                </c:pt>
                <c:pt idx="5">
                  <c:v>330</c:v>
                </c:pt>
              </c:numCache>
            </c:numRef>
          </c:val>
          <c:extLst>
            <c:ext xmlns:c16="http://schemas.microsoft.com/office/drawing/2014/chart" uri="{C3380CC4-5D6E-409C-BE32-E72D297353CC}">
              <c16:uniqueId val="{00000001-D1F5-4AF2-83E0-BACC88F4DF12}"/>
            </c:ext>
          </c:extLst>
        </c:ser>
        <c:dLbls>
          <c:showLegendKey val="0"/>
          <c:showVal val="0"/>
          <c:showCatName val="0"/>
          <c:showSerName val="0"/>
          <c:showPercent val="0"/>
          <c:showBubbleSize val="0"/>
        </c:dLbls>
        <c:gapWidth val="150"/>
        <c:axId val="-1167696864"/>
        <c:axId val="-1167697408"/>
      </c:barChart>
      <c:catAx>
        <c:axId val="-1167696864"/>
        <c:scaling>
          <c:orientation val="minMax"/>
        </c:scaling>
        <c:delete val="0"/>
        <c:axPos val="b"/>
        <c:numFmt formatCode="General" sourceLinked="1"/>
        <c:majorTickMark val="out"/>
        <c:minorTickMark val="none"/>
        <c:tickLblPos val="nextTo"/>
        <c:spPr>
          <a:solidFill>
            <a:schemeClr val="bg1"/>
          </a:solidFill>
        </c:spPr>
        <c:txPr>
          <a:bodyPr rot="-2700000"/>
          <a:lstStyle/>
          <a:p>
            <a:pPr>
              <a:defRPr sz="800">
                <a:solidFill>
                  <a:schemeClr val="tx1"/>
                </a:solidFill>
              </a:defRPr>
            </a:pPr>
            <a:endParaRPr lang="nl-NL"/>
          </a:p>
        </c:txPr>
        <c:crossAx val="-1167697408"/>
        <c:crosses val="autoZero"/>
        <c:auto val="1"/>
        <c:lblAlgn val="ctr"/>
        <c:lblOffset val="100"/>
        <c:noMultiLvlLbl val="1"/>
      </c:catAx>
      <c:valAx>
        <c:axId val="-1167697408"/>
        <c:scaling>
          <c:orientation val="minMax"/>
        </c:scaling>
        <c:delete val="0"/>
        <c:axPos val="l"/>
        <c:majorGridlines/>
        <c:minorGridlines>
          <c:spPr>
            <a:ln>
              <a:noFill/>
            </a:ln>
          </c:spPr>
        </c:minorGridlines>
        <c:numFmt formatCode="#,##0" sourceLinked="1"/>
        <c:majorTickMark val="out"/>
        <c:minorTickMark val="none"/>
        <c:tickLblPos val="nextTo"/>
        <c:txPr>
          <a:bodyPr/>
          <a:lstStyle/>
          <a:p>
            <a:pPr>
              <a:defRPr sz="800"/>
            </a:pPr>
            <a:endParaRPr lang="nl-NL"/>
          </a:p>
        </c:txPr>
        <c:crossAx val="-1167696864"/>
        <c:crosses val="autoZero"/>
        <c:crossBetween val="between"/>
      </c:valAx>
    </c:plotArea>
    <c:legend>
      <c:legendPos val="b"/>
      <c:layout>
        <c:manualLayout>
          <c:xMode val="edge"/>
          <c:yMode val="edge"/>
          <c:x val="0.2208326076887448"/>
          <c:y val="0.71797099410426723"/>
          <c:w val="0.40774630230044767"/>
          <c:h val="6.7288253782311722E-2"/>
        </c:manualLayout>
      </c:layout>
      <c:overlay val="0"/>
      <c:txPr>
        <a:bodyPr/>
        <a:lstStyle/>
        <a:p>
          <a:pPr>
            <a:defRPr sz="800" b="0"/>
          </a:pPr>
          <a:endParaRPr lang="nl-NL"/>
        </a:p>
      </c:txPr>
    </c:legend>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1" dirty="0"/>
              <a:t>totaal afgegeven </a:t>
            </a:r>
            <a:r>
              <a:rPr lang="nl-NL" sz="1100" b="1" dirty="0" err="1"/>
              <a:t>TLV’s</a:t>
            </a:r>
            <a:endParaRPr lang="nl-NL"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'trimester 5'!$B$4</c:f>
              <c:strCache>
                <c:ptCount val="1"/>
                <c:pt idx="0">
                  <c:v>2015-2016</c:v>
                </c:pt>
              </c:strCache>
            </c:strRef>
          </c:tx>
          <c:spPr>
            <a:solidFill>
              <a:schemeClr val="accent1"/>
            </a:solidFill>
            <a:ln>
              <a:noFill/>
            </a:ln>
            <a:effectLst/>
          </c:spPr>
          <c:invertIfNegative val="0"/>
          <c:cat>
            <c:strRef>
              <c:f>'trimester 5'!$C$3:$F$3</c:f>
              <c:strCache>
                <c:ptCount val="4"/>
                <c:pt idx="0">
                  <c:v>SBO</c:v>
                </c:pt>
                <c:pt idx="1">
                  <c:v>SO laag</c:v>
                </c:pt>
                <c:pt idx="2">
                  <c:v>SO midden</c:v>
                </c:pt>
                <c:pt idx="3">
                  <c:v>SO hoog</c:v>
                </c:pt>
              </c:strCache>
            </c:strRef>
          </c:cat>
          <c:val>
            <c:numRef>
              <c:f>'trimester 5'!$C$4:$F$4</c:f>
              <c:numCache>
                <c:formatCode>General</c:formatCode>
                <c:ptCount val="4"/>
                <c:pt idx="0">
                  <c:v>141</c:v>
                </c:pt>
                <c:pt idx="1">
                  <c:v>219</c:v>
                </c:pt>
                <c:pt idx="2">
                  <c:v>51</c:v>
                </c:pt>
                <c:pt idx="3">
                  <c:v>33</c:v>
                </c:pt>
              </c:numCache>
            </c:numRef>
          </c:val>
          <c:extLst>
            <c:ext xmlns:c16="http://schemas.microsoft.com/office/drawing/2014/chart" uri="{C3380CC4-5D6E-409C-BE32-E72D297353CC}">
              <c16:uniqueId val="{00000000-492E-40E4-B1CE-F3F6F0BEB7D4}"/>
            </c:ext>
          </c:extLst>
        </c:ser>
        <c:ser>
          <c:idx val="1"/>
          <c:order val="1"/>
          <c:tx>
            <c:strRef>
              <c:f>'trimester 5'!$B$5</c:f>
              <c:strCache>
                <c:ptCount val="1"/>
                <c:pt idx="0">
                  <c:v>2016-2017</c:v>
                </c:pt>
              </c:strCache>
            </c:strRef>
          </c:tx>
          <c:spPr>
            <a:solidFill>
              <a:schemeClr val="accent2"/>
            </a:solidFill>
            <a:ln>
              <a:noFill/>
            </a:ln>
            <a:effectLst/>
          </c:spPr>
          <c:invertIfNegative val="0"/>
          <c:cat>
            <c:strRef>
              <c:f>'trimester 5'!$C$3:$F$3</c:f>
              <c:strCache>
                <c:ptCount val="4"/>
                <c:pt idx="0">
                  <c:v>SBO</c:v>
                </c:pt>
                <c:pt idx="1">
                  <c:v>SO laag</c:v>
                </c:pt>
                <c:pt idx="2">
                  <c:v>SO midden</c:v>
                </c:pt>
                <c:pt idx="3">
                  <c:v>SO hoog</c:v>
                </c:pt>
              </c:strCache>
            </c:strRef>
          </c:cat>
          <c:val>
            <c:numRef>
              <c:f>'trimester 5'!$C$5:$F$5</c:f>
              <c:numCache>
                <c:formatCode>General</c:formatCode>
                <c:ptCount val="4"/>
                <c:pt idx="0">
                  <c:v>199</c:v>
                </c:pt>
                <c:pt idx="1">
                  <c:v>194</c:v>
                </c:pt>
                <c:pt idx="2">
                  <c:v>27</c:v>
                </c:pt>
                <c:pt idx="3">
                  <c:v>24</c:v>
                </c:pt>
              </c:numCache>
            </c:numRef>
          </c:val>
          <c:extLst>
            <c:ext xmlns:c16="http://schemas.microsoft.com/office/drawing/2014/chart" uri="{C3380CC4-5D6E-409C-BE32-E72D297353CC}">
              <c16:uniqueId val="{00000001-492E-40E4-B1CE-F3F6F0BEB7D4}"/>
            </c:ext>
          </c:extLst>
        </c:ser>
        <c:dLbls>
          <c:showLegendKey val="0"/>
          <c:showVal val="0"/>
          <c:showCatName val="0"/>
          <c:showSerName val="0"/>
          <c:showPercent val="0"/>
          <c:showBubbleSize val="0"/>
        </c:dLbls>
        <c:gapWidth val="219"/>
        <c:overlap val="-27"/>
        <c:axId val="-1166126416"/>
        <c:axId val="-1166120432"/>
      </c:barChart>
      <c:catAx>
        <c:axId val="-116612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20432"/>
        <c:crosses val="autoZero"/>
        <c:auto val="1"/>
        <c:lblAlgn val="ctr"/>
        <c:lblOffset val="100"/>
        <c:noMultiLvlLbl val="0"/>
      </c:catAx>
      <c:valAx>
        <c:axId val="-1166120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2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1" i="0" baseline="0" dirty="0">
                <a:effectLst/>
              </a:rPr>
              <a:t>aantal afgegeven </a:t>
            </a:r>
            <a:r>
              <a:rPr lang="nl-NL" sz="1100" b="1" i="0" baseline="0" dirty="0" err="1">
                <a:effectLst/>
              </a:rPr>
              <a:t>TLV’s</a:t>
            </a:r>
            <a:endParaRPr lang="nl-NL" sz="1100" dirty="0">
              <a:effectLst/>
            </a:endParaRPr>
          </a:p>
        </c:rich>
      </c:tx>
      <c:layout>
        <c:manualLayout>
          <c:xMode val="edge"/>
          <c:yMode val="edge"/>
          <c:x val="0.13379845142100477"/>
          <c:y val="5.05958625598584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7.9247594050743664E-2"/>
          <c:y val="0.17634259259259263"/>
          <c:w val="0.89019685039370078"/>
          <c:h val="0.61498432487605714"/>
        </c:manualLayout>
      </c:layout>
      <c:barChart>
        <c:barDir val="col"/>
        <c:grouping val="clustered"/>
        <c:varyColors val="0"/>
        <c:ser>
          <c:idx val="0"/>
          <c:order val="0"/>
          <c:tx>
            <c:strRef>
              <c:f>'TLV en arrangementen'!$C$65</c:f>
              <c:strCache>
                <c:ptCount val="1"/>
                <c:pt idx="0">
                  <c:v>1e trim</c:v>
                </c:pt>
              </c:strCache>
            </c:strRef>
          </c:tx>
          <c:spPr>
            <a:solidFill>
              <a:schemeClr val="accent1"/>
            </a:solidFill>
            <a:ln>
              <a:noFill/>
            </a:ln>
            <a:effectLst/>
          </c:spPr>
          <c:invertIfNegative val="0"/>
          <c:cat>
            <c:strRef>
              <c:f>'TLV en arrangementen'!$B$66:$B$69</c:f>
              <c:strCache>
                <c:ptCount val="4"/>
                <c:pt idx="0">
                  <c:v>SBO</c:v>
                </c:pt>
                <c:pt idx="1">
                  <c:v>SO laag</c:v>
                </c:pt>
                <c:pt idx="2">
                  <c:v>SO midden</c:v>
                </c:pt>
                <c:pt idx="3">
                  <c:v>SO hoog</c:v>
                </c:pt>
              </c:strCache>
            </c:strRef>
          </c:cat>
          <c:val>
            <c:numRef>
              <c:f>'TLV en arrangementen'!$C$66:$C$69</c:f>
              <c:numCache>
                <c:formatCode>General</c:formatCode>
                <c:ptCount val="4"/>
                <c:pt idx="0">
                  <c:v>24</c:v>
                </c:pt>
                <c:pt idx="1">
                  <c:v>29</c:v>
                </c:pt>
                <c:pt idx="2">
                  <c:v>1</c:v>
                </c:pt>
                <c:pt idx="3">
                  <c:v>8</c:v>
                </c:pt>
              </c:numCache>
            </c:numRef>
          </c:val>
          <c:extLst>
            <c:ext xmlns:c16="http://schemas.microsoft.com/office/drawing/2014/chart" uri="{C3380CC4-5D6E-409C-BE32-E72D297353CC}">
              <c16:uniqueId val="{00000000-E00B-4D2F-834D-6F6EF7148C5D}"/>
            </c:ext>
          </c:extLst>
        </c:ser>
        <c:ser>
          <c:idx val="1"/>
          <c:order val="1"/>
          <c:tx>
            <c:strRef>
              <c:f>'TLV en arrangementen'!$D$65</c:f>
              <c:strCache>
                <c:ptCount val="1"/>
                <c:pt idx="0">
                  <c:v>2e trim</c:v>
                </c:pt>
              </c:strCache>
            </c:strRef>
          </c:tx>
          <c:spPr>
            <a:solidFill>
              <a:schemeClr val="accent2"/>
            </a:solidFill>
            <a:ln>
              <a:noFill/>
            </a:ln>
            <a:effectLst/>
          </c:spPr>
          <c:invertIfNegative val="0"/>
          <c:cat>
            <c:strRef>
              <c:f>'TLV en arrangementen'!$B$66:$B$69</c:f>
              <c:strCache>
                <c:ptCount val="4"/>
                <c:pt idx="0">
                  <c:v>SBO</c:v>
                </c:pt>
                <c:pt idx="1">
                  <c:v>SO laag</c:v>
                </c:pt>
                <c:pt idx="2">
                  <c:v>SO midden</c:v>
                </c:pt>
                <c:pt idx="3">
                  <c:v>SO hoog</c:v>
                </c:pt>
              </c:strCache>
            </c:strRef>
          </c:cat>
          <c:val>
            <c:numRef>
              <c:f>'TLV en arrangementen'!$D$66:$D$69</c:f>
              <c:numCache>
                <c:formatCode>General</c:formatCode>
                <c:ptCount val="4"/>
                <c:pt idx="0">
                  <c:v>26</c:v>
                </c:pt>
                <c:pt idx="1">
                  <c:v>41</c:v>
                </c:pt>
                <c:pt idx="2">
                  <c:v>3</c:v>
                </c:pt>
                <c:pt idx="3">
                  <c:v>2</c:v>
                </c:pt>
              </c:numCache>
            </c:numRef>
          </c:val>
          <c:extLst>
            <c:ext xmlns:c16="http://schemas.microsoft.com/office/drawing/2014/chart" uri="{C3380CC4-5D6E-409C-BE32-E72D297353CC}">
              <c16:uniqueId val="{00000001-E00B-4D2F-834D-6F6EF7148C5D}"/>
            </c:ext>
          </c:extLst>
        </c:ser>
        <c:ser>
          <c:idx val="2"/>
          <c:order val="2"/>
          <c:tx>
            <c:strRef>
              <c:f>'TLV en arrangementen'!$E$65</c:f>
              <c:strCache>
                <c:ptCount val="1"/>
                <c:pt idx="0">
                  <c:v>3e trim</c:v>
                </c:pt>
              </c:strCache>
            </c:strRef>
          </c:tx>
          <c:spPr>
            <a:solidFill>
              <a:schemeClr val="accent3"/>
            </a:solidFill>
            <a:ln>
              <a:noFill/>
            </a:ln>
            <a:effectLst/>
          </c:spPr>
          <c:invertIfNegative val="0"/>
          <c:cat>
            <c:strRef>
              <c:f>'TLV en arrangementen'!$B$66:$B$69</c:f>
              <c:strCache>
                <c:ptCount val="4"/>
                <c:pt idx="0">
                  <c:v>SBO</c:v>
                </c:pt>
                <c:pt idx="1">
                  <c:v>SO laag</c:v>
                </c:pt>
                <c:pt idx="2">
                  <c:v>SO midden</c:v>
                </c:pt>
                <c:pt idx="3">
                  <c:v>SO hoog</c:v>
                </c:pt>
              </c:strCache>
            </c:strRef>
          </c:cat>
          <c:val>
            <c:numRef>
              <c:f>'TLV en arrangementen'!$E$66:$E$69</c:f>
              <c:numCache>
                <c:formatCode>General</c:formatCode>
                <c:ptCount val="4"/>
                <c:pt idx="0">
                  <c:v>65</c:v>
                </c:pt>
                <c:pt idx="1">
                  <c:v>54</c:v>
                </c:pt>
                <c:pt idx="2">
                  <c:v>7</c:v>
                </c:pt>
                <c:pt idx="3">
                  <c:v>3</c:v>
                </c:pt>
              </c:numCache>
            </c:numRef>
          </c:val>
          <c:extLst>
            <c:ext xmlns:c16="http://schemas.microsoft.com/office/drawing/2014/chart" uri="{C3380CC4-5D6E-409C-BE32-E72D297353CC}">
              <c16:uniqueId val="{00000002-E00B-4D2F-834D-6F6EF7148C5D}"/>
            </c:ext>
          </c:extLst>
        </c:ser>
        <c:ser>
          <c:idx val="3"/>
          <c:order val="3"/>
          <c:tx>
            <c:strRef>
              <c:f>'TLV en arrangementen'!$F$65</c:f>
              <c:strCache>
                <c:ptCount val="1"/>
                <c:pt idx="0">
                  <c:v>totaal</c:v>
                </c:pt>
              </c:strCache>
            </c:strRef>
          </c:tx>
          <c:spPr>
            <a:solidFill>
              <a:schemeClr val="accent4"/>
            </a:solidFill>
            <a:ln>
              <a:noFill/>
            </a:ln>
            <a:effectLst/>
          </c:spPr>
          <c:invertIfNegative val="0"/>
          <c:cat>
            <c:strRef>
              <c:f>'TLV en arrangementen'!$B$66:$B$69</c:f>
              <c:strCache>
                <c:ptCount val="4"/>
                <c:pt idx="0">
                  <c:v>SBO</c:v>
                </c:pt>
                <c:pt idx="1">
                  <c:v>SO laag</c:v>
                </c:pt>
                <c:pt idx="2">
                  <c:v>SO midden</c:v>
                </c:pt>
                <c:pt idx="3">
                  <c:v>SO hoog</c:v>
                </c:pt>
              </c:strCache>
            </c:strRef>
          </c:cat>
          <c:val>
            <c:numRef>
              <c:f>'TLV en arrangementen'!$F$66:$F$69</c:f>
              <c:numCache>
                <c:formatCode>General</c:formatCode>
                <c:ptCount val="4"/>
                <c:pt idx="0">
                  <c:v>115</c:v>
                </c:pt>
                <c:pt idx="1">
                  <c:v>124</c:v>
                </c:pt>
                <c:pt idx="2">
                  <c:v>11</c:v>
                </c:pt>
                <c:pt idx="3">
                  <c:v>13</c:v>
                </c:pt>
              </c:numCache>
            </c:numRef>
          </c:val>
          <c:extLst>
            <c:ext xmlns:c16="http://schemas.microsoft.com/office/drawing/2014/chart" uri="{C3380CC4-5D6E-409C-BE32-E72D297353CC}">
              <c16:uniqueId val="{00000003-E00B-4D2F-834D-6F6EF7148C5D}"/>
            </c:ext>
          </c:extLst>
        </c:ser>
        <c:dLbls>
          <c:showLegendKey val="0"/>
          <c:showVal val="0"/>
          <c:showCatName val="0"/>
          <c:showSerName val="0"/>
          <c:showPercent val="0"/>
          <c:showBubbleSize val="0"/>
        </c:dLbls>
        <c:gapWidth val="219"/>
        <c:overlap val="-27"/>
        <c:axId val="573646168"/>
        <c:axId val="573655024"/>
      </c:barChart>
      <c:catAx>
        <c:axId val="57364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73655024"/>
        <c:crosses val="autoZero"/>
        <c:auto val="1"/>
        <c:lblAlgn val="ctr"/>
        <c:lblOffset val="100"/>
        <c:noMultiLvlLbl val="0"/>
      </c:catAx>
      <c:valAx>
        <c:axId val="57365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73646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b="1" dirty="0"/>
              <a:t>afgegeven </a:t>
            </a:r>
            <a:r>
              <a:rPr lang="nl-NL" sz="1100" b="1" dirty="0" err="1"/>
              <a:t>TLV’s</a:t>
            </a:r>
            <a:endParaRPr lang="nl-NL" sz="11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'TLV en arrangementen'!$Q$84</c:f>
              <c:strCache>
                <c:ptCount val="1"/>
                <c:pt idx="0">
                  <c:v>Nieuwe TLV's</c:v>
                </c:pt>
              </c:strCache>
            </c:strRef>
          </c:tx>
          <c:spPr>
            <a:solidFill>
              <a:schemeClr val="accent1"/>
            </a:solidFill>
            <a:ln>
              <a:noFill/>
            </a:ln>
            <a:effectLst/>
          </c:spPr>
          <c:invertIfNegative val="0"/>
          <c:cat>
            <c:strRef>
              <c:f>'TLV en arrangementen'!$P$85:$P$92</c:f>
              <c:strCache>
                <c:ptCount val="7"/>
                <c:pt idx="0">
                  <c:v>SBO</c:v>
                </c:pt>
                <c:pt idx="2">
                  <c:v>SO laag</c:v>
                </c:pt>
                <c:pt idx="4">
                  <c:v>SO midden</c:v>
                </c:pt>
                <c:pt idx="6">
                  <c:v>SO hoog</c:v>
                </c:pt>
              </c:strCache>
            </c:strRef>
          </c:cat>
          <c:val>
            <c:numRef>
              <c:f>'TLV en arrangementen'!$Q$85:$Q$92</c:f>
              <c:numCache>
                <c:formatCode>General</c:formatCode>
                <c:ptCount val="8"/>
                <c:pt idx="0">
                  <c:v>115</c:v>
                </c:pt>
                <c:pt idx="2">
                  <c:v>124</c:v>
                </c:pt>
                <c:pt idx="4">
                  <c:v>11</c:v>
                </c:pt>
                <c:pt idx="6">
                  <c:v>13</c:v>
                </c:pt>
              </c:numCache>
            </c:numRef>
          </c:val>
          <c:extLst>
            <c:ext xmlns:c16="http://schemas.microsoft.com/office/drawing/2014/chart" uri="{C3380CC4-5D6E-409C-BE32-E72D297353CC}">
              <c16:uniqueId val="{00000000-21E4-4240-B326-F499BCCCB934}"/>
            </c:ext>
          </c:extLst>
        </c:ser>
        <c:ser>
          <c:idx val="1"/>
          <c:order val="1"/>
          <c:tx>
            <c:strRef>
              <c:f>'TLV en arrangementen'!$R$84</c:f>
              <c:strCache>
                <c:ptCount val="1"/>
                <c:pt idx="0">
                  <c:v>Verlengingen</c:v>
                </c:pt>
              </c:strCache>
            </c:strRef>
          </c:tx>
          <c:spPr>
            <a:solidFill>
              <a:schemeClr val="accent2"/>
            </a:solidFill>
            <a:ln>
              <a:noFill/>
            </a:ln>
            <a:effectLst/>
          </c:spPr>
          <c:invertIfNegative val="0"/>
          <c:cat>
            <c:strRef>
              <c:f>'TLV en arrangementen'!$P$85:$P$92</c:f>
              <c:strCache>
                <c:ptCount val="7"/>
                <c:pt idx="0">
                  <c:v>SBO</c:v>
                </c:pt>
                <c:pt idx="2">
                  <c:v>SO laag</c:v>
                </c:pt>
                <c:pt idx="4">
                  <c:v>SO midden</c:v>
                </c:pt>
                <c:pt idx="6">
                  <c:v>SO hoog</c:v>
                </c:pt>
              </c:strCache>
            </c:strRef>
          </c:cat>
          <c:val>
            <c:numRef>
              <c:f>'TLV en arrangementen'!$R$85:$R$91</c:f>
              <c:numCache>
                <c:formatCode>General</c:formatCode>
                <c:ptCount val="7"/>
                <c:pt idx="0">
                  <c:v>84</c:v>
                </c:pt>
                <c:pt idx="2">
                  <c:v>70</c:v>
                </c:pt>
                <c:pt idx="4">
                  <c:v>16</c:v>
                </c:pt>
                <c:pt idx="6">
                  <c:v>12</c:v>
                </c:pt>
              </c:numCache>
            </c:numRef>
          </c:val>
          <c:extLst>
            <c:ext xmlns:c16="http://schemas.microsoft.com/office/drawing/2014/chart" uri="{C3380CC4-5D6E-409C-BE32-E72D297353CC}">
              <c16:uniqueId val="{00000001-21E4-4240-B326-F499BCCCB934}"/>
            </c:ext>
          </c:extLst>
        </c:ser>
        <c:dLbls>
          <c:showLegendKey val="0"/>
          <c:showVal val="0"/>
          <c:showCatName val="0"/>
          <c:showSerName val="0"/>
          <c:showPercent val="0"/>
          <c:showBubbleSize val="0"/>
        </c:dLbls>
        <c:gapWidth val="219"/>
        <c:overlap val="-27"/>
        <c:axId val="499887816"/>
        <c:axId val="499881584"/>
      </c:barChart>
      <c:catAx>
        <c:axId val="499887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99881584"/>
        <c:crosses val="autoZero"/>
        <c:auto val="1"/>
        <c:lblAlgn val="ctr"/>
        <c:lblOffset val="100"/>
        <c:noMultiLvlLbl val="0"/>
      </c:catAx>
      <c:valAx>
        <c:axId val="499881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99887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t>plaats van herkomst TLV-aanvragen</a:t>
            </a:r>
          </a:p>
        </c:rich>
      </c:tx>
      <c:layout>
        <c:manualLayout>
          <c:xMode val="edge"/>
          <c:yMode val="edge"/>
          <c:x val="0.22144655642186056"/>
          <c:y val="4.44938197383693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'Trimesterrapportage 3'!$F$2</c:f>
              <c:strCache>
                <c:ptCount val="1"/>
                <c:pt idx="0">
                  <c:v>1e trimester</c:v>
                </c:pt>
              </c:strCache>
            </c:strRef>
          </c:tx>
          <c:spPr>
            <a:solidFill>
              <a:schemeClr val="accent1"/>
            </a:solidFill>
            <a:ln>
              <a:noFill/>
            </a:ln>
            <a:effectLst/>
          </c:spPr>
          <c:invertIfNegative val="0"/>
          <c:cat>
            <c:strRef>
              <c:f>'Trimesterrapportage 3'!$G$1:$L$1</c:f>
              <c:strCache>
                <c:ptCount val="5"/>
                <c:pt idx="0">
                  <c:v>voorschool</c:v>
                </c:pt>
                <c:pt idx="1">
                  <c:v>basisonderwijs</c:v>
                </c:pt>
                <c:pt idx="2">
                  <c:v>SBO</c:v>
                </c:pt>
                <c:pt idx="3">
                  <c:v>SO</c:v>
                </c:pt>
                <c:pt idx="4">
                  <c:v>overig</c:v>
                </c:pt>
              </c:strCache>
            </c:strRef>
          </c:cat>
          <c:val>
            <c:numRef>
              <c:f>'Trimesterrapportage 3'!$G$2:$L$2</c:f>
              <c:numCache>
                <c:formatCode>General</c:formatCode>
                <c:ptCount val="6"/>
                <c:pt idx="0">
                  <c:v>1</c:v>
                </c:pt>
                <c:pt idx="1">
                  <c:v>33</c:v>
                </c:pt>
                <c:pt idx="2">
                  <c:v>16</c:v>
                </c:pt>
                <c:pt idx="3">
                  <c:v>30</c:v>
                </c:pt>
                <c:pt idx="4">
                  <c:v>3</c:v>
                </c:pt>
              </c:numCache>
            </c:numRef>
          </c:val>
          <c:extLst>
            <c:ext xmlns:c16="http://schemas.microsoft.com/office/drawing/2014/chart" uri="{C3380CC4-5D6E-409C-BE32-E72D297353CC}">
              <c16:uniqueId val="{00000000-A8D9-4213-95D7-8A79ADCFE1D0}"/>
            </c:ext>
          </c:extLst>
        </c:ser>
        <c:ser>
          <c:idx val="1"/>
          <c:order val="1"/>
          <c:tx>
            <c:strRef>
              <c:f>'Trimesterrapportage 3'!$F$3</c:f>
              <c:strCache>
                <c:ptCount val="1"/>
                <c:pt idx="0">
                  <c:v>2e trimester</c:v>
                </c:pt>
              </c:strCache>
            </c:strRef>
          </c:tx>
          <c:spPr>
            <a:solidFill>
              <a:schemeClr val="accent2"/>
            </a:solidFill>
            <a:ln>
              <a:noFill/>
            </a:ln>
            <a:effectLst/>
          </c:spPr>
          <c:invertIfNegative val="0"/>
          <c:cat>
            <c:strRef>
              <c:f>'Trimesterrapportage 3'!$G$1:$L$1</c:f>
              <c:strCache>
                <c:ptCount val="5"/>
                <c:pt idx="0">
                  <c:v>voorschool</c:v>
                </c:pt>
                <c:pt idx="1">
                  <c:v>basisonderwijs</c:v>
                </c:pt>
                <c:pt idx="2">
                  <c:v>SBO</c:v>
                </c:pt>
                <c:pt idx="3">
                  <c:v>SO</c:v>
                </c:pt>
                <c:pt idx="4">
                  <c:v>overig</c:v>
                </c:pt>
              </c:strCache>
            </c:strRef>
          </c:cat>
          <c:val>
            <c:numRef>
              <c:f>'Trimesterrapportage 3'!$G$3:$L$3</c:f>
              <c:numCache>
                <c:formatCode>General</c:formatCode>
                <c:ptCount val="6"/>
                <c:pt idx="0">
                  <c:v>0</c:v>
                </c:pt>
                <c:pt idx="1">
                  <c:v>46</c:v>
                </c:pt>
                <c:pt idx="2">
                  <c:v>8</c:v>
                </c:pt>
                <c:pt idx="3">
                  <c:v>19</c:v>
                </c:pt>
                <c:pt idx="4">
                  <c:v>2</c:v>
                </c:pt>
              </c:numCache>
            </c:numRef>
          </c:val>
          <c:extLst>
            <c:ext xmlns:c16="http://schemas.microsoft.com/office/drawing/2014/chart" uri="{C3380CC4-5D6E-409C-BE32-E72D297353CC}">
              <c16:uniqueId val="{00000001-A8D9-4213-95D7-8A79ADCFE1D0}"/>
            </c:ext>
          </c:extLst>
        </c:ser>
        <c:ser>
          <c:idx val="2"/>
          <c:order val="2"/>
          <c:tx>
            <c:strRef>
              <c:f>'Trimesterrapportage 3'!$F$4</c:f>
              <c:strCache>
                <c:ptCount val="1"/>
                <c:pt idx="0">
                  <c:v>3e trimester</c:v>
                </c:pt>
              </c:strCache>
            </c:strRef>
          </c:tx>
          <c:spPr>
            <a:solidFill>
              <a:schemeClr val="accent3"/>
            </a:solidFill>
            <a:ln>
              <a:noFill/>
            </a:ln>
            <a:effectLst/>
          </c:spPr>
          <c:invertIfNegative val="0"/>
          <c:cat>
            <c:strRef>
              <c:f>'Trimesterrapportage 3'!$G$1:$L$1</c:f>
              <c:strCache>
                <c:ptCount val="5"/>
                <c:pt idx="0">
                  <c:v>voorschool</c:v>
                </c:pt>
                <c:pt idx="1">
                  <c:v>basisonderwijs</c:v>
                </c:pt>
                <c:pt idx="2">
                  <c:v>SBO</c:v>
                </c:pt>
                <c:pt idx="3">
                  <c:v>SO</c:v>
                </c:pt>
                <c:pt idx="4">
                  <c:v>overig</c:v>
                </c:pt>
              </c:strCache>
            </c:strRef>
          </c:cat>
          <c:val>
            <c:numRef>
              <c:f>'Trimesterrapportage 3'!$G$4:$L$4</c:f>
              <c:numCache>
                <c:formatCode>General</c:formatCode>
                <c:ptCount val="6"/>
                <c:pt idx="0">
                  <c:v>0</c:v>
                </c:pt>
                <c:pt idx="1">
                  <c:v>81</c:v>
                </c:pt>
                <c:pt idx="2">
                  <c:v>39</c:v>
                </c:pt>
                <c:pt idx="3">
                  <c:v>72</c:v>
                </c:pt>
                <c:pt idx="4">
                  <c:v>4</c:v>
                </c:pt>
              </c:numCache>
            </c:numRef>
          </c:val>
          <c:extLst>
            <c:ext xmlns:c16="http://schemas.microsoft.com/office/drawing/2014/chart" uri="{C3380CC4-5D6E-409C-BE32-E72D297353CC}">
              <c16:uniqueId val="{00000002-A8D9-4213-95D7-8A79ADCFE1D0}"/>
            </c:ext>
          </c:extLst>
        </c:ser>
        <c:dLbls>
          <c:showLegendKey val="0"/>
          <c:showVal val="0"/>
          <c:showCatName val="0"/>
          <c:showSerName val="0"/>
          <c:showPercent val="0"/>
          <c:showBubbleSize val="0"/>
        </c:dLbls>
        <c:gapWidth val="219"/>
        <c:overlap val="-27"/>
        <c:axId val="-1166112816"/>
        <c:axId val="-1166112272"/>
      </c:barChart>
      <c:catAx>
        <c:axId val="-1166112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12272"/>
        <c:crosses val="autoZero"/>
        <c:auto val="1"/>
        <c:lblAlgn val="ctr"/>
        <c:lblOffset val="100"/>
        <c:noMultiLvlLbl val="0"/>
      </c:catAx>
      <c:valAx>
        <c:axId val="-116611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128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i="0" u="none" strike="noStrike" baseline="0" dirty="0">
                <a:effectLst/>
              </a:rPr>
              <a:t>TLV-aanvragen afgezet tegen aandeel leerlingen </a:t>
            </a:r>
            <a:endParaRPr lang="nl-NL" sz="1000" dirty="0"/>
          </a:p>
        </c:rich>
      </c:tx>
      <c:layout>
        <c:manualLayout>
          <c:xMode val="edge"/>
          <c:yMode val="edge"/>
          <c:x val="0.13080310744289494"/>
          <c:y val="3.80437459809428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'Trimesterrapportage 2'!$H$35</c:f>
              <c:strCache>
                <c:ptCount val="1"/>
                <c:pt idx="0">
                  <c:v>aandeel TLV's</c:v>
                </c:pt>
              </c:strCache>
            </c:strRef>
          </c:tx>
          <c:spPr>
            <a:solidFill>
              <a:schemeClr val="accent1"/>
            </a:solidFill>
            <a:ln>
              <a:noFill/>
            </a:ln>
            <a:effectLst/>
          </c:spPr>
          <c:invertIfNegative val="0"/>
          <c:cat>
            <c:strRef>
              <c:f>'Trimesterrapportage 2'!$E$36:$E$43</c:f>
              <c:strCache>
                <c:ptCount val="8"/>
                <c:pt idx="0">
                  <c:v>Alkmaar-Noord</c:v>
                </c:pt>
                <c:pt idx="1">
                  <c:v>Alkmaar-Oost</c:v>
                </c:pt>
                <c:pt idx="2">
                  <c:v>Alkmaar-Zuid</c:v>
                </c:pt>
                <c:pt idx="3">
                  <c:v>Bergen</c:v>
                </c:pt>
                <c:pt idx="4">
                  <c:v>Heiloo</c:v>
                </c:pt>
                <c:pt idx="5">
                  <c:v>Langedijk</c:v>
                </c:pt>
                <c:pt idx="6">
                  <c:v>Heerhugowaard-Noord</c:v>
                </c:pt>
                <c:pt idx="7">
                  <c:v>Heerhugowaard-Zuid</c:v>
                </c:pt>
              </c:strCache>
            </c:strRef>
          </c:cat>
          <c:val>
            <c:numRef>
              <c:f>'Trimesterrapportage 2'!$H$36:$H$43</c:f>
              <c:numCache>
                <c:formatCode>0%</c:formatCode>
                <c:ptCount val="8"/>
                <c:pt idx="0">
                  <c:v>0.25316455696202533</c:v>
                </c:pt>
                <c:pt idx="1">
                  <c:v>9.49367088607595E-2</c:v>
                </c:pt>
                <c:pt idx="2">
                  <c:v>0.19620253164556961</c:v>
                </c:pt>
                <c:pt idx="3">
                  <c:v>5.0632911392405063E-2</c:v>
                </c:pt>
                <c:pt idx="4">
                  <c:v>4.4303797468354431E-2</c:v>
                </c:pt>
                <c:pt idx="5">
                  <c:v>0.10759493670886076</c:v>
                </c:pt>
                <c:pt idx="6">
                  <c:v>0.17721518987341772</c:v>
                </c:pt>
                <c:pt idx="7">
                  <c:v>7.5949367088607597E-2</c:v>
                </c:pt>
              </c:numCache>
            </c:numRef>
          </c:val>
          <c:extLst>
            <c:ext xmlns:c16="http://schemas.microsoft.com/office/drawing/2014/chart" uri="{C3380CC4-5D6E-409C-BE32-E72D297353CC}">
              <c16:uniqueId val="{00000000-E661-47EE-B374-5DBCF9C54A01}"/>
            </c:ext>
          </c:extLst>
        </c:ser>
        <c:ser>
          <c:idx val="1"/>
          <c:order val="1"/>
          <c:tx>
            <c:strRef>
              <c:f>'Trimesterrapportage 2'!$I$35</c:f>
              <c:strCache>
                <c:ptCount val="1"/>
                <c:pt idx="0">
                  <c:v>aandeel leerlingen</c:v>
                </c:pt>
              </c:strCache>
            </c:strRef>
          </c:tx>
          <c:spPr>
            <a:solidFill>
              <a:schemeClr val="accent2"/>
            </a:solidFill>
            <a:ln>
              <a:noFill/>
            </a:ln>
            <a:effectLst/>
          </c:spPr>
          <c:invertIfNegative val="0"/>
          <c:cat>
            <c:strRef>
              <c:f>'Trimesterrapportage 2'!$E$36:$E$43</c:f>
              <c:strCache>
                <c:ptCount val="8"/>
                <c:pt idx="0">
                  <c:v>Alkmaar-Noord</c:v>
                </c:pt>
                <c:pt idx="1">
                  <c:v>Alkmaar-Oost</c:v>
                </c:pt>
                <c:pt idx="2">
                  <c:v>Alkmaar-Zuid</c:v>
                </c:pt>
                <c:pt idx="3">
                  <c:v>Bergen</c:v>
                </c:pt>
                <c:pt idx="4">
                  <c:v>Heiloo</c:v>
                </c:pt>
                <c:pt idx="5">
                  <c:v>Langedijk</c:v>
                </c:pt>
                <c:pt idx="6">
                  <c:v>Heerhugowaard-Noord</c:v>
                </c:pt>
                <c:pt idx="7">
                  <c:v>Heerhugowaard-Zuid</c:v>
                </c:pt>
              </c:strCache>
            </c:strRef>
          </c:cat>
          <c:val>
            <c:numRef>
              <c:f>'Trimesterrapportage 2'!$I$36:$I$43</c:f>
              <c:numCache>
                <c:formatCode>0%</c:formatCode>
                <c:ptCount val="8"/>
                <c:pt idx="0">
                  <c:v>0.14068859838145861</c:v>
                </c:pt>
                <c:pt idx="1">
                  <c:v>0.13369726571852703</c:v>
                </c:pt>
                <c:pt idx="2">
                  <c:v>0.14997845137192933</c:v>
                </c:pt>
                <c:pt idx="3">
                  <c:v>0.10084757937078007</c:v>
                </c:pt>
                <c:pt idx="4">
                  <c:v>9.4478762629890342E-2</c:v>
                </c:pt>
                <c:pt idx="5">
                  <c:v>0.12210889240051717</c:v>
                </c:pt>
                <c:pt idx="6">
                  <c:v>0.1414068859838146</c:v>
                </c:pt>
                <c:pt idx="7">
                  <c:v>0.1167935641430829</c:v>
                </c:pt>
              </c:numCache>
            </c:numRef>
          </c:val>
          <c:extLst>
            <c:ext xmlns:c16="http://schemas.microsoft.com/office/drawing/2014/chart" uri="{C3380CC4-5D6E-409C-BE32-E72D297353CC}">
              <c16:uniqueId val="{00000001-E661-47EE-B374-5DBCF9C54A01}"/>
            </c:ext>
          </c:extLst>
        </c:ser>
        <c:dLbls>
          <c:showLegendKey val="0"/>
          <c:showVal val="0"/>
          <c:showCatName val="0"/>
          <c:showSerName val="0"/>
          <c:showPercent val="0"/>
          <c:showBubbleSize val="0"/>
        </c:dLbls>
        <c:gapWidth val="219"/>
        <c:overlap val="-27"/>
        <c:axId val="451159280"/>
        <c:axId val="451161576"/>
      </c:barChart>
      <c:catAx>
        <c:axId val="45115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51161576"/>
        <c:crosses val="autoZero"/>
        <c:auto val="1"/>
        <c:lblAlgn val="ctr"/>
        <c:lblOffset val="100"/>
        <c:noMultiLvlLbl val="0"/>
      </c:catAx>
      <c:valAx>
        <c:axId val="45116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451159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a:t>aantal aangevraagde TLV's per werkgebied per trimester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'[TLV.xlsx]Trimesterrapportage 2'!$G$1</c:f>
              <c:strCache>
                <c:ptCount val="1"/>
                <c:pt idx="0">
                  <c:v>1e trimester</c:v>
                </c:pt>
              </c:strCache>
            </c:strRef>
          </c:tx>
          <c:spPr>
            <a:solidFill>
              <a:schemeClr val="accent1"/>
            </a:solidFill>
            <a:ln>
              <a:noFill/>
            </a:ln>
            <a:effectLst/>
          </c:spPr>
          <c:invertIfNegative val="0"/>
          <c:cat>
            <c:multiLvlStrRef>
              <c:f>'[TLV.xlsx]Trimesterrapportage 2'!$E$2:$F$33</c:f>
              <c:multiLvlStrCache>
                <c:ptCount val="32"/>
                <c:lvl>
                  <c:pt idx="0">
                    <c:v>SBO</c:v>
                  </c:pt>
                  <c:pt idx="1">
                    <c:v>SO laag</c:v>
                  </c:pt>
                  <c:pt idx="2">
                    <c:v>SO midden</c:v>
                  </c:pt>
                  <c:pt idx="3">
                    <c:v>SO hoog</c:v>
                  </c:pt>
                  <c:pt idx="4">
                    <c:v>SBO</c:v>
                  </c:pt>
                  <c:pt idx="5">
                    <c:v>SO laag</c:v>
                  </c:pt>
                  <c:pt idx="6">
                    <c:v>SO midden</c:v>
                  </c:pt>
                  <c:pt idx="7">
                    <c:v>SO hoog</c:v>
                  </c:pt>
                  <c:pt idx="8">
                    <c:v>SBO</c:v>
                  </c:pt>
                  <c:pt idx="9">
                    <c:v>SO laag</c:v>
                  </c:pt>
                  <c:pt idx="10">
                    <c:v>SO midden</c:v>
                  </c:pt>
                  <c:pt idx="11">
                    <c:v>SO hoog</c:v>
                  </c:pt>
                  <c:pt idx="12">
                    <c:v>SBO</c:v>
                  </c:pt>
                  <c:pt idx="13">
                    <c:v>SO laag</c:v>
                  </c:pt>
                  <c:pt idx="14">
                    <c:v>SO midden</c:v>
                  </c:pt>
                  <c:pt idx="15">
                    <c:v>SO hoog</c:v>
                  </c:pt>
                  <c:pt idx="16">
                    <c:v>SBO</c:v>
                  </c:pt>
                  <c:pt idx="17">
                    <c:v>SO laag</c:v>
                  </c:pt>
                  <c:pt idx="18">
                    <c:v>SO midden</c:v>
                  </c:pt>
                  <c:pt idx="19">
                    <c:v>SO hoog</c:v>
                  </c:pt>
                  <c:pt idx="20">
                    <c:v>SBO</c:v>
                  </c:pt>
                  <c:pt idx="21">
                    <c:v>SO laag</c:v>
                  </c:pt>
                  <c:pt idx="22">
                    <c:v>SO midden</c:v>
                  </c:pt>
                  <c:pt idx="23">
                    <c:v>SO hoog</c:v>
                  </c:pt>
                  <c:pt idx="24">
                    <c:v>SBO</c:v>
                  </c:pt>
                  <c:pt idx="25">
                    <c:v>SO laag</c:v>
                  </c:pt>
                  <c:pt idx="26">
                    <c:v>SO midden</c:v>
                  </c:pt>
                  <c:pt idx="27">
                    <c:v>SO hoog</c:v>
                  </c:pt>
                  <c:pt idx="28">
                    <c:v>SBO</c:v>
                  </c:pt>
                  <c:pt idx="29">
                    <c:v>SO laag</c:v>
                  </c:pt>
                  <c:pt idx="30">
                    <c:v>SO midden</c:v>
                  </c:pt>
                  <c:pt idx="31">
                    <c:v>SO hoog</c:v>
                  </c:pt>
                </c:lvl>
                <c:lvl>
                  <c:pt idx="0">
                    <c:v>Alkmaar-Noord</c:v>
                  </c:pt>
                  <c:pt idx="4">
                    <c:v>Alkmaar-Oost</c:v>
                  </c:pt>
                  <c:pt idx="8">
                    <c:v>Alkmaar-Zuid</c:v>
                  </c:pt>
                  <c:pt idx="12">
                    <c:v>Bergen</c:v>
                  </c:pt>
                  <c:pt idx="16">
                    <c:v>Heiloo</c:v>
                  </c:pt>
                  <c:pt idx="20">
                    <c:v>Langedijk</c:v>
                  </c:pt>
                  <c:pt idx="24">
                    <c:v>Heerhugowaard-Noord</c:v>
                  </c:pt>
                  <c:pt idx="28">
                    <c:v>Heerhugowaard-Zuid</c:v>
                  </c:pt>
                </c:lvl>
              </c:multiLvlStrCache>
            </c:multiLvlStrRef>
          </c:cat>
          <c:val>
            <c:numRef>
              <c:f>'[TLV.xlsx]Trimesterrapportage 2'!$G$2:$G$33</c:f>
              <c:numCache>
                <c:formatCode>General</c:formatCode>
                <c:ptCount val="32"/>
                <c:pt idx="0">
                  <c:v>5</c:v>
                </c:pt>
                <c:pt idx="1">
                  <c:v>2</c:v>
                </c:pt>
                <c:pt idx="2">
                  <c:v>0</c:v>
                </c:pt>
                <c:pt idx="3">
                  <c:v>0</c:v>
                </c:pt>
                <c:pt idx="4">
                  <c:v>1</c:v>
                </c:pt>
                <c:pt idx="5">
                  <c:v>0</c:v>
                </c:pt>
                <c:pt idx="6">
                  <c:v>0</c:v>
                </c:pt>
                <c:pt idx="7">
                  <c:v>0</c:v>
                </c:pt>
                <c:pt idx="8">
                  <c:v>5</c:v>
                </c:pt>
                <c:pt idx="9">
                  <c:v>2</c:v>
                </c:pt>
                <c:pt idx="10">
                  <c:v>0</c:v>
                </c:pt>
                <c:pt idx="11">
                  <c:v>0</c:v>
                </c:pt>
                <c:pt idx="12">
                  <c:v>1</c:v>
                </c:pt>
                <c:pt idx="13">
                  <c:v>1</c:v>
                </c:pt>
                <c:pt idx="14">
                  <c:v>0</c:v>
                </c:pt>
                <c:pt idx="15">
                  <c:v>0</c:v>
                </c:pt>
                <c:pt idx="16">
                  <c:v>0</c:v>
                </c:pt>
                <c:pt idx="17">
                  <c:v>1</c:v>
                </c:pt>
                <c:pt idx="18">
                  <c:v>0</c:v>
                </c:pt>
                <c:pt idx="19">
                  <c:v>0</c:v>
                </c:pt>
                <c:pt idx="20">
                  <c:v>4</c:v>
                </c:pt>
                <c:pt idx="21">
                  <c:v>3</c:v>
                </c:pt>
                <c:pt idx="22">
                  <c:v>0</c:v>
                </c:pt>
                <c:pt idx="23">
                  <c:v>0</c:v>
                </c:pt>
                <c:pt idx="24">
                  <c:v>3</c:v>
                </c:pt>
                <c:pt idx="25">
                  <c:v>4</c:v>
                </c:pt>
                <c:pt idx="26">
                  <c:v>0</c:v>
                </c:pt>
                <c:pt idx="27">
                  <c:v>0</c:v>
                </c:pt>
                <c:pt idx="28">
                  <c:v>1</c:v>
                </c:pt>
                <c:pt idx="29">
                  <c:v>0</c:v>
                </c:pt>
                <c:pt idx="30">
                  <c:v>0</c:v>
                </c:pt>
                <c:pt idx="31">
                  <c:v>0</c:v>
                </c:pt>
              </c:numCache>
            </c:numRef>
          </c:val>
          <c:extLst>
            <c:ext xmlns:c16="http://schemas.microsoft.com/office/drawing/2014/chart" uri="{C3380CC4-5D6E-409C-BE32-E72D297353CC}">
              <c16:uniqueId val="{00000000-1548-4467-9D86-32CE0DB152CC}"/>
            </c:ext>
          </c:extLst>
        </c:ser>
        <c:ser>
          <c:idx val="1"/>
          <c:order val="1"/>
          <c:tx>
            <c:strRef>
              <c:f>'[TLV.xlsx]Trimesterrapportage 2'!$H$1</c:f>
              <c:strCache>
                <c:ptCount val="1"/>
                <c:pt idx="0">
                  <c:v>2e trimester</c:v>
                </c:pt>
              </c:strCache>
            </c:strRef>
          </c:tx>
          <c:spPr>
            <a:solidFill>
              <a:schemeClr val="accent2"/>
            </a:solidFill>
            <a:ln>
              <a:noFill/>
            </a:ln>
            <a:effectLst/>
          </c:spPr>
          <c:invertIfNegative val="0"/>
          <c:cat>
            <c:multiLvlStrRef>
              <c:f>'[TLV.xlsx]Trimesterrapportage 2'!$E$2:$F$33</c:f>
              <c:multiLvlStrCache>
                <c:ptCount val="32"/>
                <c:lvl>
                  <c:pt idx="0">
                    <c:v>SBO</c:v>
                  </c:pt>
                  <c:pt idx="1">
                    <c:v>SO laag</c:v>
                  </c:pt>
                  <c:pt idx="2">
                    <c:v>SO midden</c:v>
                  </c:pt>
                  <c:pt idx="3">
                    <c:v>SO hoog</c:v>
                  </c:pt>
                  <c:pt idx="4">
                    <c:v>SBO</c:v>
                  </c:pt>
                  <c:pt idx="5">
                    <c:v>SO laag</c:v>
                  </c:pt>
                  <c:pt idx="6">
                    <c:v>SO midden</c:v>
                  </c:pt>
                  <c:pt idx="7">
                    <c:v>SO hoog</c:v>
                  </c:pt>
                  <c:pt idx="8">
                    <c:v>SBO</c:v>
                  </c:pt>
                  <c:pt idx="9">
                    <c:v>SO laag</c:v>
                  </c:pt>
                  <c:pt idx="10">
                    <c:v>SO midden</c:v>
                  </c:pt>
                  <c:pt idx="11">
                    <c:v>SO hoog</c:v>
                  </c:pt>
                  <c:pt idx="12">
                    <c:v>SBO</c:v>
                  </c:pt>
                  <c:pt idx="13">
                    <c:v>SO laag</c:v>
                  </c:pt>
                  <c:pt idx="14">
                    <c:v>SO midden</c:v>
                  </c:pt>
                  <c:pt idx="15">
                    <c:v>SO hoog</c:v>
                  </c:pt>
                  <c:pt idx="16">
                    <c:v>SBO</c:v>
                  </c:pt>
                  <c:pt idx="17">
                    <c:v>SO laag</c:v>
                  </c:pt>
                  <c:pt idx="18">
                    <c:v>SO midden</c:v>
                  </c:pt>
                  <c:pt idx="19">
                    <c:v>SO hoog</c:v>
                  </c:pt>
                  <c:pt idx="20">
                    <c:v>SBO</c:v>
                  </c:pt>
                  <c:pt idx="21">
                    <c:v>SO laag</c:v>
                  </c:pt>
                  <c:pt idx="22">
                    <c:v>SO midden</c:v>
                  </c:pt>
                  <c:pt idx="23">
                    <c:v>SO hoog</c:v>
                  </c:pt>
                  <c:pt idx="24">
                    <c:v>SBO</c:v>
                  </c:pt>
                  <c:pt idx="25">
                    <c:v>SO laag</c:v>
                  </c:pt>
                  <c:pt idx="26">
                    <c:v>SO midden</c:v>
                  </c:pt>
                  <c:pt idx="27">
                    <c:v>SO hoog</c:v>
                  </c:pt>
                  <c:pt idx="28">
                    <c:v>SBO</c:v>
                  </c:pt>
                  <c:pt idx="29">
                    <c:v>SO laag</c:v>
                  </c:pt>
                  <c:pt idx="30">
                    <c:v>SO midden</c:v>
                  </c:pt>
                  <c:pt idx="31">
                    <c:v>SO hoog</c:v>
                  </c:pt>
                </c:lvl>
                <c:lvl>
                  <c:pt idx="0">
                    <c:v>Alkmaar-Noord</c:v>
                  </c:pt>
                  <c:pt idx="4">
                    <c:v>Alkmaar-Oost</c:v>
                  </c:pt>
                  <c:pt idx="8">
                    <c:v>Alkmaar-Zuid</c:v>
                  </c:pt>
                  <c:pt idx="12">
                    <c:v>Bergen</c:v>
                  </c:pt>
                  <c:pt idx="16">
                    <c:v>Heiloo</c:v>
                  </c:pt>
                  <c:pt idx="20">
                    <c:v>Langedijk</c:v>
                  </c:pt>
                  <c:pt idx="24">
                    <c:v>Heerhugowaard-Noord</c:v>
                  </c:pt>
                  <c:pt idx="28">
                    <c:v>Heerhugowaard-Zuid</c:v>
                  </c:pt>
                </c:lvl>
              </c:multiLvlStrCache>
            </c:multiLvlStrRef>
          </c:cat>
          <c:val>
            <c:numRef>
              <c:f>'[TLV.xlsx]Trimesterrapportage 2'!$H$2:$H$33</c:f>
              <c:numCache>
                <c:formatCode>General</c:formatCode>
                <c:ptCount val="32"/>
                <c:pt idx="0">
                  <c:v>6</c:v>
                </c:pt>
                <c:pt idx="1">
                  <c:v>5</c:v>
                </c:pt>
                <c:pt idx="2">
                  <c:v>0</c:v>
                </c:pt>
                <c:pt idx="3">
                  <c:v>0</c:v>
                </c:pt>
                <c:pt idx="4">
                  <c:v>1</c:v>
                </c:pt>
                <c:pt idx="5">
                  <c:v>3</c:v>
                </c:pt>
                <c:pt idx="6">
                  <c:v>0</c:v>
                </c:pt>
                <c:pt idx="7">
                  <c:v>0</c:v>
                </c:pt>
                <c:pt idx="8">
                  <c:v>2</c:v>
                </c:pt>
                <c:pt idx="9">
                  <c:v>11</c:v>
                </c:pt>
                <c:pt idx="10">
                  <c:v>1</c:v>
                </c:pt>
                <c:pt idx="11">
                  <c:v>0</c:v>
                </c:pt>
                <c:pt idx="12">
                  <c:v>1</c:v>
                </c:pt>
                <c:pt idx="13">
                  <c:v>0</c:v>
                </c:pt>
                <c:pt idx="14">
                  <c:v>0</c:v>
                </c:pt>
                <c:pt idx="15">
                  <c:v>0</c:v>
                </c:pt>
                <c:pt idx="16">
                  <c:v>1</c:v>
                </c:pt>
                <c:pt idx="17">
                  <c:v>0</c:v>
                </c:pt>
                <c:pt idx="18">
                  <c:v>0</c:v>
                </c:pt>
                <c:pt idx="19">
                  <c:v>0</c:v>
                </c:pt>
                <c:pt idx="20">
                  <c:v>2</c:v>
                </c:pt>
                <c:pt idx="21">
                  <c:v>1</c:v>
                </c:pt>
                <c:pt idx="22">
                  <c:v>0</c:v>
                </c:pt>
                <c:pt idx="23">
                  <c:v>0</c:v>
                </c:pt>
                <c:pt idx="24">
                  <c:v>4</c:v>
                </c:pt>
                <c:pt idx="25">
                  <c:v>2</c:v>
                </c:pt>
                <c:pt idx="26">
                  <c:v>0</c:v>
                </c:pt>
                <c:pt idx="27">
                  <c:v>0</c:v>
                </c:pt>
                <c:pt idx="28">
                  <c:v>3</c:v>
                </c:pt>
                <c:pt idx="29">
                  <c:v>3</c:v>
                </c:pt>
                <c:pt idx="30">
                  <c:v>0</c:v>
                </c:pt>
                <c:pt idx="31">
                  <c:v>0</c:v>
                </c:pt>
              </c:numCache>
            </c:numRef>
          </c:val>
          <c:extLst>
            <c:ext xmlns:c16="http://schemas.microsoft.com/office/drawing/2014/chart" uri="{C3380CC4-5D6E-409C-BE32-E72D297353CC}">
              <c16:uniqueId val="{00000001-1548-4467-9D86-32CE0DB152CC}"/>
            </c:ext>
          </c:extLst>
        </c:ser>
        <c:ser>
          <c:idx val="2"/>
          <c:order val="2"/>
          <c:tx>
            <c:strRef>
              <c:f>'[TLV.xlsx]Trimesterrapportage 2'!$I$1</c:f>
              <c:strCache>
                <c:ptCount val="1"/>
                <c:pt idx="0">
                  <c:v>3e trimester</c:v>
                </c:pt>
              </c:strCache>
            </c:strRef>
          </c:tx>
          <c:spPr>
            <a:solidFill>
              <a:schemeClr val="accent3"/>
            </a:solidFill>
            <a:ln>
              <a:noFill/>
            </a:ln>
            <a:effectLst/>
          </c:spPr>
          <c:invertIfNegative val="0"/>
          <c:cat>
            <c:multiLvlStrRef>
              <c:f>'[TLV.xlsx]Trimesterrapportage 2'!$E$2:$F$33</c:f>
              <c:multiLvlStrCache>
                <c:ptCount val="32"/>
                <c:lvl>
                  <c:pt idx="0">
                    <c:v>SBO</c:v>
                  </c:pt>
                  <c:pt idx="1">
                    <c:v>SO laag</c:v>
                  </c:pt>
                  <c:pt idx="2">
                    <c:v>SO midden</c:v>
                  </c:pt>
                  <c:pt idx="3">
                    <c:v>SO hoog</c:v>
                  </c:pt>
                  <c:pt idx="4">
                    <c:v>SBO</c:v>
                  </c:pt>
                  <c:pt idx="5">
                    <c:v>SO laag</c:v>
                  </c:pt>
                  <c:pt idx="6">
                    <c:v>SO midden</c:v>
                  </c:pt>
                  <c:pt idx="7">
                    <c:v>SO hoog</c:v>
                  </c:pt>
                  <c:pt idx="8">
                    <c:v>SBO</c:v>
                  </c:pt>
                  <c:pt idx="9">
                    <c:v>SO laag</c:v>
                  </c:pt>
                  <c:pt idx="10">
                    <c:v>SO midden</c:v>
                  </c:pt>
                  <c:pt idx="11">
                    <c:v>SO hoog</c:v>
                  </c:pt>
                  <c:pt idx="12">
                    <c:v>SBO</c:v>
                  </c:pt>
                  <c:pt idx="13">
                    <c:v>SO laag</c:v>
                  </c:pt>
                  <c:pt idx="14">
                    <c:v>SO midden</c:v>
                  </c:pt>
                  <c:pt idx="15">
                    <c:v>SO hoog</c:v>
                  </c:pt>
                  <c:pt idx="16">
                    <c:v>SBO</c:v>
                  </c:pt>
                  <c:pt idx="17">
                    <c:v>SO laag</c:v>
                  </c:pt>
                  <c:pt idx="18">
                    <c:v>SO midden</c:v>
                  </c:pt>
                  <c:pt idx="19">
                    <c:v>SO hoog</c:v>
                  </c:pt>
                  <c:pt idx="20">
                    <c:v>SBO</c:v>
                  </c:pt>
                  <c:pt idx="21">
                    <c:v>SO laag</c:v>
                  </c:pt>
                  <c:pt idx="22">
                    <c:v>SO midden</c:v>
                  </c:pt>
                  <c:pt idx="23">
                    <c:v>SO hoog</c:v>
                  </c:pt>
                  <c:pt idx="24">
                    <c:v>SBO</c:v>
                  </c:pt>
                  <c:pt idx="25">
                    <c:v>SO laag</c:v>
                  </c:pt>
                  <c:pt idx="26">
                    <c:v>SO midden</c:v>
                  </c:pt>
                  <c:pt idx="27">
                    <c:v>SO hoog</c:v>
                  </c:pt>
                  <c:pt idx="28">
                    <c:v>SBO</c:v>
                  </c:pt>
                  <c:pt idx="29">
                    <c:v>SO laag</c:v>
                  </c:pt>
                  <c:pt idx="30">
                    <c:v>SO midden</c:v>
                  </c:pt>
                  <c:pt idx="31">
                    <c:v>SO hoog</c:v>
                  </c:pt>
                </c:lvl>
                <c:lvl>
                  <c:pt idx="0">
                    <c:v>Alkmaar-Noord</c:v>
                  </c:pt>
                  <c:pt idx="4">
                    <c:v>Alkmaar-Oost</c:v>
                  </c:pt>
                  <c:pt idx="8">
                    <c:v>Alkmaar-Zuid</c:v>
                  </c:pt>
                  <c:pt idx="12">
                    <c:v>Bergen</c:v>
                  </c:pt>
                  <c:pt idx="16">
                    <c:v>Heiloo</c:v>
                  </c:pt>
                  <c:pt idx="20">
                    <c:v>Langedijk</c:v>
                  </c:pt>
                  <c:pt idx="24">
                    <c:v>Heerhugowaard-Noord</c:v>
                  </c:pt>
                  <c:pt idx="28">
                    <c:v>Heerhugowaard-Zuid</c:v>
                  </c:pt>
                </c:lvl>
              </c:multiLvlStrCache>
            </c:multiLvlStrRef>
          </c:cat>
          <c:val>
            <c:numRef>
              <c:f>'[TLV.xlsx]Trimesterrapportage 2'!$I$2:$I$33</c:f>
              <c:numCache>
                <c:formatCode>General</c:formatCode>
                <c:ptCount val="32"/>
                <c:pt idx="0">
                  <c:v>15</c:v>
                </c:pt>
                <c:pt idx="1">
                  <c:v>6</c:v>
                </c:pt>
                <c:pt idx="2">
                  <c:v>1</c:v>
                </c:pt>
                <c:pt idx="3">
                  <c:v>0</c:v>
                </c:pt>
                <c:pt idx="4">
                  <c:v>7</c:v>
                </c:pt>
                <c:pt idx="5">
                  <c:v>3</c:v>
                </c:pt>
                <c:pt idx="6">
                  <c:v>0</c:v>
                </c:pt>
                <c:pt idx="7">
                  <c:v>0</c:v>
                </c:pt>
                <c:pt idx="8">
                  <c:v>4</c:v>
                </c:pt>
                <c:pt idx="9">
                  <c:v>5</c:v>
                </c:pt>
                <c:pt idx="10">
                  <c:v>1</c:v>
                </c:pt>
                <c:pt idx="11">
                  <c:v>0</c:v>
                </c:pt>
                <c:pt idx="12">
                  <c:v>3</c:v>
                </c:pt>
                <c:pt idx="13">
                  <c:v>1</c:v>
                </c:pt>
                <c:pt idx="14">
                  <c:v>1</c:v>
                </c:pt>
                <c:pt idx="15">
                  <c:v>0</c:v>
                </c:pt>
                <c:pt idx="16">
                  <c:v>1</c:v>
                </c:pt>
                <c:pt idx="17">
                  <c:v>4</c:v>
                </c:pt>
                <c:pt idx="18">
                  <c:v>0</c:v>
                </c:pt>
                <c:pt idx="19">
                  <c:v>0</c:v>
                </c:pt>
                <c:pt idx="20">
                  <c:v>7</c:v>
                </c:pt>
                <c:pt idx="21">
                  <c:v>0</c:v>
                </c:pt>
                <c:pt idx="22">
                  <c:v>0</c:v>
                </c:pt>
                <c:pt idx="23">
                  <c:v>0</c:v>
                </c:pt>
                <c:pt idx="24">
                  <c:v>7</c:v>
                </c:pt>
                <c:pt idx="25">
                  <c:v>8</c:v>
                </c:pt>
                <c:pt idx="26">
                  <c:v>0</c:v>
                </c:pt>
                <c:pt idx="27">
                  <c:v>0</c:v>
                </c:pt>
                <c:pt idx="28">
                  <c:v>5</c:v>
                </c:pt>
                <c:pt idx="29">
                  <c:v>0</c:v>
                </c:pt>
                <c:pt idx="30">
                  <c:v>0</c:v>
                </c:pt>
                <c:pt idx="31">
                  <c:v>0</c:v>
                </c:pt>
              </c:numCache>
            </c:numRef>
          </c:val>
          <c:extLst>
            <c:ext xmlns:c16="http://schemas.microsoft.com/office/drawing/2014/chart" uri="{C3380CC4-5D6E-409C-BE32-E72D297353CC}">
              <c16:uniqueId val="{00000002-1548-4467-9D86-32CE0DB152CC}"/>
            </c:ext>
          </c:extLst>
        </c:ser>
        <c:dLbls>
          <c:showLegendKey val="0"/>
          <c:showVal val="0"/>
          <c:showCatName val="0"/>
          <c:showSerName val="0"/>
          <c:showPercent val="0"/>
          <c:showBubbleSize val="0"/>
        </c:dLbls>
        <c:gapWidth val="219"/>
        <c:overlap val="-27"/>
        <c:axId val="-1166111728"/>
        <c:axId val="-1166123696"/>
      </c:barChart>
      <c:catAx>
        <c:axId val="-116611172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23696"/>
        <c:crosses val="autoZero"/>
        <c:auto val="1"/>
        <c:lblAlgn val="ctr"/>
        <c:lblOffset val="100"/>
        <c:noMultiLvlLbl val="0"/>
      </c:catAx>
      <c:valAx>
        <c:axId val="-1166123696"/>
        <c:scaling>
          <c:orientation val="minMax"/>
          <c:max val="16"/>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1117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Alkmaar-Noord</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Alkmaar-Noord</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SUM!$O$3:$W$3</c:f>
              <c:numCache>
                <c:formatCode>General</c:formatCode>
                <c:ptCount val="9"/>
                <c:pt idx="0">
                  <c:v>89</c:v>
                </c:pt>
                <c:pt idx="1">
                  <c:v>15</c:v>
                </c:pt>
                <c:pt idx="2">
                  <c:v>27</c:v>
                </c:pt>
                <c:pt idx="3">
                  <c:v>13</c:v>
                </c:pt>
                <c:pt idx="4">
                  <c:v>75</c:v>
                </c:pt>
                <c:pt idx="5">
                  <c:v>11</c:v>
                </c:pt>
                <c:pt idx="6">
                  <c:v>21</c:v>
                </c:pt>
                <c:pt idx="7">
                  <c:v>15</c:v>
                </c:pt>
                <c:pt idx="8">
                  <c:v>8</c:v>
                </c:pt>
              </c:numCache>
            </c:numRef>
          </c:val>
          <c:extLst>
            <c:ext xmlns:c16="http://schemas.microsoft.com/office/drawing/2014/chart" uri="{C3380CC4-5D6E-409C-BE32-E72D297353CC}">
              <c16:uniqueId val="{00000000-21A2-4E6D-AFFA-7D89B43660DE}"/>
            </c:ext>
          </c:extLst>
        </c:ser>
        <c:dLbls>
          <c:showLegendKey val="0"/>
          <c:showVal val="0"/>
          <c:showCatName val="0"/>
          <c:showSerName val="0"/>
          <c:showPercent val="0"/>
          <c:showBubbleSize val="0"/>
        </c:dLbls>
        <c:axId val="-1162753808"/>
        <c:axId val="-1162753264"/>
      </c:areaChart>
      <c:catAx>
        <c:axId val="-1162753808"/>
        <c:scaling>
          <c:orientation val="minMax"/>
        </c:scaling>
        <c:delete val="0"/>
        <c:axPos val="b"/>
        <c:numFmt formatCode="General" sourceLinked="1"/>
        <c:majorTickMark val="out"/>
        <c:minorTickMark val="none"/>
        <c:tickLblPos val="nextTo"/>
        <c:crossAx val="-1162753264"/>
        <c:crosses val="autoZero"/>
        <c:auto val="1"/>
        <c:lblAlgn val="ctr"/>
        <c:lblOffset val="100"/>
        <c:noMultiLvlLbl val="0"/>
      </c:catAx>
      <c:valAx>
        <c:axId val="-1162753264"/>
        <c:scaling>
          <c:orientation val="minMax"/>
          <c:min val="0"/>
        </c:scaling>
        <c:delete val="0"/>
        <c:axPos val="l"/>
        <c:majorGridlines/>
        <c:numFmt formatCode="General" sourceLinked="1"/>
        <c:majorTickMark val="out"/>
        <c:minorTickMark val="none"/>
        <c:tickLblPos val="nextTo"/>
        <c:crossAx val="-1162753808"/>
        <c:crosses val="autoZero"/>
        <c:crossBetween val="midCat"/>
        <c:majorUnit val="20"/>
      </c:valAx>
    </c:plotArea>
    <c:plotVisOnly val="1"/>
    <c:dispBlanksAs val="zero"/>
    <c:showDLblsOverMax val="0"/>
  </c:chart>
  <c:spPr>
    <a:ln>
      <a:noFill/>
    </a:ln>
    <a:effectLst/>
  </c:sp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Alkmaar-Oost</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Alkmaar-Oost</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SUM!$O$4:$W$4</c:f>
              <c:numCache>
                <c:formatCode>General</c:formatCode>
                <c:ptCount val="9"/>
                <c:pt idx="0">
                  <c:v>35</c:v>
                </c:pt>
                <c:pt idx="1">
                  <c:v>12</c:v>
                </c:pt>
                <c:pt idx="2">
                  <c:v>9</c:v>
                </c:pt>
                <c:pt idx="3">
                  <c:v>18</c:v>
                </c:pt>
                <c:pt idx="4">
                  <c:v>33</c:v>
                </c:pt>
                <c:pt idx="5">
                  <c:v>7</c:v>
                </c:pt>
                <c:pt idx="6">
                  <c:v>18</c:v>
                </c:pt>
                <c:pt idx="7">
                  <c:v>3</c:v>
                </c:pt>
                <c:pt idx="8">
                  <c:v>7</c:v>
                </c:pt>
              </c:numCache>
            </c:numRef>
          </c:val>
          <c:extLst>
            <c:ext xmlns:c16="http://schemas.microsoft.com/office/drawing/2014/chart" uri="{C3380CC4-5D6E-409C-BE32-E72D297353CC}">
              <c16:uniqueId val="{00000000-3458-43EC-AB1A-9F5D0A3E5C6C}"/>
            </c:ext>
          </c:extLst>
        </c:ser>
        <c:dLbls>
          <c:showLegendKey val="0"/>
          <c:showVal val="0"/>
          <c:showCatName val="0"/>
          <c:showSerName val="0"/>
          <c:showPercent val="0"/>
          <c:showBubbleSize val="0"/>
        </c:dLbls>
        <c:axId val="-1162752176"/>
        <c:axId val="-1162771952"/>
      </c:areaChart>
      <c:catAx>
        <c:axId val="-1162752176"/>
        <c:scaling>
          <c:orientation val="minMax"/>
        </c:scaling>
        <c:delete val="0"/>
        <c:axPos val="b"/>
        <c:numFmt formatCode="General" sourceLinked="1"/>
        <c:majorTickMark val="out"/>
        <c:minorTickMark val="none"/>
        <c:tickLblPos val="nextTo"/>
        <c:crossAx val="-1162771952"/>
        <c:crosses val="autoZero"/>
        <c:auto val="1"/>
        <c:lblAlgn val="ctr"/>
        <c:lblOffset val="100"/>
        <c:noMultiLvlLbl val="0"/>
      </c:catAx>
      <c:valAx>
        <c:axId val="-1162771952"/>
        <c:scaling>
          <c:orientation val="minMax"/>
          <c:min val="0"/>
        </c:scaling>
        <c:delete val="0"/>
        <c:axPos val="l"/>
        <c:majorGridlines/>
        <c:numFmt formatCode="General" sourceLinked="1"/>
        <c:majorTickMark val="out"/>
        <c:minorTickMark val="none"/>
        <c:tickLblPos val="nextTo"/>
        <c:crossAx val="-1162752176"/>
        <c:crosses val="autoZero"/>
        <c:crossBetween val="midCat"/>
        <c:majorUnit val="10"/>
      </c:valAx>
    </c:plotArea>
    <c:plotVisOnly val="1"/>
    <c:dispBlanksAs val="zero"/>
    <c:showDLblsOverMax val="0"/>
  </c:chart>
  <c:spPr>
    <a:ln>
      <a:noFill/>
    </a:ln>
    <a:effectLst/>
  </c:sp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Alkmaar-Zuid</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Alkmaar-Zuid</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SUM!$O$5:$W$5</c:f>
              <c:numCache>
                <c:formatCode>General</c:formatCode>
                <c:ptCount val="9"/>
                <c:pt idx="0">
                  <c:v>81</c:v>
                </c:pt>
                <c:pt idx="1">
                  <c:v>20</c:v>
                </c:pt>
                <c:pt idx="2">
                  <c:v>6</c:v>
                </c:pt>
                <c:pt idx="3">
                  <c:v>19</c:v>
                </c:pt>
                <c:pt idx="4">
                  <c:v>58</c:v>
                </c:pt>
                <c:pt idx="5">
                  <c:v>11</c:v>
                </c:pt>
                <c:pt idx="6">
                  <c:v>16</c:v>
                </c:pt>
                <c:pt idx="7">
                  <c:v>15</c:v>
                </c:pt>
                <c:pt idx="8">
                  <c:v>12</c:v>
                </c:pt>
              </c:numCache>
            </c:numRef>
          </c:val>
          <c:extLst>
            <c:ext xmlns:c16="http://schemas.microsoft.com/office/drawing/2014/chart" uri="{C3380CC4-5D6E-409C-BE32-E72D297353CC}">
              <c16:uniqueId val="{00000000-40CA-460C-B2AF-A5F60AA99ACA}"/>
            </c:ext>
          </c:extLst>
        </c:ser>
        <c:dLbls>
          <c:showLegendKey val="0"/>
          <c:showVal val="0"/>
          <c:showCatName val="0"/>
          <c:showSerName val="0"/>
          <c:showPercent val="0"/>
          <c:showBubbleSize val="0"/>
        </c:dLbls>
        <c:axId val="-1162768144"/>
        <c:axId val="-1162776848"/>
      </c:areaChart>
      <c:catAx>
        <c:axId val="-1162768144"/>
        <c:scaling>
          <c:orientation val="minMax"/>
        </c:scaling>
        <c:delete val="0"/>
        <c:axPos val="b"/>
        <c:numFmt formatCode="General" sourceLinked="1"/>
        <c:majorTickMark val="out"/>
        <c:minorTickMark val="none"/>
        <c:tickLblPos val="nextTo"/>
        <c:crossAx val="-1162776848"/>
        <c:crosses val="autoZero"/>
        <c:auto val="1"/>
        <c:lblAlgn val="ctr"/>
        <c:lblOffset val="100"/>
        <c:noMultiLvlLbl val="0"/>
      </c:catAx>
      <c:valAx>
        <c:axId val="-1162776848"/>
        <c:scaling>
          <c:orientation val="minMax"/>
          <c:min val="0"/>
        </c:scaling>
        <c:delete val="0"/>
        <c:axPos val="l"/>
        <c:majorGridlines/>
        <c:numFmt formatCode="General" sourceLinked="1"/>
        <c:majorTickMark val="out"/>
        <c:minorTickMark val="none"/>
        <c:tickLblPos val="nextTo"/>
        <c:crossAx val="-1162768144"/>
        <c:crosses val="autoZero"/>
        <c:crossBetween val="midCat"/>
        <c:majorUnit val="20"/>
      </c:valAx>
    </c:plotArea>
    <c:plotVisOnly val="1"/>
    <c:dispBlanksAs val="zero"/>
    <c:showDLblsOverMax val="0"/>
  </c:chart>
  <c:spPr>
    <a:ln>
      <a:noFill/>
    </a:ln>
    <a:effectLst/>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Bergen</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Bergen</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SUM!$O$6:$W$6</c:f>
              <c:numCache>
                <c:formatCode>General</c:formatCode>
                <c:ptCount val="9"/>
                <c:pt idx="0">
                  <c:v>40</c:v>
                </c:pt>
                <c:pt idx="1">
                  <c:v>12</c:v>
                </c:pt>
                <c:pt idx="2">
                  <c:v>19</c:v>
                </c:pt>
                <c:pt idx="3">
                  <c:v>10</c:v>
                </c:pt>
                <c:pt idx="4">
                  <c:v>33</c:v>
                </c:pt>
                <c:pt idx="5">
                  <c:v>9</c:v>
                </c:pt>
                <c:pt idx="6">
                  <c:v>16</c:v>
                </c:pt>
                <c:pt idx="7">
                  <c:v>1</c:v>
                </c:pt>
                <c:pt idx="8">
                  <c:v>5</c:v>
                </c:pt>
              </c:numCache>
            </c:numRef>
          </c:val>
          <c:extLst>
            <c:ext xmlns:c16="http://schemas.microsoft.com/office/drawing/2014/chart" uri="{C3380CC4-5D6E-409C-BE32-E72D297353CC}">
              <c16:uniqueId val="{00000000-1B01-4788-A134-8F5B5570E02A}"/>
            </c:ext>
          </c:extLst>
        </c:ser>
        <c:dLbls>
          <c:showLegendKey val="0"/>
          <c:showVal val="0"/>
          <c:showCatName val="0"/>
          <c:showSerName val="0"/>
          <c:showPercent val="0"/>
          <c:showBubbleSize val="0"/>
        </c:dLbls>
        <c:axId val="-1162763248"/>
        <c:axId val="-1162765968"/>
      </c:areaChart>
      <c:catAx>
        <c:axId val="-1162763248"/>
        <c:scaling>
          <c:orientation val="minMax"/>
        </c:scaling>
        <c:delete val="0"/>
        <c:axPos val="b"/>
        <c:numFmt formatCode="General" sourceLinked="1"/>
        <c:majorTickMark val="out"/>
        <c:minorTickMark val="none"/>
        <c:tickLblPos val="nextTo"/>
        <c:crossAx val="-1162765968"/>
        <c:crosses val="autoZero"/>
        <c:auto val="1"/>
        <c:lblAlgn val="ctr"/>
        <c:lblOffset val="100"/>
        <c:noMultiLvlLbl val="0"/>
      </c:catAx>
      <c:valAx>
        <c:axId val="-1162765968"/>
        <c:scaling>
          <c:orientation val="minMax"/>
          <c:min val="0"/>
        </c:scaling>
        <c:delete val="0"/>
        <c:axPos val="l"/>
        <c:majorGridlines/>
        <c:numFmt formatCode="General" sourceLinked="1"/>
        <c:majorTickMark val="out"/>
        <c:minorTickMark val="none"/>
        <c:tickLblPos val="nextTo"/>
        <c:crossAx val="-1162763248"/>
        <c:crosses val="autoZero"/>
        <c:crossBetween val="midCat"/>
        <c:majorUnit val="10"/>
      </c:valAx>
    </c:plotArea>
    <c:plotVisOnly val="1"/>
    <c:dispBlanksAs val="zero"/>
    <c:showDLblsOverMax val="0"/>
  </c:chart>
  <c:spPr>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v>cat Laag</c:v>
          </c:tx>
          <c:spPr>
            <a:solidFill>
              <a:schemeClr val="accent4"/>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leerlingen!$C$19:$H$19</c:f>
              <c:numCache>
                <c:formatCode>0</c:formatCode>
                <c:ptCount val="6"/>
                <c:pt idx="0">
                  <c:v>235</c:v>
                </c:pt>
                <c:pt idx="1">
                  <c:v>243</c:v>
                </c:pt>
                <c:pt idx="2">
                  <c:v>243</c:v>
                </c:pt>
                <c:pt idx="3">
                  <c:v>255</c:v>
                </c:pt>
                <c:pt idx="4">
                  <c:v>229</c:v>
                </c:pt>
                <c:pt idx="5">
                  <c:v>250</c:v>
                </c:pt>
              </c:numCache>
            </c:numRef>
          </c:val>
          <c:extLst>
            <c:ext xmlns:c16="http://schemas.microsoft.com/office/drawing/2014/chart" uri="{C3380CC4-5D6E-409C-BE32-E72D297353CC}">
              <c16:uniqueId val="{00000000-5376-48F1-A768-89B6D0D70D27}"/>
            </c:ext>
          </c:extLst>
        </c:ser>
        <c:ser>
          <c:idx val="1"/>
          <c:order val="1"/>
          <c:tx>
            <c:v>cat Midden</c:v>
          </c:tx>
          <c:spPr>
            <a:solidFill>
              <a:schemeClr val="accent2"/>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leerlingen!$C$22:$H$22</c:f>
              <c:numCache>
                <c:formatCode>0</c:formatCode>
                <c:ptCount val="6"/>
                <c:pt idx="0">
                  <c:v>26</c:v>
                </c:pt>
                <c:pt idx="1">
                  <c:v>24</c:v>
                </c:pt>
                <c:pt idx="2">
                  <c:v>21</c:v>
                </c:pt>
                <c:pt idx="3">
                  <c:v>21</c:v>
                </c:pt>
                <c:pt idx="4">
                  <c:v>34</c:v>
                </c:pt>
                <c:pt idx="5">
                  <c:v>35</c:v>
                </c:pt>
              </c:numCache>
            </c:numRef>
          </c:val>
          <c:extLst>
            <c:ext xmlns:c16="http://schemas.microsoft.com/office/drawing/2014/chart" uri="{C3380CC4-5D6E-409C-BE32-E72D297353CC}">
              <c16:uniqueId val="{00000001-5376-48F1-A768-89B6D0D70D27}"/>
            </c:ext>
          </c:extLst>
        </c:ser>
        <c:ser>
          <c:idx val="2"/>
          <c:order val="2"/>
          <c:tx>
            <c:v>cat Hoog</c:v>
          </c:tx>
          <c:spPr>
            <a:solidFill>
              <a:schemeClr val="accent1"/>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leerlingen!$C$25:$H$25</c:f>
              <c:numCache>
                <c:formatCode>0</c:formatCode>
                <c:ptCount val="6"/>
                <c:pt idx="0">
                  <c:v>79</c:v>
                </c:pt>
                <c:pt idx="1">
                  <c:v>74</c:v>
                </c:pt>
                <c:pt idx="2">
                  <c:v>64</c:v>
                </c:pt>
                <c:pt idx="3">
                  <c:v>56</c:v>
                </c:pt>
                <c:pt idx="4">
                  <c:v>47</c:v>
                </c:pt>
                <c:pt idx="5">
                  <c:v>45</c:v>
                </c:pt>
              </c:numCache>
            </c:numRef>
          </c:val>
          <c:extLst>
            <c:ext xmlns:c16="http://schemas.microsoft.com/office/drawing/2014/chart" uri="{C3380CC4-5D6E-409C-BE32-E72D297353CC}">
              <c16:uniqueId val="{00000002-5376-48F1-A768-89B6D0D70D27}"/>
            </c:ext>
          </c:extLst>
        </c:ser>
        <c:dLbls>
          <c:showLegendKey val="0"/>
          <c:showVal val="0"/>
          <c:showCatName val="0"/>
          <c:showSerName val="0"/>
          <c:showPercent val="0"/>
          <c:showBubbleSize val="0"/>
        </c:dLbls>
        <c:gapWidth val="150"/>
        <c:shape val="cylinder"/>
        <c:axId val="-1167694688"/>
        <c:axId val="-1167691968"/>
        <c:axId val="0"/>
      </c:bar3DChart>
      <c:catAx>
        <c:axId val="-1167694688"/>
        <c:scaling>
          <c:orientation val="minMax"/>
        </c:scaling>
        <c:delete val="0"/>
        <c:axPos val="l"/>
        <c:numFmt formatCode="General" sourceLinked="1"/>
        <c:majorTickMark val="out"/>
        <c:minorTickMark val="none"/>
        <c:tickLblPos val="nextTo"/>
        <c:txPr>
          <a:bodyPr/>
          <a:lstStyle/>
          <a:p>
            <a:pPr>
              <a:defRPr sz="800"/>
            </a:pPr>
            <a:endParaRPr lang="nl-NL"/>
          </a:p>
        </c:txPr>
        <c:crossAx val="-1167691968"/>
        <c:crosses val="autoZero"/>
        <c:auto val="1"/>
        <c:lblAlgn val="ctr"/>
        <c:lblOffset val="100"/>
        <c:noMultiLvlLbl val="1"/>
      </c:catAx>
      <c:valAx>
        <c:axId val="-1167691968"/>
        <c:scaling>
          <c:orientation val="minMax"/>
        </c:scaling>
        <c:delete val="0"/>
        <c:axPos val="b"/>
        <c:majorGridlines/>
        <c:numFmt formatCode="0" sourceLinked="1"/>
        <c:majorTickMark val="out"/>
        <c:minorTickMark val="none"/>
        <c:tickLblPos val="nextTo"/>
        <c:txPr>
          <a:bodyPr/>
          <a:lstStyle/>
          <a:p>
            <a:pPr>
              <a:defRPr sz="800"/>
            </a:pPr>
            <a:endParaRPr lang="nl-NL"/>
          </a:p>
        </c:txPr>
        <c:crossAx val="-1167694688"/>
        <c:crosses val="autoZero"/>
        <c:crossBetween val="between"/>
      </c:valAx>
    </c:plotArea>
    <c:legend>
      <c:legendPos val="b"/>
      <c:overlay val="0"/>
      <c:txPr>
        <a:bodyPr/>
        <a:lstStyle/>
        <a:p>
          <a:pPr>
            <a:defRPr sz="800" b="0"/>
          </a:pPr>
          <a:endParaRPr lang="nl-NL"/>
        </a:p>
      </c:txPr>
    </c:legend>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Heiloo</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Heiloo</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SUM!$O$7:$W$7</c:f>
              <c:numCache>
                <c:formatCode>General</c:formatCode>
                <c:ptCount val="9"/>
                <c:pt idx="0">
                  <c:v>30</c:v>
                </c:pt>
                <c:pt idx="1">
                  <c:v>14</c:v>
                </c:pt>
                <c:pt idx="2">
                  <c:v>5</c:v>
                </c:pt>
                <c:pt idx="3">
                  <c:v>16</c:v>
                </c:pt>
                <c:pt idx="4">
                  <c:v>20</c:v>
                </c:pt>
                <c:pt idx="5">
                  <c:v>11</c:v>
                </c:pt>
                <c:pt idx="6">
                  <c:v>11</c:v>
                </c:pt>
                <c:pt idx="7">
                  <c:v>3</c:v>
                </c:pt>
                <c:pt idx="8">
                  <c:v>0</c:v>
                </c:pt>
              </c:numCache>
            </c:numRef>
          </c:val>
          <c:extLst>
            <c:ext xmlns:c16="http://schemas.microsoft.com/office/drawing/2014/chart" uri="{C3380CC4-5D6E-409C-BE32-E72D297353CC}">
              <c16:uniqueId val="{00000000-B64F-4826-B483-41FF01E6B824}"/>
            </c:ext>
          </c:extLst>
        </c:ser>
        <c:dLbls>
          <c:showLegendKey val="0"/>
          <c:showVal val="0"/>
          <c:showCatName val="0"/>
          <c:showSerName val="0"/>
          <c:showPercent val="0"/>
          <c:showBubbleSize val="0"/>
        </c:dLbls>
        <c:axId val="-1162776304"/>
        <c:axId val="-1162772496"/>
      </c:areaChart>
      <c:catAx>
        <c:axId val="-1162776304"/>
        <c:scaling>
          <c:orientation val="minMax"/>
        </c:scaling>
        <c:delete val="0"/>
        <c:axPos val="b"/>
        <c:numFmt formatCode="General" sourceLinked="1"/>
        <c:majorTickMark val="out"/>
        <c:minorTickMark val="none"/>
        <c:tickLblPos val="nextTo"/>
        <c:crossAx val="-1162772496"/>
        <c:crosses val="autoZero"/>
        <c:auto val="1"/>
        <c:lblAlgn val="ctr"/>
        <c:lblOffset val="100"/>
        <c:noMultiLvlLbl val="0"/>
      </c:catAx>
      <c:valAx>
        <c:axId val="-1162772496"/>
        <c:scaling>
          <c:orientation val="minMax"/>
          <c:min val="0"/>
        </c:scaling>
        <c:delete val="0"/>
        <c:axPos val="l"/>
        <c:majorGridlines/>
        <c:numFmt formatCode="General" sourceLinked="1"/>
        <c:majorTickMark val="out"/>
        <c:minorTickMark val="none"/>
        <c:tickLblPos val="nextTo"/>
        <c:crossAx val="-1162776304"/>
        <c:crosses val="autoZero"/>
        <c:crossBetween val="midCat"/>
        <c:majorUnit val="10"/>
      </c:valAx>
    </c:plotArea>
    <c:plotVisOnly val="1"/>
    <c:dispBlanksAs val="zero"/>
    <c:showDLblsOverMax val="0"/>
  </c:chart>
  <c:spPr>
    <a:ln>
      <a:noFill/>
    </a:ln>
    <a:effectLst/>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Langedijk</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Langedijk</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SUM!$O$8:$W$8</c:f>
              <c:numCache>
                <c:formatCode>General</c:formatCode>
                <c:ptCount val="9"/>
                <c:pt idx="0">
                  <c:v>45</c:v>
                </c:pt>
                <c:pt idx="1">
                  <c:v>16</c:v>
                </c:pt>
                <c:pt idx="2">
                  <c:v>3</c:v>
                </c:pt>
                <c:pt idx="3">
                  <c:v>24</c:v>
                </c:pt>
                <c:pt idx="4">
                  <c:v>37</c:v>
                </c:pt>
                <c:pt idx="5">
                  <c:v>22</c:v>
                </c:pt>
                <c:pt idx="6">
                  <c:v>16</c:v>
                </c:pt>
                <c:pt idx="7">
                  <c:v>9</c:v>
                </c:pt>
                <c:pt idx="8">
                  <c:v>6</c:v>
                </c:pt>
              </c:numCache>
            </c:numRef>
          </c:val>
          <c:extLst>
            <c:ext xmlns:c16="http://schemas.microsoft.com/office/drawing/2014/chart" uri="{C3380CC4-5D6E-409C-BE32-E72D297353CC}">
              <c16:uniqueId val="{00000000-3F50-460F-8D21-55DD9279AAEE}"/>
            </c:ext>
          </c:extLst>
        </c:ser>
        <c:dLbls>
          <c:showLegendKey val="0"/>
          <c:showVal val="0"/>
          <c:showCatName val="0"/>
          <c:showSerName val="0"/>
          <c:showPercent val="0"/>
          <c:showBubbleSize val="0"/>
        </c:dLbls>
        <c:axId val="-1162768688"/>
        <c:axId val="-1162769776"/>
      </c:areaChart>
      <c:catAx>
        <c:axId val="-1162768688"/>
        <c:scaling>
          <c:orientation val="minMax"/>
        </c:scaling>
        <c:delete val="0"/>
        <c:axPos val="b"/>
        <c:numFmt formatCode="General" sourceLinked="1"/>
        <c:majorTickMark val="out"/>
        <c:minorTickMark val="none"/>
        <c:tickLblPos val="nextTo"/>
        <c:crossAx val="-1162769776"/>
        <c:crosses val="autoZero"/>
        <c:auto val="1"/>
        <c:lblAlgn val="ctr"/>
        <c:lblOffset val="100"/>
        <c:noMultiLvlLbl val="0"/>
      </c:catAx>
      <c:valAx>
        <c:axId val="-1162769776"/>
        <c:scaling>
          <c:orientation val="minMax"/>
          <c:min val="0"/>
        </c:scaling>
        <c:delete val="0"/>
        <c:axPos val="l"/>
        <c:majorGridlines/>
        <c:numFmt formatCode="General" sourceLinked="1"/>
        <c:majorTickMark val="out"/>
        <c:minorTickMark val="none"/>
        <c:tickLblPos val="nextTo"/>
        <c:crossAx val="-1162768688"/>
        <c:crosses val="autoZero"/>
        <c:crossBetween val="midCat"/>
        <c:majorUnit val="10"/>
      </c:valAx>
    </c:plotArea>
    <c:plotVisOnly val="1"/>
    <c:dispBlanksAs val="zero"/>
    <c:showDLblsOverMax val="0"/>
  </c:chart>
  <c:spPr>
    <a:ln>
      <a:noFill/>
    </a:ln>
    <a:effectLst/>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Heerhugowaard-Zuid</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HHWZ</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SUM!$O$9:$W$9</c:f>
              <c:numCache>
                <c:formatCode>General</c:formatCode>
                <c:ptCount val="9"/>
                <c:pt idx="0">
                  <c:v>66</c:v>
                </c:pt>
                <c:pt idx="1">
                  <c:v>12</c:v>
                </c:pt>
                <c:pt idx="2">
                  <c:v>8</c:v>
                </c:pt>
                <c:pt idx="3">
                  <c:v>10</c:v>
                </c:pt>
                <c:pt idx="4">
                  <c:v>53</c:v>
                </c:pt>
                <c:pt idx="5">
                  <c:v>7</c:v>
                </c:pt>
                <c:pt idx="6">
                  <c:v>7</c:v>
                </c:pt>
                <c:pt idx="7">
                  <c:v>9</c:v>
                </c:pt>
                <c:pt idx="8">
                  <c:v>3</c:v>
                </c:pt>
              </c:numCache>
            </c:numRef>
          </c:val>
          <c:extLst>
            <c:ext xmlns:c16="http://schemas.microsoft.com/office/drawing/2014/chart" uri="{C3380CC4-5D6E-409C-BE32-E72D297353CC}">
              <c16:uniqueId val="{00000000-8153-4FF7-843F-7B23DFA5CCC8}"/>
            </c:ext>
          </c:extLst>
        </c:ser>
        <c:dLbls>
          <c:showLegendKey val="0"/>
          <c:showVal val="0"/>
          <c:showCatName val="0"/>
          <c:showSerName val="0"/>
          <c:showPercent val="0"/>
          <c:showBubbleSize val="0"/>
        </c:dLbls>
        <c:axId val="-1162775760"/>
        <c:axId val="-1162777936"/>
      </c:areaChart>
      <c:catAx>
        <c:axId val="-1162775760"/>
        <c:scaling>
          <c:orientation val="minMax"/>
        </c:scaling>
        <c:delete val="0"/>
        <c:axPos val="b"/>
        <c:numFmt formatCode="General" sourceLinked="1"/>
        <c:majorTickMark val="out"/>
        <c:minorTickMark val="none"/>
        <c:tickLblPos val="nextTo"/>
        <c:crossAx val="-1162777936"/>
        <c:crosses val="autoZero"/>
        <c:auto val="1"/>
        <c:lblAlgn val="ctr"/>
        <c:lblOffset val="100"/>
        <c:noMultiLvlLbl val="0"/>
      </c:catAx>
      <c:valAx>
        <c:axId val="-1162777936"/>
        <c:scaling>
          <c:orientation val="minMax"/>
          <c:min val="0"/>
        </c:scaling>
        <c:delete val="0"/>
        <c:axPos val="l"/>
        <c:majorGridlines/>
        <c:numFmt formatCode="General" sourceLinked="1"/>
        <c:majorTickMark val="out"/>
        <c:minorTickMark val="none"/>
        <c:tickLblPos val="nextTo"/>
        <c:crossAx val="-1162775760"/>
        <c:crosses val="autoZero"/>
        <c:crossBetween val="midCat"/>
        <c:majorUnit val="20"/>
      </c:valAx>
    </c:plotArea>
    <c:plotVisOnly val="1"/>
    <c:dispBlanksAs val="zero"/>
    <c:showDLblsOverMax val="0"/>
  </c:chart>
  <c:spPr>
    <a:ln>
      <a:noFill/>
    </a:ln>
    <a:effectLst/>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a:t>Heerhugowaard-Noord</a:t>
            </a:r>
          </a:p>
        </c:rich>
      </c:tx>
      <c:layout>
        <c:manualLayout>
          <c:xMode val="edge"/>
          <c:yMode val="edge"/>
          <c:x val="0.16525814918296503"/>
          <c:y val="3.699032717507493E-2"/>
        </c:manualLayout>
      </c:layout>
      <c:overlay val="0"/>
    </c:title>
    <c:autoTitleDeleted val="0"/>
    <c:plotArea>
      <c:layout/>
      <c:areaChart>
        <c:grouping val="standard"/>
        <c:varyColors val="0"/>
        <c:ser>
          <c:idx val="0"/>
          <c:order val="0"/>
          <c:tx>
            <c:v>HHWN</c:v>
          </c:tx>
          <c:spPr>
            <a:solidFill>
              <a:schemeClr val="accent4">
                <a:lumMod val="60000"/>
                <a:lumOff val="40000"/>
              </a:schemeClr>
            </a:solidFill>
          </c:spPr>
          <c:cat>
            <c:numRef>
              <c:f>SUM!$O$2:$W$2</c:f>
              <c:numCache>
                <c:formatCode>General</c:formatCode>
                <c:ptCount val="9"/>
                <c:pt idx="0">
                  <c:v>1</c:v>
                </c:pt>
                <c:pt idx="1">
                  <c:v>2</c:v>
                </c:pt>
                <c:pt idx="2">
                  <c:v>3</c:v>
                </c:pt>
                <c:pt idx="3">
                  <c:v>4</c:v>
                </c:pt>
                <c:pt idx="4">
                  <c:v>5</c:v>
                </c:pt>
                <c:pt idx="5">
                  <c:v>6</c:v>
                </c:pt>
                <c:pt idx="6">
                  <c:v>7</c:v>
                </c:pt>
                <c:pt idx="7">
                  <c:v>8</c:v>
                </c:pt>
                <c:pt idx="8">
                  <c:v>9</c:v>
                </c:pt>
              </c:numCache>
            </c:numRef>
          </c:cat>
          <c:val>
            <c:numRef>
              <c:f>SUM!$O$10:$W$10</c:f>
              <c:numCache>
                <c:formatCode>General</c:formatCode>
                <c:ptCount val="9"/>
                <c:pt idx="0">
                  <c:v>69</c:v>
                </c:pt>
                <c:pt idx="1">
                  <c:v>7</c:v>
                </c:pt>
                <c:pt idx="2">
                  <c:v>5</c:v>
                </c:pt>
                <c:pt idx="3">
                  <c:v>15</c:v>
                </c:pt>
                <c:pt idx="4">
                  <c:v>40</c:v>
                </c:pt>
                <c:pt idx="5">
                  <c:v>26</c:v>
                </c:pt>
                <c:pt idx="6">
                  <c:v>11</c:v>
                </c:pt>
                <c:pt idx="7">
                  <c:v>6</c:v>
                </c:pt>
                <c:pt idx="8">
                  <c:v>7</c:v>
                </c:pt>
              </c:numCache>
            </c:numRef>
          </c:val>
          <c:extLst>
            <c:ext xmlns:c16="http://schemas.microsoft.com/office/drawing/2014/chart" uri="{C3380CC4-5D6E-409C-BE32-E72D297353CC}">
              <c16:uniqueId val="{00000000-2565-4631-B452-DD73092000D5}"/>
            </c:ext>
          </c:extLst>
        </c:ser>
        <c:dLbls>
          <c:showLegendKey val="0"/>
          <c:showVal val="0"/>
          <c:showCatName val="0"/>
          <c:showSerName val="0"/>
          <c:showPercent val="0"/>
          <c:showBubbleSize val="0"/>
        </c:dLbls>
        <c:axId val="-1162774128"/>
        <c:axId val="-1162763792"/>
      </c:areaChart>
      <c:catAx>
        <c:axId val="-1162774128"/>
        <c:scaling>
          <c:orientation val="minMax"/>
        </c:scaling>
        <c:delete val="0"/>
        <c:axPos val="b"/>
        <c:numFmt formatCode="General" sourceLinked="1"/>
        <c:majorTickMark val="out"/>
        <c:minorTickMark val="none"/>
        <c:tickLblPos val="nextTo"/>
        <c:crossAx val="-1162763792"/>
        <c:crosses val="autoZero"/>
        <c:auto val="1"/>
        <c:lblAlgn val="ctr"/>
        <c:lblOffset val="100"/>
        <c:noMultiLvlLbl val="0"/>
      </c:catAx>
      <c:valAx>
        <c:axId val="-1162763792"/>
        <c:scaling>
          <c:orientation val="minMax"/>
          <c:min val="0"/>
        </c:scaling>
        <c:delete val="0"/>
        <c:axPos val="l"/>
        <c:majorGridlines/>
        <c:numFmt formatCode="General" sourceLinked="1"/>
        <c:majorTickMark val="out"/>
        <c:minorTickMark val="none"/>
        <c:tickLblPos val="nextTo"/>
        <c:crossAx val="-1162774128"/>
        <c:crosses val="autoZero"/>
        <c:crossBetween val="midCat"/>
        <c:majorUnit val="20"/>
      </c:valAx>
    </c:plotArea>
    <c:plotVisOnly val="1"/>
    <c:dispBlanksAs val="zero"/>
    <c:showDLblsOverMax val="0"/>
  </c:chart>
  <c:spPr>
    <a:ln>
      <a:noFill/>
    </a:ln>
    <a:effectLst/>
  </c:sp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Alkmaar-Noord</a:t>
            </a:r>
          </a:p>
        </c:rich>
      </c:tx>
      <c:overlay val="0"/>
    </c:title>
    <c:autoTitleDeleted val="0"/>
    <c:plotArea>
      <c:layout/>
      <c:barChart>
        <c:barDir val="col"/>
        <c:grouping val="clustered"/>
        <c:varyColors val="0"/>
        <c:ser>
          <c:idx val="0"/>
          <c:order val="0"/>
          <c:invertIfNegative val="0"/>
          <c:val>
            <c:numRef>
              <c:f>SUM!$Z$71:$AG$71</c:f>
              <c:numCache>
                <c:formatCode>General</c:formatCode>
                <c:ptCount val="8"/>
                <c:pt idx="0">
                  <c:v>14</c:v>
                </c:pt>
                <c:pt idx="1">
                  <c:v>8</c:v>
                </c:pt>
                <c:pt idx="2">
                  <c:v>13</c:v>
                </c:pt>
                <c:pt idx="3">
                  <c:v>27</c:v>
                </c:pt>
                <c:pt idx="4">
                  <c:v>21</c:v>
                </c:pt>
                <c:pt idx="5">
                  <c:v>25</c:v>
                </c:pt>
                <c:pt idx="6">
                  <c:v>9</c:v>
                </c:pt>
                <c:pt idx="7">
                  <c:v>5</c:v>
                </c:pt>
              </c:numCache>
            </c:numRef>
          </c:val>
          <c:extLst>
            <c:ext xmlns:c16="http://schemas.microsoft.com/office/drawing/2014/chart" uri="{C3380CC4-5D6E-409C-BE32-E72D297353CC}">
              <c16:uniqueId val="{00000000-7F32-4839-B147-2E1FB712E0B7}"/>
            </c:ext>
          </c:extLst>
        </c:ser>
        <c:dLbls>
          <c:showLegendKey val="0"/>
          <c:showVal val="0"/>
          <c:showCatName val="0"/>
          <c:showSerName val="0"/>
          <c:showPercent val="0"/>
          <c:showBubbleSize val="0"/>
        </c:dLbls>
        <c:gapWidth val="150"/>
        <c:axId val="-1162770864"/>
        <c:axId val="-1162770320"/>
      </c:barChart>
      <c:catAx>
        <c:axId val="-1162770864"/>
        <c:scaling>
          <c:orientation val="minMax"/>
        </c:scaling>
        <c:delete val="0"/>
        <c:axPos val="b"/>
        <c:majorTickMark val="out"/>
        <c:minorTickMark val="none"/>
        <c:tickLblPos val="nextTo"/>
        <c:crossAx val="-1162770320"/>
        <c:crosses val="autoZero"/>
        <c:auto val="1"/>
        <c:lblAlgn val="ctr"/>
        <c:lblOffset val="100"/>
        <c:noMultiLvlLbl val="0"/>
      </c:catAx>
      <c:valAx>
        <c:axId val="-1162770320"/>
        <c:scaling>
          <c:orientation val="minMax"/>
        </c:scaling>
        <c:delete val="0"/>
        <c:axPos val="l"/>
        <c:majorGridlines/>
        <c:numFmt formatCode="General" sourceLinked="1"/>
        <c:majorTickMark val="out"/>
        <c:minorTickMark val="none"/>
        <c:tickLblPos val="nextTo"/>
        <c:crossAx val="-1162770864"/>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Alkmaar-Oost</a:t>
            </a:r>
          </a:p>
        </c:rich>
      </c:tx>
      <c:layout>
        <c:manualLayout>
          <c:xMode val="edge"/>
          <c:yMode val="edge"/>
          <c:x val="0.157342826361098"/>
          <c:y val="6.0767149374744311E-2"/>
        </c:manualLayout>
      </c:layout>
      <c:overlay val="0"/>
    </c:title>
    <c:autoTitleDeleted val="0"/>
    <c:plotArea>
      <c:layout/>
      <c:barChart>
        <c:barDir val="col"/>
        <c:grouping val="clustered"/>
        <c:varyColors val="0"/>
        <c:ser>
          <c:idx val="0"/>
          <c:order val="0"/>
          <c:invertIfNegative val="0"/>
          <c:val>
            <c:numRef>
              <c:f>SUM!$Z$72:$AG$72</c:f>
              <c:numCache>
                <c:formatCode>General</c:formatCode>
                <c:ptCount val="8"/>
                <c:pt idx="0">
                  <c:v>10</c:v>
                </c:pt>
                <c:pt idx="1">
                  <c:v>4</c:v>
                </c:pt>
                <c:pt idx="2">
                  <c:v>11</c:v>
                </c:pt>
                <c:pt idx="3">
                  <c:v>8</c:v>
                </c:pt>
                <c:pt idx="4">
                  <c:v>7</c:v>
                </c:pt>
                <c:pt idx="5">
                  <c:v>9</c:v>
                </c:pt>
                <c:pt idx="6">
                  <c:v>8</c:v>
                </c:pt>
                <c:pt idx="7">
                  <c:v>3</c:v>
                </c:pt>
              </c:numCache>
            </c:numRef>
          </c:val>
          <c:extLst>
            <c:ext xmlns:c16="http://schemas.microsoft.com/office/drawing/2014/chart" uri="{C3380CC4-5D6E-409C-BE32-E72D297353CC}">
              <c16:uniqueId val="{00000000-EDF3-4858-B83B-81225C1BAC6E}"/>
            </c:ext>
          </c:extLst>
        </c:ser>
        <c:dLbls>
          <c:showLegendKey val="0"/>
          <c:showVal val="0"/>
          <c:showCatName val="0"/>
          <c:showSerName val="0"/>
          <c:showPercent val="0"/>
          <c:showBubbleSize val="0"/>
        </c:dLbls>
        <c:gapWidth val="150"/>
        <c:axId val="-1163207616"/>
        <c:axId val="-1163222848"/>
      </c:barChart>
      <c:catAx>
        <c:axId val="-1163207616"/>
        <c:scaling>
          <c:orientation val="minMax"/>
        </c:scaling>
        <c:delete val="0"/>
        <c:axPos val="b"/>
        <c:majorTickMark val="out"/>
        <c:minorTickMark val="none"/>
        <c:tickLblPos val="nextTo"/>
        <c:crossAx val="-1163222848"/>
        <c:crosses val="autoZero"/>
        <c:auto val="1"/>
        <c:lblAlgn val="ctr"/>
        <c:lblOffset val="100"/>
        <c:noMultiLvlLbl val="0"/>
      </c:catAx>
      <c:valAx>
        <c:axId val="-1163222848"/>
        <c:scaling>
          <c:orientation val="minMax"/>
          <c:max val="30"/>
        </c:scaling>
        <c:delete val="0"/>
        <c:axPos val="l"/>
        <c:majorGridlines/>
        <c:numFmt formatCode="General" sourceLinked="1"/>
        <c:majorTickMark val="out"/>
        <c:minorTickMark val="none"/>
        <c:tickLblPos val="nextTo"/>
        <c:crossAx val="-1163207616"/>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Alkmaar-Zuid</a:t>
            </a:r>
          </a:p>
        </c:rich>
      </c:tx>
      <c:overlay val="0"/>
    </c:title>
    <c:autoTitleDeleted val="0"/>
    <c:plotArea>
      <c:layout/>
      <c:barChart>
        <c:barDir val="col"/>
        <c:grouping val="clustered"/>
        <c:varyColors val="0"/>
        <c:ser>
          <c:idx val="0"/>
          <c:order val="0"/>
          <c:invertIfNegative val="0"/>
          <c:val>
            <c:numRef>
              <c:f>SUM!$Z$73:$AG$73</c:f>
              <c:numCache>
                <c:formatCode>General</c:formatCode>
                <c:ptCount val="8"/>
                <c:pt idx="0">
                  <c:v>8</c:v>
                </c:pt>
                <c:pt idx="1">
                  <c:v>12</c:v>
                </c:pt>
                <c:pt idx="2">
                  <c:v>18</c:v>
                </c:pt>
                <c:pt idx="3">
                  <c:v>11</c:v>
                </c:pt>
                <c:pt idx="4">
                  <c:v>17</c:v>
                </c:pt>
                <c:pt idx="5">
                  <c:v>22</c:v>
                </c:pt>
                <c:pt idx="6">
                  <c:v>15</c:v>
                </c:pt>
                <c:pt idx="7">
                  <c:v>4</c:v>
                </c:pt>
              </c:numCache>
            </c:numRef>
          </c:val>
          <c:extLst>
            <c:ext xmlns:c16="http://schemas.microsoft.com/office/drawing/2014/chart" uri="{C3380CC4-5D6E-409C-BE32-E72D297353CC}">
              <c16:uniqueId val="{00000000-C28B-4DC2-8D70-E4BA3357DA3D}"/>
            </c:ext>
          </c:extLst>
        </c:ser>
        <c:dLbls>
          <c:showLegendKey val="0"/>
          <c:showVal val="0"/>
          <c:showCatName val="0"/>
          <c:showSerName val="0"/>
          <c:showPercent val="0"/>
          <c:showBubbleSize val="0"/>
        </c:dLbls>
        <c:gapWidth val="150"/>
        <c:axId val="-1163214688"/>
        <c:axId val="-1163213056"/>
      </c:barChart>
      <c:catAx>
        <c:axId val="-1163214688"/>
        <c:scaling>
          <c:orientation val="minMax"/>
        </c:scaling>
        <c:delete val="0"/>
        <c:axPos val="b"/>
        <c:majorTickMark val="out"/>
        <c:minorTickMark val="none"/>
        <c:tickLblPos val="nextTo"/>
        <c:crossAx val="-1163213056"/>
        <c:crosses val="autoZero"/>
        <c:auto val="1"/>
        <c:lblAlgn val="ctr"/>
        <c:lblOffset val="100"/>
        <c:noMultiLvlLbl val="0"/>
      </c:catAx>
      <c:valAx>
        <c:axId val="-1163213056"/>
        <c:scaling>
          <c:orientation val="minMax"/>
        </c:scaling>
        <c:delete val="0"/>
        <c:axPos val="l"/>
        <c:majorGridlines/>
        <c:numFmt formatCode="General" sourceLinked="1"/>
        <c:majorTickMark val="out"/>
        <c:minorTickMark val="none"/>
        <c:tickLblPos val="nextTo"/>
        <c:crossAx val="-1163214688"/>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Bergen</a:t>
            </a:r>
          </a:p>
        </c:rich>
      </c:tx>
      <c:overlay val="0"/>
    </c:title>
    <c:autoTitleDeleted val="0"/>
    <c:plotArea>
      <c:layout/>
      <c:barChart>
        <c:barDir val="col"/>
        <c:grouping val="clustered"/>
        <c:varyColors val="0"/>
        <c:ser>
          <c:idx val="0"/>
          <c:order val="0"/>
          <c:invertIfNegative val="0"/>
          <c:val>
            <c:numRef>
              <c:f>SUM!$Z$74:$AG$74</c:f>
              <c:numCache>
                <c:formatCode>General</c:formatCode>
                <c:ptCount val="8"/>
                <c:pt idx="0">
                  <c:v>0</c:v>
                </c:pt>
                <c:pt idx="1">
                  <c:v>5</c:v>
                </c:pt>
                <c:pt idx="2">
                  <c:v>8</c:v>
                </c:pt>
                <c:pt idx="3">
                  <c:v>14</c:v>
                </c:pt>
                <c:pt idx="4">
                  <c:v>12</c:v>
                </c:pt>
                <c:pt idx="5">
                  <c:v>9</c:v>
                </c:pt>
                <c:pt idx="6">
                  <c:v>4</c:v>
                </c:pt>
                <c:pt idx="7">
                  <c:v>7</c:v>
                </c:pt>
              </c:numCache>
            </c:numRef>
          </c:val>
          <c:extLst>
            <c:ext xmlns:c16="http://schemas.microsoft.com/office/drawing/2014/chart" uri="{C3380CC4-5D6E-409C-BE32-E72D297353CC}">
              <c16:uniqueId val="{00000000-B7C5-43D9-9E7F-3008EAC54881}"/>
            </c:ext>
          </c:extLst>
        </c:ser>
        <c:dLbls>
          <c:showLegendKey val="0"/>
          <c:showVal val="0"/>
          <c:showCatName val="0"/>
          <c:showSerName val="0"/>
          <c:showPercent val="0"/>
          <c:showBubbleSize val="0"/>
        </c:dLbls>
        <c:gapWidth val="150"/>
        <c:axId val="-1163221216"/>
        <c:axId val="-1163222304"/>
      </c:barChart>
      <c:catAx>
        <c:axId val="-1163221216"/>
        <c:scaling>
          <c:orientation val="minMax"/>
        </c:scaling>
        <c:delete val="0"/>
        <c:axPos val="b"/>
        <c:majorTickMark val="out"/>
        <c:minorTickMark val="none"/>
        <c:tickLblPos val="nextTo"/>
        <c:crossAx val="-1163222304"/>
        <c:crosses val="autoZero"/>
        <c:auto val="1"/>
        <c:lblAlgn val="ctr"/>
        <c:lblOffset val="100"/>
        <c:noMultiLvlLbl val="0"/>
      </c:catAx>
      <c:valAx>
        <c:axId val="-1163222304"/>
        <c:scaling>
          <c:orientation val="minMax"/>
          <c:max val="30"/>
        </c:scaling>
        <c:delete val="0"/>
        <c:axPos val="l"/>
        <c:majorGridlines/>
        <c:numFmt formatCode="General" sourceLinked="1"/>
        <c:majorTickMark val="out"/>
        <c:minorTickMark val="none"/>
        <c:tickLblPos val="nextTo"/>
        <c:crossAx val="-1163221216"/>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Heiloo</a:t>
            </a:r>
          </a:p>
        </c:rich>
      </c:tx>
      <c:overlay val="0"/>
    </c:title>
    <c:autoTitleDeleted val="0"/>
    <c:plotArea>
      <c:layout/>
      <c:barChart>
        <c:barDir val="col"/>
        <c:grouping val="clustered"/>
        <c:varyColors val="0"/>
        <c:ser>
          <c:idx val="0"/>
          <c:order val="0"/>
          <c:invertIfNegative val="0"/>
          <c:val>
            <c:numRef>
              <c:f>SUM!$Z$75:$AG$75</c:f>
              <c:numCache>
                <c:formatCode>General</c:formatCode>
                <c:ptCount val="8"/>
                <c:pt idx="0">
                  <c:v>4</c:v>
                </c:pt>
                <c:pt idx="1">
                  <c:v>3</c:v>
                </c:pt>
                <c:pt idx="2">
                  <c:v>6</c:v>
                </c:pt>
                <c:pt idx="3">
                  <c:v>5</c:v>
                </c:pt>
                <c:pt idx="4">
                  <c:v>5</c:v>
                </c:pt>
                <c:pt idx="5">
                  <c:v>11</c:v>
                </c:pt>
                <c:pt idx="6">
                  <c:v>7</c:v>
                </c:pt>
                <c:pt idx="7">
                  <c:v>1</c:v>
                </c:pt>
              </c:numCache>
            </c:numRef>
          </c:val>
          <c:extLst>
            <c:ext xmlns:c16="http://schemas.microsoft.com/office/drawing/2014/chart" uri="{C3380CC4-5D6E-409C-BE32-E72D297353CC}">
              <c16:uniqueId val="{00000000-6486-4B5C-94CD-FFEFF51D7335}"/>
            </c:ext>
          </c:extLst>
        </c:ser>
        <c:dLbls>
          <c:showLegendKey val="0"/>
          <c:showVal val="0"/>
          <c:showCatName val="0"/>
          <c:showSerName val="0"/>
          <c:showPercent val="0"/>
          <c:showBubbleSize val="0"/>
        </c:dLbls>
        <c:gapWidth val="150"/>
        <c:axId val="-1163209248"/>
        <c:axId val="-1163219040"/>
      </c:barChart>
      <c:catAx>
        <c:axId val="-1163209248"/>
        <c:scaling>
          <c:orientation val="minMax"/>
        </c:scaling>
        <c:delete val="0"/>
        <c:axPos val="b"/>
        <c:majorTickMark val="out"/>
        <c:minorTickMark val="none"/>
        <c:tickLblPos val="nextTo"/>
        <c:crossAx val="-1163219040"/>
        <c:crosses val="autoZero"/>
        <c:auto val="1"/>
        <c:lblAlgn val="ctr"/>
        <c:lblOffset val="100"/>
        <c:noMultiLvlLbl val="0"/>
      </c:catAx>
      <c:valAx>
        <c:axId val="-1163219040"/>
        <c:scaling>
          <c:orientation val="minMax"/>
          <c:max val="30"/>
        </c:scaling>
        <c:delete val="0"/>
        <c:axPos val="l"/>
        <c:majorGridlines/>
        <c:numFmt formatCode="General" sourceLinked="1"/>
        <c:majorTickMark val="out"/>
        <c:minorTickMark val="none"/>
        <c:tickLblPos val="nextTo"/>
        <c:crossAx val="-1163209248"/>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Langedijk</a:t>
            </a:r>
          </a:p>
        </c:rich>
      </c:tx>
      <c:overlay val="0"/>
    </c:title>
    <c:autoTitleDeleted val="0"/>
    <c:plotArea>
      <c:layout/>
      <c:barChart>
        <c:barDir val="col"/>
        <c:grouping val="clustered"/>
        <c:varyColors val="0"/>
        <c:ser>
          <c:idx val="0"/>
          <c:order val="0"/>
          <c:invertIfNegative val="0"/>
          <c:val>
            <c:numRef>
              <c:f>SUM!$Z$76:$AG$76</c:f>
              <c:numCache>
                <c:formatCode>General</c:formatCode>
                <c:ptCount val="8"/>
                <c:pt idx="0">
                  <c:v>15</c:v>
                </c:pt>
                <c:pt idx="1">
                  <c:v>10</c:v>
                </c:pt>
                <c:pt idx="2">
                  <c:v>9</c:v>
                </c:pt>
                <c:pt idx="3">
                  <c:v>10</c:v>
                </c:pt>
                <c:pt idx="4">
                  <c:v>14</c:v>
                </c:pt>
                <c:pt idx="5">
                  <c:v>12</c:v>
                </c:pt>
                <c:pt idx="6">
                  <c:v>8</c:v>
                </c:pt>
                <c:pt idx="7">
                  <c:v>7</c:v>
                </c:pt>
              </c:numCache>
            </c:numRef>
          </c:val>
          <c:extLst>
            <c:ext xmlns:c16="http://schemas.microsoft.com/office/drawing/2014/chart" uri="{C3380CC4-5D6E-409C-BE32-E72D297353CC}">
              <c16:uniqueId val="{00000000-2B58-40A2-B399-EB37625BA22E}"/>
            </c:ext>
          </c:extLst>
        </c:ser>
        <c:dLbls>
          <c:showLegendKey val="0"/>
          <c:showVal val="0"/>
          <c:showCatName val="0"/>
          <c:showSerName val="0"/>
          <c:showPercent val="0"/>
          <c:showBubbleSize val="0"/>
        </c:dLbls>
        <c:gapWidth val="150"/>
        <c:axId val="-1163215776"/>
        <c:axId val="-1163218496"/>
      </c:barChart>
      <c:catAx>
        <c:axId val="-1163215776"/>
        <c:scaling>
          <c:orientation val="minMax"/>
        </c:scaling>
        <c:delete val="0"/>
        <c:axPos val="b"/>
        <c:majorTickMark val="out"/>
        <c:minorTickMark val="none"/>
        <c:tickLblPos val="nextTo"/>
        <c:crossAx val="-1163218496"/>
        <c:crosses val="autoZero"/>
        <c:auto val="1"/>
        <c:lblAlgn val="ctr"/>
        <c:lblOffset val="100"/>
        <c:noMultiLvlLbl val="0"/>
      </c:catAx>
      <c:valAx>
        <c:axId val="-1163218496"/>
        <c:scaling>
          <c:orientation val="minMax"/>
          <c:max val="30"/>
        </c:scaling>
        <c:delete val="0"/>
        <c:axPos val="l"/>
        <c:majorGridlines/>
        <c:numFmt formatCode="General" sourceLinked="1"/>
        <c:majorTickMark val="out"/>
        <c:minorTickMark val="none"/>
        <c:tickLblPos val="nextTo"/>
        <c:crossAx val="-1163215776"/>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spPr>
        <a:ln>
          <a:solidFill>
            <a:schemeClr val="bg1"/>
          </a:solidFill>
        </a:ln>
      </c:spPr>
    </c:backWall>
    <c:plotArea>
      <c:layout/>
      <c:bar3DChart>
        <c:barDir val="bar"/>
        <c:grouping val="stacked"/>
        <c:varyColors val="0"/>
        <c:ser>
          <c:idx val="1"/>
          <c:order val="0"/>
          <c:tx>
            <c:v>t/m 7 jaar</c:v>
          </c:tx>
          <c:spPr>
            <a:solidFill>
              <a:schemeClr val="accent1"/>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leerlingen!$C$27:$H$27</c:f>
              <c:numCache>
                <c:formatCode>0</c:formatCode>
                <c:ptCount val="6"/>
                <c:pt idx="0">
                  <c:v>93</c:v>
                </c:pt>
                <c:pt idx="1">
                  <c:v>95</c:v>
                </c:pt>
                <c:pt idx="2">
                  <c:v>97</c:v>
                </c:pt>
                <c:pt idx="3">
                  <c:v>97</c:v>
                </c:pt>
                <c:pt idx="4">
                  <c:v>74</c:v>
                </c:pt>
                <c:pt idx="5">
                  <c:v>102</c:v>
                </c:pt>
              </c:numCache>
            </c:numRef>
          </c:val>
          <c:extLst>
            <c:ext xmlns:c16="http://schemas.microsoft.com/office/drawing/2014/chart" uri="{C3380CC4-5D6E-409C-BE32-E72D297353CC}">
              <c16:uniqueId val="{00000000-F191-4E86-9089-EC3F1E48D2D6}"/>
            </c:ext>
          </c:extLst>
        </c:ser>
        <c:ser>
          <c:idx val="0"/>
          <c:order val="1"/>
          <c:tx>
            <c:v>8 jaar en ouder</c:v>
          </c:tx>
          <c:spPr>
            <a:solidFill>
              <a:schemeClr val="accent2"/>
            </a:solidFill>
          </c:spPr>
          <c:invertIfNegative val="0"/>
          <c:cat>
            <c:strRef>
              <c:f>leerlingen!$C$3:$H$3</c:f>
              <c:strCache>
                <c:ptCount val="6"/>
                <c:pt idx="0">
                  <c:v>1-10-2011</c:v>
                </c:pt>
                <c:pt idx="1">
                  <c:v>1-10-2012</c:v>
                </c:pt>
                <c:pt idx="2">
                  <c:v>1-10-2013</c:v>
                </c:pt>
                <c:pt idx="3">
                  <c:v>1-10-2014</c:v>
                </c:pt>
                <c:pt idx="4">
                  <c:v>1-10-2015</c:v>
                </c:pt>
                <c:pt idx="5">
                  <c:v>1-10-2016</c:v>
                </c:pt>
              </c:strCache>
            </c:strRef>
          </c:cat>
          <c:val>
            <c:numRef>
              <c:f>leerlingen!$C$28:$H$28</c:f>
              <c:numCache>
                <c:formatCode>0</c:formatCode>
                <c:ptCount val="6"/>
                <c:pt idx="0">
                  <c:v>247</c:v>
                </c:pt>
                <c:pt idx="1">
                  <c:v>246</c:v>
                </c:pt>
                <c:pt idx="2">
                  <c:v>231</c:v>
                </c:pt>
                <c:pt idx="3">
                  <c:v>235</c:v>
                </c:pt>
                <c:pt idx="4">
                  <c:v>236</c:v>
                </c:pt>
                <c:pt idx="5">
                  <c:v>228</c:v>
                </c:pt>
              </c:numCache>
            </c:numRef>
          </c:val>
          <c:extLst>
            <c:ext xmlns:c16="http://schemas.microsoft.com/office/drawing/2014/chart" uri="{C3380CC4-5D6E-409C-BE32-E72D297353CC}">
              <c16:uniqueId val="{00000001-F191-4E86-9089-EC3F1E48D2D6}"/>
            </c:ext>
          </c:extLst>
        </c:ser>
        <c:dLbls>
          <c:showLegendKey val="0"/>
          <c:showVal val="0"/>
          <c:showCatName val="0"/>
          <c:showSerName val="0"/>
          <c:showPercent val="0"/>
          <c:showBubbleSize val="0"/>
        </c:dLbls>
        <c:gapWidth val="150"/>
        <c:shape val="box"/>
        <c:axId val="-1167699040"/>
        <c:axId val="-1167693056"/>
        <c:axId val="0"/>
      </c:bar3DChart>
      <c:catAx>
        <c:axId val="-1167699040"/>
        <c:scaling>
          <c:orientation val="minMax"/>
        </c:scaling>
        <c:delete val="0"/>
        <c:axPos val="l"/>
        <c:majorGridlines>
          <c:spPr>
            <a:ln>
              <a:noFill/>
            </a:ln>
          </c:spPr>
        </c:majorGridlines>
        <c:numFmt formatCode="General" sourceLinked="1"/>
        <c:majorTickMark val="out"/>
        <c:minorTickMark val="none"/>
        <c:tickLblPos val="nextTo"/>
        <c:txPr>
          <a:bodyPr/>
          <a:lstStyle/>
          <a:p>
            <a:pPr>
              <a:defRPr sz="800"/>
            </a:pPr>
            <a:endParaRPr lang="nl-NL"/>
          </a:p>
        </c:txPr>
        <c:crossAx val="-1167693056"/>
        <c:crosses val="autoZero"/>
        <c:auto val="1"/>
        <c:lblAlgn val="ctr"/>
        <c:lblOffset val="100"/>
        <c:noMultiLvlLbl val="1"/>
      </c:catAx>
      <c:valAx>
        <c:axId val="-1167693056"/>
        <c:scaling>
          <c:orientation val="minMax"/>
        </c:scaling>
        <c:delete val="0"/>
        <c:axPos val="b"/>
        <c:majorGridlines>
          <c:spPr>
            <a:ln>
              <a:solidFill>
                <a:schemeClr val="bg1">
                  <a:lumMod val="75000"/>
                </a:schemeClr>
              </a:solidFill>
            </a:ln>
          </c:spPr>
        </c:majorGridlines>
        <c:numFmt formatCode="0" sourceLinked="1"/>
        <c:majorTickMark val="out"/>
        <c:minorTickMark val="none"/>
        <c:tickLblPos val="nextTo"/>
        <c:txPr>
          <a:bodyPr/>
          <a:lstStyle/>
          <a:p>
            <a:pPr>
              <a:defRPr sz="800"/>
            </a:pPr>
            <a:endParaRPr lang="nl-NL"/>
          </a:p>
        </c:txPr>
        <c:crossAx val="-1167699040"/>
        <c:crosses val="autoZero"/>
        <c:crossBetween val="between"/>
        <c:majorUnit val="50"/>
      </c:valAx>
    </c:plotArea>
    <c:legend>
      <c:legendPos val="b"/>
      <c:overlay val="0"/>
      <c:txPr>
        <a:bodyPr/>
        <a:lstStyle/>
        <a:p>
          <a:pPr>
            <a:defRPr sz="800" b="0"/>
          </a:pPr>
          <a:endParaRPr lang="nl-NL"/>
        </a:p>
      </c:txPr>
    </c:legend>
    <c:plotVisOnly val="1"/>
    <c:dispBlanksAs val="gap"/>
    <c:showDLblsOverMax val="0"/>
  </c:chart>
  <c:spPr>
    <a:noFill/>
    <a:ln>
      <a:noFill/>
    </a:ln>
    <a:scene3d>
      <a:camera prst="orthographicFront"/>
      <a:lightRig rig="threePt" dir="t"/>
    </a:scene3d>
    <a:sp3d prstMaterial="metal">
      <a:bevelT w="0"/>
    </a:sp3d>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Heerhugowaard-Zuid</a:t>
            </a:r>
          </a:p>
        </c:rich>
      </c:tx>
      <c:overlay val="0"/>
    </c:title>
    <c:autoTitleDeleted val="0"/>
    <c:plotArea>
      <c:layout/>
      <c:barChart>
        <c:barDir val="col"/>
        <c:grouping val="clustered"/>
        <c:varyColors val="0"/>
        <c:ser>
          <c:idx val="0"/>
          <c:order val="0"/>
          <c:invertIfNegative val="0"/>
          <c:val>
            <c:numRef>
              <c:f>SUM!$Z$77:$AG$77</c:f>
              <c:numCache>
                <c:formatCode>General</c:formatCode>
                <c:ptCount val="8"/>
                <c:pt idx="0">
                  <c:v>1</c:v>
                </c:pt>
                <c:pt idx="1">
                  <c:v>9</c:v>
                </c:pt>
                <c:pt idx="2">
                  <c:v>5</c:v>
                </c:pt>
                <c:pt idx="3">
                  <c:v>20</c:v>
                </c:pt>
                <c:pt idx="4">
                  <c:v>19</c:v>
                </c:pt>
                <c:pt idx="5">
                  <c:v>6</c:v>
                </c:pt>
                <c:pt idx="6">
                  <c:v>12</c:v>
                </c:pt>
                <c:pt idx="7">
                  <c:v>3</c:v>
                </c:pt>
              </c:numCache>
            </c:numRef>
          </c:val>
          <c:extLst>
            <c:ext xmlns:c16="http://schemas.microsoft.com/office/drawing/2014/chart" uri="{C3380CC4-5D6E-409C-BE32-E72D297353CC}">
              <c16:uniqueId val="{00000000-5DCE-4E4F-8788-427C86091763}"/>
            </c:ext>
          </c:extLst>
        </c:ser>
        <c:dLbls>
          <c:showLegendKey val="0"/>
          <c:showVal val="0"/>
          <c:showCatName val="0"/>
          <c:showSerName val="0"/>
          <c:showPercent val="0"/>
          <c:showBubbleSize val="0"/>
        </c:dLbls>
        <c:gapWidth val="150"/>
        <c:axId val="-1163220128"/>
        <c:axId val="-1163217952"/>
      </c:barChart>
      <c:catAx>
        <c:axId val="-1163220128"/>
        <c:scaling>
          <c:orientation val="minMax"/>
        </c:scaling>
        <c:delete val="0"/>
        <c:axPos val="b"/>
        <c:majorTickMark val="out"/>
        <c:minorTickMark val="none"/>
        <c:tickLblPos val="nextTo"/>
        <c:crossAx val="-1163217952"/>
        <c:crosses val="autoZero"/>
        <c:auto val="1"/>
        <c:lblAlgn val="ctr"/>
        <c:lblOffset val="100"/>
        <c:noMultiLvlLbl val="0"/>
      </c:catAx>
      <c:valAx>
        <c:axId val="-1163217952"/>
        <c:scaling>
          <c:orientation val="minMax"/>
        </c:scaling>
        <c:delete val="0"/>
        <c:axPos val="l"/>
        <c:majorGridlines/>
        <c:numFmt formatCode="General" sourceLinked="1"/>
        <c:majorTickMark val="out"/>
        <c:minorTickMark val="none"/>
        <c:tickLblPos val="nextTo"/>
        <c:crossAx val="-1163220128"/>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900"/>
              <a:t>Heerhugowaard-Noord</a:t>
            </a:r>
          </a:p>
        </c:rich>
      </c:tx>
      <c:overlay val="0"/>
    </c:title>
    <c:autoTitleDeleted val="0"/>
    <c:plotArea>
      <c:layout/>
      <c:barChart>
        <c:barDir val="col"/>
        <c:grouping val="clustered"/>
        <c:varyColors val="0"/>
        <c:ser>
          <c:idx val="0"/>
          <c:order val="0"/>
          <c:invertIfNegative val="0"/>
          <c:val>
            <c:numRef>
              <c:f>SUM!$Z$78:$AG$78</c:f>
              <c:numCache>
                <c:formatCode>General</c:formatCode>
                <c:ptCount val="8"/>
                <c:pt idx="0">
                  <c:v>8</c:v>
                </c:pt>
                <c:pt idx="1">
                  <c:v>13</c:v>
                </c:pt>
                <c:pt idx="2">
                  <c:v>17</c:v>
                </c:pt>
                <c:pt idx="3">
                  <c:v>30</c:v>
                </c:pt>
                <c:pt idx="4">
                  <c:v>6</c:v>
                </c:pt>
                <c:pt idx="5">
                  <c:v>12</c:v>
                </c:pt>
                <c:pt idx="6">
                  <c:v>9</c:v>
                </c:pt>
                <c:pt idx="7">
                  <c:v>3</c:v>
                </c:pt>
              </c:numCache>
            </c:numRef>
          </c:val>
          <c:extLst>
            <c:ext xmlns:c16="http://schemas.microsoft.com/office/drawing/2014/chart" uri="{C3380CC4-5D6E-409C-BE32-E72D297353CC}">
              <c16:uniqueId val="{00000000-E72B-4ADA-B907-D5206550E848}"/>
            </c:ext>
          </c:extLst>
        </c:ser>
        <c:dLbls>
          <c:showLegendKey val="0"/>
          <c:showVal val="0"/>
          <c:showCatName val="0"/>
          <c:showSerName val="0"/>
          <c:showPercent val="0"/>
          <c:showBubbleSize val="0"/>
        </c:dLbls>
        <c:gapWidth val="150"/>
        <c:axId val="-1163216864"/>
        <c:axId val="-1163211968"/>
      </c:barChart>
      <c:catAx>
        <c:axId val="-1163216864"/>
        <c:scaling>
          <c:orientation val="minMax"/>
        </c:scaling>
        <c:delete val="0"/>
        <c:axPos val="b"/>
        <c:majorTickMark val="out"/>
        <c:minorTickMark val="none"/>
        <c:tickLblPos val="nextTo"/>
        <c:crossAx val="-1163211968"/>
        <c:crosses val="autoZero"/>
        <c:auto val="1"/>
        <c:lblAlgn val="ctr"/>
        <c:lblOffset val="100"/>
        <c:noMultiLvlLbl val="0"/>
      </c:catAx>
      <c:valAx>
        <c:axId val="-1163211968"/>
        <c:scaling>
          <c:orientation val="minMax"/>
          <c:max val="30"/>
        </c:scaling>
        <c:delete val="0"/>
        <c:axPos val="l"/>
        <c:majorGridlines/>
        <c:numFmt formatCode="General" sourceLinked="1"/>
        <c:majorTickMark val="out"/>
        <c:minorTickMark val="none"/>
        <c:tickLblPos val="nextTo"/>
        <c:crossAx val="-1163216864"/>
        <c:crosses val="autoZero"/>
        <c:crossBetween val="between"/>
      </c:valAx>
    </c:plotArea>
    <c:plotVisOnly val="1"/>
    <c:dispBlanksAs val="gap"/>
    <c:showDLblsOverMax val="0"/>
  </c:chart>
  <c:spPr>
    <a:noFill/>
    <a:ln>
      <a:noFill/>
    </a:ln>
    <a:scene3d>
      <a:camera prst="orthographicFront"/>
      <a:lightRig rig="threePt" dir="t"/>
    </a:scene3d>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50" b="1" dirty="0"/>
              <a:t>Aantal </a:t>
            </a:r>
            <a:r>
              <a:rPr lang="nl-NL" sz="1050" b="1" dirty="0" err="1"/>
              <a:t>MDO’s</a:t>
            </a:r>
            <a:endParaRPr lang="nl-NL"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Blad2!$C$17</c:f>
              <c:strCache>
                <c:ptCount val="1"/>
                <c:pt idx="0">
                  <c:v>1e trim</c:v>
                </c:pt>
              </c:strCache>
            </c:strRef>
          </c:tx>
          <c:spPr>
            <a:solidFill>
              <a:schemeClr val="accent1"/>
            </a:solidFill>
            <a:ln>
              <a:noFill/>
            </a:ln>
            <a:effectLst/>
          </c:spPr>
          <c:invertIfNegative val="0"/>
          <c:cat>
            <c:strRef>
              <c:f>Blad2!$D$16:$H$16</c:f>
              <c:strCache>
                <c:ptCount val="5"/>
                <c:pt idx="0">
                  <c:v>niv 2</c:v>
                </c:pt>
                <c:pt idx="1">
                  <c:v>niv 3</c:v>
                </c:pt>
                <c:pt idx="2">
                  <c:v>niv 4</c:v>
                </c:pt>
                <c:pt idx="3">
                  <c:v>i.v.m. vo-advies</c:v>
                </c:pt>
                <c:pt idx="4">
                  <c:v>totaal</c:v>
                </c:pt>
              </c:strCache>
            </c:strRef>
          </c:cat>
          <c:val>
            <c:numRef>
              <c:f>Blad2!$D$17:$H$17</c:f>
              <c:numCache>
                <c:formatCode>General</c:formatCode>
                <c:ptCount val="5"/>
                <c:pt idx="0">
                  <c:v>193</c:v>
                </c:pt>
                <c:pt idx="1">
                  <c:v>429</c:v>
                </c:pt>
                <c:pt idx="2">
                  <c:v>71</c:v>
                </c:pt>
                <c:pt idx="3">
                  <c:v>12</c:v>
                </c:pt>
                <c:pt idx="4">
                  <c:v>705</c:v>
                </c:pt>
              </c:numCache>
            </c:numRef>
          </c:val>
          <c:extLst>
            <c:ext xmlns:c16="http://schemas.microsoft.com/office/drawing/2014/chart" uri="{C3380CC4-5D6E-409C-BE32-E72D297353CC}">
              <c16:uniqueId val="{00000000-D00D-4EED-97B1-117F25D4A570}"/>
            </c:ext>
          </c:extLst>
        </c:ser>
        <c:ser>
          <c:idx val="1"/>
          <c:order val="1"/>
          <c:tx>
            <c:strRef>
              <c:f>Blad2!$C$18</c:f>
              <c:strCache>
                <c:ptCount val="1"/>
                <c:pt idx="0">
                  <c:v>2e trim</c:v>
                </c:pt>
              </c:strCache>
            </c:strRef>
          </c:tx>
          <c:spPr>
            <a:solidFill>
              <a:schemeClr val="accent2"/>
            </a:solidFill>
            <a:ln>
              <a:noFill/>
            </a:ln>
            <a:effectLst/>
          </c:spPr>
          <c:invertIfNegative val="0"/>
          <c:cat>
            <c:strRef>
              <c:f>Blad2!$D$16:$H$16</c:f>
              <c:strCache>
                <c:ptCount val="5"/>
                <c:pt idx="0">
                  <c:v>niv 2</c:v>
                </c:pt>
                <c:pt idx="1">
                  <c:v>niv 3</c:v>
                </c:pt>
                <c:pt idx="2">
                  <c:v>niv 4</c:v>
                </c:pt>
                <c:pt idx="3">
                  <c:v>i.v.m. vo-advies</c:v>
                </c:pt>
                <c:pt idx="4">
                  <c:v>totaal</c:v>
                </c:pt>
              </c:strCache>
            </c:strRef>
          </c:cat>
          <c:val>
            <c:numRef>
              <c:f>Blad2!$D$18:$H$18</c:f>
              <c:numCache>
                <c:formatCode>General</c:formatCode>
                <c:ptCount val="5"/>
                <c:pt idx="0">
                  <c:v>124</c:v>
                </c:pt>
                <c:pt idx="1">
                  <c:v>698</c:v>
                </c:pt>
                <c:pt idx="2">
                  <c:v>84</c:v>
                </c:pt>
                <c:pt idx="3">
                  <c:v>37</c:v>
                </c:pt>
                <c:pt idx="4">
                  <c:v>943</c:v>
                </c:pt>
              </c:numCache>
            </c:numRef>
          </c:val>
          <c:extLst>
            <c:ext xmlns:c16="http://schemas.microsoft.com/office/drawing/2014/chart" uri="{C3380CC4-5D6E-409C-BE32-E72D297353CC}">
              <c16:uniqueId val="{00000001-D00D-4EED-97B1-117F25D4A570}"/>
            </c:ext>
          </c:extLst>
        </c:ser>
        <c:ser>
          <c:idx val="2"/>
          <c:order val="2"/>
          <c:tx>
            <c:strRef>
              <c:f>Blad2!$C$19</c:f>
              <c:strCache>
                <c:ptCount val="1"/>
                <c:pt idx="0">
                  <c:v>3e trim</c:v>
                </c:pt>
              </c:strCache>
            </c:strRef>
          </c:tx>
          <c:spPr>
            <a:solidFill>
              <a:schemeClr val="accent3"/>
            </a:solidFill>
            <a:ln>
              <a:noFill/>
            </a:ln>
            <a:effectLst/>
          </c:spPr>
          <c:invertIfNegative val="0"/>
          <c:cat>
            <c:strRef>
              <c:f>Blad2!$D$16:$H$16</c:f>
              <c:strCache>
                <c:ptCount val="5"/>
                <c:pt idx="0">
                  <c:v>niv 2</c:v>
                </c:pt>
                <c:pt idx="1">
                  <c:v>niv 3</c:v>
                </c:pt>
                <c:pt idx="2">
                  <c:v>niv 4</c:v>
                </c:pt>
                <c:pt idx="3">
                  <c:v>i.v.m. vo-advies</c:v>
                </c:pt>
                <c:pt idx="4">
                  <c:v>totaal</c:v>
                </c:pt>
              </c:strCache>
            </c:strRef>
          </c:cat>
          <c:val>
            <c:numRef>
              <c:f>Blad2!$D$19:$H$19</c:f>
              <c:numCache>
                <c:formatCode>General</c:formatCode>
                <c:ptCount val="5"/>
                <c:pt idx="0">
                  <c:v>145</c:v>
                </c:pt>
                <c:pt idx="1">
                  <c:v>663</c:v>
                </c:pt>
                <c:pt idx="2">
                  <c:v>104</c:v>
                </c:pt>
                <c:pt idx="3">
                  <c:v>19</c:v>
                </c:pt>
                <c:pt idx="4">
                  <c:v>931</c:v>
                </c:pt>
              </c:numCache>
            </c:numRef>
          </c:val>
          <c:extLst>
            <c:ext xmlns:c16="http://schemas.microsoft.com/office/drawing/2014/chart" uri="{C3380CC4-5D6E-409C-BE32-E72D297353CC}">
              <c16:uniqueId val="{00000002-D00D-4EED-97B1-117F25D4A570}"/>
            </c:ext>
          </c:extLst>
        </c:ser>
        <c:dLbls>
          <c:showLegendKey val="0"/>
          <c:showVal val="0"/>
          <c:showCatName val="0"/>
          <c:showSerName val="0"/>
          <c:showPercent val="0"/>
          <c:showBubbleSize val="0"/>
        </c:dLbls>
        <c:gapWidth val="219"/>
        <c:overlap val="-27"/>
        <c:axId val="-1167701760"/>
        <c:axId val="-1167699584"/>
      </c:barChart>
      <c:catAx>
        <c:axId val="-116770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699584"/>
        <c:crosses val="autoZero"/>
        <c:auto val="1"/>
        <c:lblAlgn val="ctr"/>
        <c:lblOffset val="100"/>
        <c:noMultiLvlLbl val="0"/>
      </c:catAx>
      <c:valAx>
        <c:axId val="-116769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770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200" b="1" i="0" baseline="0" dirty="0">
                <a:effectLst/>
              </a:rPr>
              <a:t>Verhouding aandeel leerlingen – aantal </a:t>
            </a:r>
            <a:r>
              <a:rPr lang="nl-NL" sz="1200" b="1" i="0" baseline="0" dirty="0" err="1">
                <a:effectLst/>
              </a:rPr>
              <a:t>MDO’s</a:t>
            </a:r>
            <a:r>
              <a:rPr lang="nl-NL" sz="1200" b="1" i="0" baseline="0" dirty="0">
                <a:effectLst/>
              </a:rPr>
              <a:t> per werkgebied over 2016-2017</a:t>
            </a:r>
            <a:endParaRPr lang="nl-NL"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7.0815499636955354E-2"/>
          <c:y val="0.16179955981313016"/>
          <c:w val="0.89556649208899242"/>
          <c:h val="0.35685727459174615"/>
        </c:manualLayout>
      </c:layout>
      <c:barChart>
        <c:barDir val="col"/>
        <c:grouping val="clustered"/>
        <c:varyColors val="0"/>
        <c:ser>
          <c:idx val="0"/>
          <c:order val="0"/>
          <c:tx>
            <c:strRef>
              <c:f>Blad2!$I$5</c:f>
              <c:strCache>
                <c:ptCount val="1"/>
                <c:pt idx="0">
                  <c:v>aandeel leerlingen per werkgebied</c:v>
                </c:pt>
              </c:strCache>
            </c:strRef>
          </c:tx>
          <c:spPr>
            <a:solidFill>
              <a:schemeClr val="accent1"/>
            </a:solidFill>
            <a:ln>
              <a:noFill/>
            </a:ln>
            <a:effectLst/>
          </c:spPr>
          <c:invertIfNegative val="0"/>
          <c:cat>
            <c:strRef>
              <c:f>Blad2!$A$6:$A$13</c:f>
              <c:strCache>
                <c:ptCount val="8"/>
                <c:pt idx="0">
                  <c:v>Alkmaar-Noord</c:v>
                </c:pt>
                <c:pt idx="1">
                  <c:v>Alkmaar-Oost</c:v>
                </c:pt>
                <c:pt idx="2">
                  <c:v>Alkmaar-Zuid</c:v>
                </c:pt>
                <c:pt idx="3">
                  <c:v>Bergen</c:v>
                </c:pt>
                <c:pt idx="4">
                  <c:v>Heiloo</c:v>
                </c:pt>
                <c:pt idx="5">
                  <c:v>Langedijk</c:v>
                </c:pt>
                <c:pt idx="6">
                  <c:v>Heerhugowaard-Noord</c:v>
                </c:pt>
                <c:pt idx="7">
                  <c:v>Heerhugowaard-Zuid</c:v>
                </c:pt>
              </c:strCache>
            </c:strRef>
          </c:cat>
          <c:val>
            <c:numRef>
              <c:f>Blad2!$I$6:$I$13</c:f>
              <c:numCache>
                <c:formatCode>0%</c:formatCode>
                <c:ptCount val="8"/>
                <c:pt idx="0">
                  <c:v>0.14068859838145861</c:v>
                </c:pt>
                <c:pt idx="1">
                  <c:v>0.13369726571852703</c:v>
                </c:pt>
                <c:pt idx="2">
                  <c:v>0.14997845137192933</c:v>
                </c:pt>
                <c:pt idx="3">
                  <c:v>0.10084757937078007</c:v>
                </c:pt>
                <c:pt idx="4">
                  <c:v>9.4478762629890342E-2</c:v>
                </c:pt>
                <c:pt idx="5">
                  <c:v>0.12210889240051717</c:v>
                </c:pt>
                <c:pt idx="6">
                  <c:v>0.1167935641430829</c:v>
                </c:pt>
                <c:pt idx="7">
                  <c:v>0.1414068859838146</c:v>
                </c:pt>
              </c:numCache>
            </c:numRef>
          </c:val>
          <c:extLst>
            <c:ext xmlns:c16="http://schemas.microsoft.com/office/drawing/2014/chart" uri="{C3380CC4-5D6E-409C-BE32-E72D297353CC}">
              <c16:uniqueId val="{00000000-B40E-4317-A746-D1D7770DDEA6}"/>
            </c:ext>
          </c:extLst>
        </c:ser>
        <c:ser>
          <c:idx val="1"/>
          <c:order val="1"/>
          <c:tx>
            <c:strRef>
              <c:f>Blad2!$J$5</c:f>
              <c:strCache>
                <c:ptCount val="1"/>
                <c:pt idx="0">
                  <c:v>aandeel MDO's per werkgebied</c:v>
                </c:pt>
              </c:strCache>
            </c:strRef>
          </c:tx>
          <c:spPr>
            <a:solidFill>
              <a:schemeClr val="accent2"/>
            </a:solidFill>
            <a:ln>
              <a:noFill/>
            </a:ln>
            <a:effectLst/>
          </c:spPr>
          <c:invertIfNegative val="0"/>
          <c:cat>
            <c:strRef>
              <c:f>Blad2!$A$6:$A$13</c:f>
              <c:strCache>
                <c:ptCount val="8"/>
                <c:pt idx="0">
                  <c:v>Alkmaar-Noord</c:v>
                </c:pt>
                <c:pt idx="1">
                  <c:v>Alkmaar-Oost</c:v>
                </c:pt>
                <c:pt idx="2">
                  <c:v>Alkmaar-Zuid</c:v>
                </c:pt>
                <c:pt idx="3">
                  <c:v>Bergen</c:v>
                </c:pt>
                <c:pt idx="4">
                  <c:v>Heiloo</c:v>
                </c:pt>
                <c:pt idx="5">
                  <c:v>Langedijk</c:v>
                </c:pt>
                <c:pt idx="6">
                  <c:v>Heerhugowaard-Noord</c:v>
                </c:pt>
                <c:pt idx="7">
                  <c:v>Heerhugowaard-Zuid</c:v>
                </c:pt>
              </c:strCache>
            </c:strRef>
          </c:cat>
          <c:val>
            <c:numRef>
              <c:f>Blad2!$J$6:$J$13</c:f>
              <c:numCache>
                <c:formatCode>0%</c:formatCode>
                <c:ptCount val="8"/>
                <c:pt idx="0">
                  <c:v>0.15467239527389903</c:v>
                </c:pt>
                <c:pt idx="1">
                  <c:v>0.13533834586466165</c:v>
                </c:pt>
                <c:pt idx="2">
                  <c:v>0.12244897959183673</c:v>
                </c:pt>
                <c:pt idx="3">
                  <c:v>0.13211600429645542</c:v>
                </c:pt>
                <c:pt idx="4">
                  <c:v>5.155746509129968E-2</c:v>
                </c:pt>
                <c:pt idx="5">
                  <c:v>0.11493018259935553</c:v>
                </c:pt>
                <c:pt idx="6">
                  <c:v>0.16433941997851773</c:v>
                </c:pt>
                <c:pt idx="7">
                  <c:v>0.12459720730397422</c:v>
                </c:pt>
              </c:numCache>
            </c:numRef>
          </c:val>
          <c:extLst>
            <c:ext xmlns:c16="http://schemas.microsoft.com/office/drawing/2014/chart" uri="{C3380CC4-5D6E-409C-BE32-E72D297353CC}">
              <c16:uniqueId val="{00000001-B40E-4317-A746-D1D7770DDEA6}"/>
            </c:ext>
          </c:extLst>
        </c:ser>
        <c:dLbls>
          <c:showLegendKey val="0"/>
          <c:showVal val="0"/>
          <c:showCatName val="0"/>
          <c:showSerName val="0"/>
          <c:showPercent val="0"/>
          <c:showBubbleSize val="0"/>
        </c:dLbls>
        <c:gapWidth val="219"/>
        <c:overlap val="-27"/>
        <c:axId val="319436792"/>
        <c:axId val="319433184"/>
      </c:barChart>
      <c:catAx>
        <c:axId val="319436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19433184"/>
        <c:crosses val="autoZero"/>
        <c:auto val="1"/>
        <c:lblAlgn val="ctr"/>
        <c:lblOffset val="100"/>
        <c:noMultiLvlLbl val="0"/>
      </c:catAx>
      <c:valAx>
        <c:axId val="319433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19436792"/>
        <c:crosses val="autoZero"/>
        <c:crossBetween val="between"/>
        <c:majorUnit val="5.000000000000001E-2"/>
      </c:valAx>
      <c:spPr>
        <a:noFill/>
        <a:ln>
          <a:noFill/>
        </a:ln>
        <a:effectLst/>
      </c:spPr>
    </c:plotArea>
    <c:legend>
      <c:legendPos val="b"/>
      <c:layout>
        <c:manualLayout>
          <c:xMode val="edge"/>
          <c:yMode val="edge"/>
          <c:x val="3.7111723694513882E-4"/>
          <c:y val="0.89785326172881808"/>
          <c:w val="0.85734356559642222"/>
          <c:h val="7.87990384424473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100" dirty="0"/>
              <a:t>arrangementsmiddelen</a:t>
            </a:r>
            <a:r>
              <a:rPr lang="nl-NL" sz="1100" baseline="0" dirty="0"/>
              <a:t> per bestuur uitgekeerd</a:t>
            </a:r>
            <a:endParaRPr lang="nl-NL" sz="1100" dirty="0"/>
          </a:p>
        </c:rich>
      </c:tx>
      <c:layout>
        <c:manualLayout>
          <c:xMode val="edge"/>
          <c:yMode val="edge"/>
          <c:x val="0.21395488815740019"/>
          <c:y val="6.3552589768033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spPr>
            <a:solidFill>
              <a:schemeClr val="accent1"/>
            </a:solidFill>
            <a:ln>
              <a:noFill/>
            </a:ln>
            <a:effectLst/>
          </c:spPr>
          <c:invertIfNegative val="0"/>
          <c:cat>
            <c:strRef>
              <c:f>Blad1!$B$48:$M$48</c:f>
              <c:strCache>
                <c:ptCount val="12"/>
                <c:pt idx="0">
                  <c:v>Atrium</c:v>
                </c:pt>
                <c:pt idx="1">
                  <c:v>Bl. Loper</c:v>
                </c:pt>
                <c:pt idx="2">
                  <c:v>El Amal</c:v>
                </c:pt>
                <c:pt idx="3">
                  <c:v>Flore</c:v>
                </c:pt>
                <c:pt idx="4">
                  <c:v>GPWON</c:v>
                </c:pt>
                <c:pt idx="5">
                  <c:v>ISOB</c:v>
                </c:pt>
                <c:pt idx="6">
                  <c:v>Ronduit</c:v>
                </c:pt>
                <c:pt idx="7">
                  <c:v>SAKS</c:v>
                </c:pt>
                <c:pt idx="8">
                  <c:v>Tabijn</c:v>
                </c:pt>
                <c:pt idx="9">
                  <c:v>Rozenkruis</c:v>
                </c:pt>
                <c:pt idx="10">
                  <c:v>Ithaka</c:v>
                </c:pt>
                <c:pt idx="11">
                  <c:v>Freinet</c:v>
                </c:pt>
              </c:strCache>
            </c:strRef>
          </c:cat>
          <c:val>
            <c:numRef>
              <c:f>Blad1!$B$49:$M$49</c:f>
              <c:numCache>
                <c:formatCode>_("€"* #,##0_);_("€"* \(#,##0\);_("€"* "-"_);_(@_)</c:formatCode>
                <c:ptCount val="12"/>
                <c:pt idx="0">
                  <c:v>112190.54000000002</c:v>
                </c:pt>
                <c:pt idx="1">
                  <c:v>212707.56</c:v>
                </c:pt>
                <c:pt idx="2">
                  <c:v>0</c:v>
                </c:pt>
                <c:pt idx="3">
                  <c:v>302770.71222222224</c:v>
                </c:pt>
                <c:pt idx="4">
                  <c:v>16284</c:v>
                </c:pt>
                <c:pt idx="5">
                  <c:v>86020.75</c:v>
                </c:pt>
                <c:pt idx="6">
                  <c:v>236800.24</c:v>
                </c:pt>
                <c:pt idx="7">
                  <c:v>186620.01</c:v>
                </c:pt>
                <c:pt idx="8">
                  <c:v>115890.49</c:v>
                </c:pt>
                <c:pt idx="9">
                  <c:v>5310</c:v>
                </c:pt>
                <c:pt idx="10">
                  <c:v>22310.03</c:v>
                </c:pt>
                <c:pt idx="11">
                  <c:v>14165</c:v>
                </c:pt>
              </c:numCache>
            </c:numRef>
          </c:val>
          <c:extLst>
            <c:ext xmlns:c16="http://schemas.microsoft.com/office/drawing/2014/chart" uri="{C3380CC4-5D6E-409C-BE32-E72D297353CC}">
              <c16:uniqueId val="{00000000-4A08-4387-B09F-8A7EEA965D79}"/>
            </c:ext>
          </c:extLst>
        </c:ser>
        <c:dLbls>
          <c:showLegendKey val="0"/>
          <c:showVal val="0"/>
          <c:showCatName val="0"/>
          <c:showSerName val="0"/>
          <c:showPercent val="0"/>
          <c:showBubbleSize val="0"/>
        </c:dLbls>
        <c:gapWidth val="219"/>
        <c:overlap val="-27"/>
        <c:axId val="-1166629184"/>
        <c:axId val="-1166626464"/>
      </c:barChart>
      <c:catAx>
        <c:axId val="-116662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626464"/>
        <c:crosses val="autoZero"/>
        <c:auto val="1"/>
        <c:lblAlgn val="ctr"/>
        <c:lblOffset val="100"/>
        <c:noMultiLvlLbl val="0"/>
      </c:catAx>
      <c:valAx>
        <c:axId val="-11666264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16662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Eind</a:t>
            </a:r>
            <a:r>
              <a:rPr lang="nl-NL" baseline="0" dirty="0"/>
              <a:t> stand b</a:t>
            </a:r>
            <a:r>
              <a:rPr lang="nl-NL" dirty="0"/>
              <a:t>udgetten 2016 - 2017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percentStacked"/>
        <c:varyColors val="0"/>
        <c:ser>
          <c:idx val="0"/>
          <c:order val="0"/>
          <c:tx>
            <c:strRef>
              <c:f>'TLV en arrangementen'!$C$36</c:f>
              <c:strCache>
                <c:ptCount val="1"/>
                <c:pt idx="0">
                  <c:v>besteed budget 2016-2017</c:v>
                </c:pt>
              </c:strCache>
            </c:strRef>
          </c:tx>
          <c:spPr>
            <a:solidFill>
              <a:schemeClr val="accent1"/>
            </a:solidFill>
            <a:ln>
              <a:noFill/>
            </a:ln>
            <a:effectLst/>
          </c:spPr>
          <c:invertIfNegative val="0"/>
          <c:cat>
            <c:strRef>
              <c:f>'TLV en arrangementen'!$B$37:$B$44</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'TLV en arrangementen'!$C$37:$C$44</c:f>
              <c:numCache>
                <c:formatCode>General</c:formatCode>
                <c:ptCount val="8"/>
                <c:pt idx="0">
                  <c:v>163425.5</c:v>
                </c:pt>
                <c:pt idx="1">
                  <c:v>148552.97</c:v>
                </c:pt>
                <c:pt idx="2">
                  <c:v>205317.88999999998</c:v>
                </c:pt>
                <c:pt idx="3">
                  <c:v>99596.799999999988</c:v>
                </c:pt>
                <c:pt idx="4">
                  <c:v>87091.05</c:v>
                </c:pt>
                <c:pt idx="5">
                  <c:v>201530.58</c:v>
                </c:pt>
                <c:pt idx="6">
                  <c:v>185484.29222222217</c:v>
                </c:pt>
                <c:pt idx="7">
                  <c:v>221628.62000000002</c:v>
                </c:pt>
              </c:numCache>
            </c:numRef>
          </c:val>
          <c:extLst>
            <c:ext xmlns:c16="http://schemas.microsoft.com/office/drawing/2014/chart" uri="{C3380CC4-5D6E-409C-BE32-E72D297353CC}">
              <c16:uniqueId val="{00000000-F9EA-40F8-A101-82A4BDCE18BB}"/>
            </c:ext>
          </c:extLst>
        </c:ser>
        <c:ser>
          <c:idx val="1"/>
          <c:order val="1"/>
          <c:tx>
            <c:strRef>
              <c:f>'TLV en arrangementen'!$D$36</c:f>
              <c:strCache>
                <c:ptCount val="1"/>
                <c:pt idx="0">
                  <c:v>resterend budget</c:v>
                </c:pt>
              </c:strCache>
            </c:strRef>
          </c:tx>
          <c:spPr>
            <a:solidFill>
              <a:schemeClr val="accent2"/>
            </a:solidFill>
            <a:ln>
              <a:noFill/>
            </a:ln>
            <a:effectLst/>
          </c:spPr>
          <c:invertIfNegative val="0"/>
          <c:cat>
            <c:strRef>
              <c:f>'TLV en arrangementen'!$B$37:$B$44</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'TLV en arrangementen'!$D$37:$D$44</c:f>
              <c:numCache>
                <c:formatCode>General</c:formatCode>
                <c:ptCount val="8"/>
                <c:pt idx="0">
                  <c:v>69767.666843844316</c:v>
                </c:pt>
                <c:pt idx="1">
                  <c:v>16174.658151127718</c:v>
                </c:pt>
                <c:pt idx="2">
                  <c:v>60388.960175262211</c:v>
                </c:pt>
                <c:pt idx="3">
                  <c:v>71600.93977302112</c:v>
                </c:pt>
                <c:pt idx="4">
                  <c:v>0</c:v>
                </c:pt>
                <c:pt idx="5">
                  <c:v>0</c:v>
                </c:pt>
                <c:pt idx="6">
                  <c:v>117020.36544621632</c:v>
                </c:pt>
                <c:pt idx="7">
                  <c:v>0.75007901163189672</c:v>
                </c:pt>
              </c:numCache>
            </c:numRef>
          </c:val>
          <c:extLst>
            <c:ext xmlns:c16="http://schemas.microsoft.com/office/drawing/2014/chart" uri="{C3380CC4-5D6E-409C-BE32-E72D297353CC}">
              <c16:uniqueId val="{00000001-F9EA-40F8-A101-82A4BDCE18BB}"/>
            </c:ext>
          </c:extLst>
        </c:ser>
        <c:ser>
          <c:idx val="2"/>
          <c:order val="2"/>
          <c:tx>
            <c:strRef>
              <c:f>'TLV en arrangementen'!$F$36</c:f>
              <c:strCache>
                <c:ptCount val="1"/>
                <c:pt idx="0">
                  <c:v>gereserveerd  innovatie budget</c:v>
                </c:pt>
              </c:strCache>
            </c:strRef>
          </c:tx>
          <c:spPr>
            <a:solidFill>
              <a:schemeClr val="accent3"/>
            </a:solidFill>
            <a:ln>
              <a:noFill/>
            </a:ln>
            <a:effectLst/>
          </c:spPr>
          <c:invertIfNegative val="0"/>
          <c:cat>
            <c:strRef>
              <c:f>'TLV en arrangementen'!$B$37:$B$44</c:f>
              <c:strCache>
                <c:ptCount val="8"/>
                <c:pt idx="0">
                  <c:v>Alkmaar-Noord</c:v>
                </c:pt>
                <c:pt idx="1">
                  <c:v>Alkmaar-Oost</c:v>
                </c:pt>
                <c:pt idx="2">
                  <c:v>Alkmaar-Zuid</c:v>
                </c:pt>
                <c:pt idx="3">
                  <c:v>Bergen</c:v>
                </c:pt>
                <c:pt idx="4">
                  <c:v>Heiloo</c:v>
                </c:pt>
                <c:pt idx="5">
                  <c:v>Langedijk</c:v>
                </c:pt>
                <c:pt idx="6">
                  <c:v>Heerhugowaard-Zuid</c:v>
                </c:pt>
                <c:pt idx="7">
                  <c:v>Heerhugowaard-Noord</c:v>
                </c:pt>
              </c:strCache>
            </c:strRef>
          </c:cat>
          <c:val>
            <c:numRef>
              <c:f>'TLV en arrangementen'!$F$37:$F$44</c:f>
              <c:numCache>
                <c:formatCode>General</c:formatCode>
                <c:ptCount val="8"/>
                <c:pt idx="0" formatCode="#,##0.00">
                  <c:v>13717.15</c:v>
                </c:pt>
                <c:pt idx="1">
                  <c:v>13036</c:v>
                </c:pt>
                <c:pt idx="2">
                  <c:v>0</c:v>
                </c:pt>
                <c:pt idx="3" formatCode="#,##0.00">
                  <c:v>20460</c:v>
                </c:pt>
                <c:pt idx="4">
                  <c:v>2966.7771282862013</c:v>
                </c:pt>
                <c:pt idx="5">
                  <c:v>0</c:v>
                </c:pt>
                <c:pt idx="6">
                  <c:v>69446.36</c:v>
                </c:pt>
                <c:pt idx="7" formatCode="#,##0.00">
                  <c:v>38647.279999999999</c:v>
                </c:pt>
              </c:numCache>
            </c:numRef>
          </c:val>
          <c:extLst>
            <c:ext xmlns:c16="http://schemas.microsoft.com/office/drawing/2014/chart" uri="{C3380CC4-5D6E-409C-BE32-E72D297353CC}">
              <c16:uniqueId val="{00000002-F9EA-40F8-A101-82A4BDCE18BB}"/>
            </c:ext>
          </c:extLst>
        </c:ser>
        <c:dLbls>
          <c:showLegendKey val="0"/>
          <c:showVal val="0"/>
          <c:showCatName val="0"/>
          <c:showSerName val="0"/>
          <c:showPercent val="0"/>
          <c:showBubbleSize val="0"/>
        </c:dLbls>
        <c:gapWidth val="150"/>
        <c:overlap val="100"/>
        <c:axId val="611149824"/>
        <c:axId val="611149496"/>
      </c:barChart>
      <c:catAx>
        <c:axId val="61114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11149496"/>
        <c:crosses val="autoZero"/>
        <c:auto val="1"/>
        <c:lblAlgn val="ctr"/>
        <c:lblOffset val="100"/>
        <c:noMultiLvlLbl val="0"/>
      </c:catAx>
      <c:valAx>
        <c:axId val="611149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611149824"/>
        <c:crosses val="autoZero"/>
        <c:crossBetween val="between"/>
      </c:valAx>
      <c:spPr>
        <a:noFill/>
        <a:ln>
          <a:noFill/>
        </a:ln>
        <a:effectLst/>
      </c:spPr>
    </c:plotArea>
    <c:legend>
      <c:legendPos val="b"/>
      <c:layout>
        <c:manualLayout>
          <c:xMode val="edge"/>
          <c:yMode val="edge"/>
          <c:x val="1.5345167849335614E-3"/>
          <c:y val="0.88968347746268062"/>
          <c:w val="0.99545337144247659"/>
          <c:h val="0.1103165225373193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000" b="1" dirty="0">
                <a:solidFill>
                  <a:schemeClr val="tx1"/>
                </a:solidFill>
              </a:rPr>
              <a:t>verdeling</a:t>
            </a:r>
            <a:r>
              <a:rPr lang="nl-NL" sz="1000" b="1" baseline="0" dirty="0">
                <a:solidFill>
                  <a:schemeClr val="tx1"/>
                </a:solidFill>
              </a:rPr>
              <a:t> arrangementen</a:t>
            </a:r>
            <a:endParaRPr lang="nl-NL" sz="10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4E46E3-D8D1-4681-9BF8-D9B7F138FF28}" type="datetimeFigureOut">
              <a:rPr lang="nl-NL" smtClean="0"/>
              <a:t>29-9-2017</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2DA9BE-6DF6-4F10-ABF8-AEA53BDA3462}" type="slidenum">
              <a:rPr lang="nl-NL" smtClean="0"/>
              <a:t>‹nr.›</a:t>
            </a:fld>
            <a:endParaRPr lang="nl-NL"/>
          </a:p>
        </p:txBody>
      </p:sp>
    </p:spTree>
    <p:extLst>
      <p:ext uri="{BB962C8B-B14F-4D97-AF65-F5344CB8AC3E}">
        <p14:creationId xmlns:p14="http://schemas.microsoft.com/office/powerpoint/2010/main" val="257737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Verborgen dia’s bevatten nog gegevens van vorig schooljaar. Deze moeten nog aangepast worden. </a:t>
            </a:r>
          </a:p>
          <a:p>
            <a:r>
              <a:rPr lang="nl-NL" dirty="0"/>
              <a:t>Gele arcering op niet-verborgen dia’s wijst ook op oude informatie die nog geactualiseerd moet worden.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a:t>
            </a:fld>
            <a:endParaRPr lang="nl-NL"/>
          </a:p>
        </p:txBody>
      </p:sp>
    </p:spTree>
    <p:extLst>
      <p:ext uri="{BB962C8B-B14F-4D97-AF65-F5344CB8AC3E}">
        <p14:creationId xmlns:p14="http://schemas.microsoft.com/office/powerpoint/2010/main" val="270649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Wordt binnen 1 a 2 weken i </a:t>
            </a:r>
            <a:r>
              <a:rPr lang="nl-NL" dirty="0" err="1"/>
              <a:t>ngezet</a:t>
            </a:r>
            <a:r>
              <a:rPr lang="nl-NL" dirty="0"/>
              <a:t> </a:t>
            </a:r>
            <a:r>
              <a:rPr lang="nl-NL" dirty="0" err="1"/>
              <a:t>warbij</a:t>
            </a:r>
            <a:r>
              <a:rPr lang="nl-NL" dirty="0"/>
              <a:t> wordt gezet op kwaliteit</a:t>
            </a:r>
          </a:p>
          <a:p>
            <a:pPr marL="171450" indent="-171450">
              <a:buFontTx/>
              <a:buChar char="-"/>
            </a:pPr>
            <a:r>
              <a:rPr lang="nl-NL" dirty="0"/>
              <a:t>Pagina 9 vorige trimester groep 1 2 preventie. Dat is de conclusie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10</a:t>
            </a:fld>
            <a:endParaRPr lang="nl-NL"/>
          </a:p>
        </p:txBody>
      </p:sp>
    </p:spTree>
    <p:extLst>
      <p:ext uri="{BB962C8B-B14F-4D97-AF65-F5344CB8AC3E}">
        <p14:creationId xmlns:p14="http://schemas.microsoft.com/office/powerpoint/2010/main" val="119973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11</a:t>
            </a:fld>
            <a:endParaRPr lang="nl-NL"/>
          </a:p>
        </p:txBody>
      </p:sp>
    </p:spTree>
    <p:extLst>
      <p:ext uri="{BB962C8B-B14F-4D97-AF65-F5344CB8AC3E}">
        <p14:creationId xmlns:p14="http://schemas.microsoft.com/office/powerpoint/2010/main" val="163221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Grafiek 1 t.o.v. aantal leerlingen.  Controleren </a:t>
            </a:r>
            <a:r>
              <a:rPr lang="nl-NL" dirty="0" err="1"/>
              <a:t>kollomen</a:t>
            </a:r>
            <a:r>
              <a:rPr lang="nl-NL" dirty="0"/>
              <a:t> </a:t>
            </a:r>
            <a:r>
              <a:rPr lang="nl-NL" dirty="0" err="1"/>
              <a:t>gerard</a:t>
            </a:r>
            <a:r>
              <a:rPr lang="nl-NL" dirty="0"/>
              <a:t> 26 AZ.  Controleren met </a:t>
            </a:r>
            <a:r>
              <a:rPr lang="nl-NL" dirty="0" err="1"/>
              <a:t>regien</a:t>
            </a:r>
            <a:r>
              <a:rPr lang="nl-NL" dirty="0"/>
              <a:t>. </a:t>
            </a:r>
          </a:p>
          <a:p>
            <a:pPr marL="0" indent="0">
              <a:buFontTx/>
              <a:buNone/>
            </a:pPr>
            <a:endParaRPr lang="nl-NL" dirty="0"/>
          </a:p>
          <a:p>
            <a:pPr marL="0" indent="0">
              <a:buFontTx/>
              <a:buNone/>
            </a:pPr>
            <a:r>
              <a:rPr lang="nl-NL" dirty="0"/>
              <a:t>Hoe was het vorig jaar.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12</a:t>
            </a:fld>
            <a:endParaRPr lang="nl-NL"/>
          </a:p>
        </p:txBody>
      </p:sp>
    </p:spTree>
    <p:extLst>
      <p:ext uri="{BB962C8B-B14F-4D97-AF65-F5344CB8AC3E}">
        <p14:creationId xmlns:p14="http://schemas.microsoft.com/office/powerpoint/2010/main" val="296195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Uitleggen wat is opvallend. </a:t>
            </a:r>
            <a:r>
              <a:rPr lang="nl-NL" dirty="0" err="1"/>
              <a:t>Icm</a:t>
            </a:r>
            <a:r>
              <a:rPr lang="nl-NL" dirty="0"/>
              <a:t> aantal leerlingen. </a:t>
            </a:r>
            <a:r>
              <a:rPr lang="nl-NL" dirty="0" err="1"/>
              <a:t>Emovo</a:t>
            </a:r>
            <a:r>
              <a:rPr lang="nl-NL" dirty="0"/>
              <a:t> bij </a:t>
            </a:r>
            <a:r>
              <a:rPr lang="nl-NL" dirty="0" err="1"/>
              <a:t>heiloo</a:t>
            </a:r>
            <a:r>
              <a:rPr lang="nl-NL" dirty="0"/>
              <a:t> vertellen.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13</a:t>
            </a:fld>
            <a:endParaRPr lang="nl-NL"/>
          </a:p>
        </p:txBody>
      </p:sp>
    </p:spTree>
    <p:extLst>
      <p:ext uri="{BB962C8B-B14F-4D97-AF65-F5344CB8AC3E}">
        <p14:creationId xmlns:p14="http://schemas.microsoft.com/office/powerpoint/2010/main" val="309090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14</a:t>
            </a:fld>
            <a:endParaRPr lang="nl-NL"/>
          </a:p>
        </p:txBody>
      </p:sp>
    </p:spTree>
    <p:extLst>
      <p:ext uri="{BB962C8B-B14F-4D97-AF65-F5344CB8AC3E}">
        <p14:creationId xmlns:p14="http://schemas.microsoft.com/office/powerpoint/2010/main" val="2723507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Door vragen bij Kristel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15</a:t>
            </a:fld>
            <a:endParaRPr lang="nl-NL"/>
          </a:p>
        </p:txBody>
      </p:sp>
    </p:spTree>
    <p:extLst>
      <p:ext uri="{BB962C8B-B14F-4D97-AF65-F5344CB8AC3E}">
        <p14:creationId xmlns:p14="http://schemas.microsoft.com/office/powerpoint/2010/main" val="705104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Proces. In kaart gebracht. Onderbuikgevoel en waar we als consulent bij betrokken waren op het hoogste alertheid. Daarbij zijn we zoekende naar de beste registratie manier. </a:t>
            </a:r>
          </a:p>
          <a:p>
            <a:pPr marL="171450" indent="-171450">
              <a:buFontTx/>
              <a:buChar char="-"/>
            </a:pPr>
            <a:r>
              <a:rPr lang="nl-NL" dirty="0"/>
              <a:t>Wel gezamenlijke monitor, gescheiden registratie, delen van informatie. Door de sparren helpen met preventie.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16</a:t>
            </a:fld>
            <a:endParaRPr lang="nl-NL"/>
          </a:p>
        </p:txBody>
      </p:sp>
    </p:spTree>
    <p:extLst>
      <p:ext uri="{BB962C8B-B14F-4D97-AF65-F5344CB8AC3E}">
        <p14:creationId xmlns:p14="http://schemas.microsoft.com/office/powerpoint/2010/main" val="229956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Moet er nog in? (Astrid)</a:t>
            </a:r>
          </a:p>
          <a:p>
            <a:r>
              <a:rPr lang="nl-NL" dirty="0"/>
              <a:t>Ze hebben met een AB-er onderzoek gedaan.</a:t>
            </a:r>
          </a:p>
          <a:p>
            <a:r>
              <a:rPr lang="nl-NL" dirty="0"/>
              <a:t>Kristel input: toestroom van gezinshereniging</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17</a:t>
            </a:fld>
            <a:endParaRPr lang="nl-NL"/>
          </a:p>
        </p:txBody>
      </p:sp>
    </p:spTree>
    <p:extLst>
      <p:ext uri="{BB962C8B-B14F-4D97-AF65-F5344CB8AC3E}">
        <p14:creationId xmlns:p14="http://schemas.microsoft.com/office/powerpoint/2010/main" val="109954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18</a:t>
            </a:fld>
            <a:endParaRPr lang="nl-NL"/>
          </a:p>
        </p:txBody>
      </p:sp>
    </p:spTree>
    <p:extLst>
      <p:ext uri="{BB962C8B-B14F-4D97-AF65-F5344CB8AC3E}">
        <p14:creationId xmlns:p14="http://schemas.microsoft.com/office/powerpoint/2010/main" val="329938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vorige slide</a:t>
            </a:r>
          </a:p>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19</a:t>
            </a:fld>
            <a:endParaRPr lang="nl-NL"/>
          </a:p>
        </p:txBody>
      </p:sp>
    </p:spTree>
    <p:extLst>
      <p:ext uri="{BB962C8B-B14F-4D97-AF65-F5344CB8AC3E}">
        <p14:creationId xmlns:p14="http://schemas.microsoft.com/office/powerpoint/2010/main" val="1765399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a:t>
            </a:fld>
            <a:endParaRPr lang="nl-NL"/>
          </a:p>
        </p:txBody>
      </p:sp>
    </p:spTree>
    <p:extLst>
      <p:ext uri="{BB962C8B-B14F-4D97-AF65-F5344CB8AC3E}">
        <p14:creationId xmlns:p14="http://schemas.microsoft.com/office/powerpoint/2010/main" val="3390812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Consulenten: wat valt jullie op m.b.t. het werkgebied.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20</a:t>
            </a:fld>
            <a:endParaRPr lang="nl-NL"/>
          </a:p>
        </p:txBody>
      </p:sp>
    </p:spTree>
    <p:extLst>
      <p:ext uri="{BB962C8B-B14F-4D97-AF65-F5344CB8AC3E}">
        <p14:creationId xmlns:p14="http://schemas.microsoft.com/office/powerpoint/2010/main" val="148135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Vergelijken met vorig jaar. HHW N een Alkmaar ND piek bij 3. </a:t>
            </a:r>
          </a:p>
          <a:p>
            <a:pPr marL="171450" indent="-171450">
              <a:buFontTx/>
              <a:buChar char="-"/>
            </a:pPr>
            <a:r>
              <a:rPr lang="nl-NL" dirty="0"/>
              <a:t>HHW ZD 1 en 5 en alleen maar jongens. </a:t>
            </a:r>
          </a:p>
          <a:p>
            <a:pPr marL="171450" indent="-171450">
              <a:buFontTx/>
              <a:buChar char="-"/>
            </a:pPr>
            <a:r>
              <a:rPr lang="nl-NL" dirty="0"/>
              <a:t>Alkmaar O buitengebied en piek bij 4. </a:t>
            </a:r>
          </a:p>
          <a:p>
            <a:pPr marL="171450" indent="-171450">
              <a:buFontTx/>
              <a:buChar char="-"/>
            </a:pPr>
            <a:endParaRPr lang="nl-NL" dirty="0"/>
          </a:p>
          <a:p>
            <a:pPr marL="171450" indent="-171450">
              <a:buFontTx/>
              <a:buChar char="-"/>
            </a:pPr>
            <a:r>
              <a:rPr lang="nl-NL" dirty="0"/>
              <a:t>Even letten op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21</a:t>
            </a:fld>
            <a:endParaRPr lang="nl-NL"/>
          </a:p>
        </p:txBody>
      </p:sp>
    </p:spTree>
    <p:extLst>
      <p:ext uri="{BB962C8B-B14F-4D97-AF65-F5344CB8AC3E}">
        <p14:creationId xmlns:p14="http://schemas.microsoft.com/office/powerpoint/2010/main" val="289768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22</a:t>
            </a:fld>
            <a:endParaRPr lang="nl-NL"/>
          </a:p>
        </p:txBody>
      </p:sp>
    </p:spTree>
    <p:extLst>
      <p:ext uri="{BB962C8B-B14F-4D97-AF65-F5344CB8AC3E}">
        <p14:creationId xmlns:p14="http://schemas.microsoft.com/office/powerpoint/2010/main" val="328968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24</a:t>
            </a:fld>
            <a:endParaRPr lang="nl-NL"/>
          </a:p>
        </p:txBody>
      </p:sp>
    </p:spTree>
    <p:extLst>
      <p:ext uri="{BB962C8B-B14F-4D97-AF65-F5344CB8AC3E}">
        <p14:creationId xmlns:p14="http://schemas.microsoft.com/office/powerpoint/2010/main" val="1596976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25</a:t>
            </a:fld>
            <a:endParaRPr lang="nl-NL"/>
          </a:p>
        </p:txBody>
      </p:sp>
    </p:spTree>
    <p:extLst>
      <p:ext uri="{BB962C8B-B14F-4D97-AF65-F5344CB8AC3E}">
        <p14:creationId xmlns:p14="http://schemas.microsoft.com/office/powerpoint/2010/main" val="144033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Input </a:t>
            </a:r>
            <a:r>
              <a:rPr lang="nl-NL" dirty="0" err="1"/>
              <a:t>astrid</a:t>
            </a: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32</a:t>
            </a:fld>
            <a:endParaRPr lang="nl-NL"/>
          </a:p>
        </p:txBody>
      </p:sp>
    </p:spTree>
    <p:extLst>
      <p:ext uri="{BB962C8B-B14F-4D97-AF65-F5344CB8AC3E}">
        <p14:creationId xmlns:p14="http://schemas.microsoft.com/office/powerpoint/2010/main" val="2775916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a:t>Info opvragen: feedback IB-</a:t>
            </a:r>
            <a:r>
              <a:rPr lang="nl-NL" dirty="0" err="1"/>
              <a:t>ers</a:t>
            </a:r>
            <a:r>
              <a:rPr lang="nl-NL" dirty="0"/>
              <a:t> (evaluaties) implementatie TOP dossier voor 1</a:t>
            </a:r>
            <a:r>
              <a:rPr lang="nl-NL" baseline="30000" dirty="0"/>
              <a:t>e</a:t>
            </a:r>
            <a:r>
              <a:rPr lang="nl-NL" dirty="0"/>
              <a:t> trimester. </a:t>
            </a:r>
          </a:p>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33</a:t>
            </a:fld>
            <a:endParaRPr lang="nl-NL"/>
          </a:p>
        </p:txBody>
      </p:sp>
    </p:spTree>
    <p:extLst>
      <p:ext uri="{BB962C8B-B14F-4D97-AF65-F5344CB8AC3E}">
        <p14:creationId xmlns:p14="http://schemas.microsoft.com/office/powerpoint/2010/main" val="2875177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Controle met oude jaarplan. Zijn er belangrijke zaken die we vergeten zijn?</a:t>
            </a:r>
          </a:p>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34</a:t>
            </a:fld>
            <a:endParaRPr lang="nl-NL"/>
          </a:p>
        </p:txBody>
      </p:sp>
    </p:spTree>
    <p:extLst>
      <p:ext uri="{BB962C8B-B14F-4D97-AF65-F5344CB8AC3E}">
        <p14:creationId xmlns:p14="http://schemas.microsoft.com/office/powerpoint/2010/main" val="178913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35</a:t>
            </a:fld>
            <a:endParaRPr lang="nl-NL"/>
          </a:p>
        </p:txBody>
      </p:sp>
    </p:spTree>
    <p:extLst>
      <p:ext uri="{BB962C8B-B14F-4D97-AF65-F5344CB8AC3E}">
        <p14:creationId xmlns:p14="http://schemas.microsoft.com/office/powerpoint/2010/main" val="294788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3</a:t>
            </a:fld>
            <a:endParaRPr lang="nl-NL"/>
          </a:p>
        </p:txBody>
      </p:sp>
    </p:spTree>
    <p:extLst>
      <p:ext uri="{BB962C8B-B14F-4D97-AF65-F5344CB8AC3E}">
        <p14:creationId xmlns:p14="http://schemas.microsoft.com/office/powerpoint/2010/main" val="216731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Controleren Kristel: OZA zijn nieuw dit jaar toch?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4</a:t>
            </a:fld>
            <a:endParaRPr lang="nl-NL"/>
          </a:p>
        </p:txBody>
      </p:sp>
    </p:spTree>
    <p:extLst>
      <p:ext uri="{BB962C8B-B14F-4D97-AF65-F5344CB8AC3E}">
        <p14:creationId xmlns:p14="http://schemas.microsoft.com/office/powerpoint/2010/main" val="284986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5</a:t>
            </a:fld>
            <a:endParaRPr lang="nl-NL"/>
          </a:p>
        </p:txBody>
      </p:sp>
    </p:spTree>
    <p:extLst>
      <p:ext uri="{BB962C8B-B14F-4D97-AF65-F5344CB8AC3E}">
        <p14:creationId xmlns:p14="http://schemas.microsoft.com/office/powerpoint/2010/main" val="357641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3</a:t>
            </a:r>
            <a:r>
              <a:rPr lang="nl-NL" baseline="30000" dirty="0"/>
              <a:t>e</a:t>
            </a:r>
            <a:r>
              <a:rPr lang="nl-NL" dirty="0"/>
              <a:t> trim 90 </a:t>
            </a:r>
            <a:r>
              <a:rPr lang="nl-NL" dirty="0" err="1"/>
              <a:t>MDO’s</a:t>
            </a:r>
            <a:r>
              <a:rPr lang="nl-NL" dirty="0"/>
              <a:t> </a:t>
            </a:r>
            <a:r>
              <a:rPr lang="nl-NL" dirty="0" err="1"/>
              <a:t>regien</a:t>
            </a:r>
            <a:endParaRPr lang="nl-NL" dirty="0"/>
          </a:p>
          <a:p>
            <a:pPr marL="171450" indent="-171450">
              <a:buFontTx/>
              <a:buChar char="-"/>
            </a:pPr>
            <a:r>
              <a:rPr lang="nl-NL" dirty="0"/>
              <a:t>Aantal observatieplekken in grafiek opnemen. </a:t>
            </a:r>
          </a:p>
          <a:p>
            <a:pPr marL="171450" indent="-171450">
              <a:buFontTx/>
              <a:buChar char="-"/>
            </a:pPr>
            <a:r>
              <a:rPr lang="nl-NL" dirty="0"/>
              <a:t>Trimester 1 2017-2018 doorlooptijd opnemen, vertragingen?  Wat zijn de variabelen waar we wel op kunnen sturen? En waar niet? AB wordt binnen 1 of 2 weken ingezet. Dat is snel schakelen. </a:t>
            </a:r>
            <a:r>
              <a:rPr lang="nl-NL" dirty="0" err="1"/>
              <a:t>Heliomare</a:t>
            </a:r>
            <a:r>
              <a:rPr lang="nl-NL" dirty="0"/>
              <a:t> is was langzamer. Sommige arrangementen is de start binnen een dag.  (bij houden)</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6</a:t>
            </a:fld>
            <a:endParaRPr lang="nl-NL"/>
          </a:p>
        </p:txBody>
      </p:sp>
    </p:spTree>
    <p:extLst>
      <p:ext uri="{BB962C8B-B14F-4D97-AF65-F5344CB8AC3E}">
        <p14:creationId xmlns:p14="http://schemas.microsoft.com/office/powerpoint/2010/main" val="210590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7</a:t>
            </a:fld>
            <a:endParaRPr lang="nl-NL"/>
          </a:p>
        </p:txBody>
      </p:sp>
    </p:spTree>
    <p:extLst>
      <p:ext uri="{BB962C8B-B14F-4D97-AF65-F5344CB8AC3E}">
        <p14:creationId xmlns:p14="http://schemas.microsoft.com/office/powerpoint/2010/main" val="3594385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Patroon </a:t>
            </a:r>
            <a:r>
              <a:rPr lang="nl-NL" dirty="0" err="1"/>
              <a:t>tov</a:t>
            </a:r>
            <a:r>
              <a:rPr lang="nl-NL" dirty="0"/>
              <a:t> derde trimester 2016</a:t>
            </a:r>
          </a:p>
          <a:p>
            <a:pPr marL="171450" indent="-171450">
              <a:buFontTx/>
              <a:buChar char="-"/>
            </a:pPr>
            <a:r>
              <a:rPr lang="nl-NL" dirty="0"/>
              <a:t>Consulentenoverleg vragen, afname en toename verschillen </a:t>
            </a:r>
            <a:r>
              <a:rPr lang="nl-NL" dirty="0" err="1"/>
              <a:t>arr</a:t>
            </a:r>
            <a:r>
              <a:rPr lang="nl-NL" dirty="0"/>
              <a:t> per werkgebied redenering. </a:t>
            </a:r>
          </a:p>
          <a:p>
            <a:pPr marL="171450" indent="-171450">
              <a:buFontTx/>
              <a:buChar char="-"/>
            </a:pPr>
            <a:r>
              <a:rPr lang="nl-NL" sz="1200" dirty="0">
                <a:highlight>
                  <a:srgbClr val="FFFF00"/>
                </a:highlight>
              </a:rPr>
              <a:t>getal tussen haakjes is % leerlingen met arrangement in vergelijking van totaal aantal leerlingen binnen werkgebied</a:t>
            </a:r>
          </a:p>
          <a:p>
            <a:pPr marL="171450" indent="-171450">
              <a:buFontTx/>
              <a:buChar char="-"/>
            </a:pPr>
            <a:endParaRPr lang="nl-NL" sz="1200" dirty="0"/>
          </a:p>
          <a:p>
            <a:pPr marL="171450" indent="-171450">
              <a:buFontTx/>
              <a:buChar char="-"/>
            </a:pPr>
            <a:r>
              <a:rPr lang="nl-NL" sz="1200" dirty="0" err="1"/>
              <a:t>Conclsuei</a:t>
            </a:r>
            <a:r>
              <a:rPr lang="nl-NL" sz="1200" dirty="0"/>
              <a:t>: verschillen tussen populatie van werkgebieden</a:t>
            </a:r>
          </a:p>
          <a:p>
            <a:pPr marL="171450" indent="-171450">
              <a:buFontTx/>
              <a:buChar char="-"/>
            </a:pPr>
            <a:r>
              <a:rPr lang="nl-NL" sz="1200" dirty="0"/>
              <a:t>In Heiloo zijn we veel meer gaan kijken naar het </a:t>
            </a:r>
            <a:r>
              <a:rPr lang="nl-NL" sz="1200" dirty="0" err="1"/>
              <a:t>niv</a:t>
            </a:r>
            <a:r>
              <a:rPr lang="nl-NL" sz="1200" dirty="0"/>
              <a:t> van doordat de fin. Wat is nou echt een </a:t>
            </a:r>
            <a:r>
              <a:rPr lang="nl-NL" sz="1200" dirty="0" err="1"/>
              <a:t>arr</a:t>
            </a:r>
            <a:r>
              <a:rPr lang="nl-NL" sz="1200" dirty="0"/>
              <a:t> die we nodig hebben t.o.v. </a:t>
            </a:r>
            <a:r>
              <a:rPr lang="nl-NL" sz="1200" dirty="0" err="1"/>
              <a:t>financien</a:t>
            </a:r>
            <a:r>
              <a:rPr lang="nl-NL" sz="1200" dirty="0"/>
              <a:t>.  </a:t>
            </a:r>
          </a:p>
          <a:p>
            <a:pPr marL="171450" indent="-171450">
              <a:buFontTx/>
              <a:buChar char="-"/>
            </a:pPr>
            <a:endParaRPr lang="nl-NL" sz="1200" dirty="0"/>
          </a:p>
          <a:p>
            <a:pPr marL="171450" indent="-171450">
              <a:buFontTx/>
              <a:buChar char="-"/>
            </a:pPr>
            <a:endParaRPr lang="nl-NL" sz="1200" dirty="0"/>
          </a:p>
          <a:p>
            <a:pPr marL="171450" indent="-171450">
              <a:buFontTx/>
              <a:buChar char="-"/>
            </a:pPr>
            <a:r>
              <a:rPr lang="nl-NL" sz="1200" dirty="0" err="1"/>
              <a:t>Pdca</a:t>
            </a:r>
            <a:r>
              <a:rPr lang="nl-NL" sz="1200" dirty="0"/>
              <a:t> cyclus loopt goed, kort durende arrangementen waarbij</a:t>
            </a:r>
            <a:endParaRPr lang="nl-NL" dirty="0"/>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8</a:t>
            </a:fld>
            <a:endParaRPr lang="nl-NL"/>
          </a:p>
        </p:txBody>
      </p:sp>
    </p:spTree>
    <p:extLst>
      <p:ext uri="{BB962C8B-B14F-4D97-AF65-F5344CB8AC3E}">
        <p14:creationId xmlns:p14="http://schemas.microsoft.com/office/powerpoint/2010/main" val="255727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er verschil geslacht – </a:t>
            </a:r>
            <a:r>
              <a:rPr lang="nl-NL" dirty="0" err="1"/>
              <a:t>ondersteunings</a:t>
            </a:r>
            <a:r>
              <a:rPr lang="nl-NL" dirty="0"/>
              <a:t> gebieden. </a:t>
            </a:r>
          </a:p>
          <a:p>
            <a:r>
              <a:rPr lang="nl-NL" dirty="0"/>
              <a:t>Vergelijking maken 3</a:t>
            </a:r>
            <a:r>
              <a:rPr lang="nl-NL" baseline="30000" dirty="0"/>
              <a:t>e</a:t>
            </a:r>
            <a:r>
              <a:rPr lang="nl-NL" dirty="0"/>
              <a:t> trimester (juli 2016 en 2015) met aantal </a:t>
            </a:r>
            <a:r>
              <a:rPr lang="nl-NL" dirty="0" err="1"/>
              <a:t>arr</a:t>
            </a:r>
            <a:r>
              <a:rPr lang="nl-NL" dirty="0"/>
              <a:t> per leerjaren</a:t>
            </a:r>
          </a:p>
          <a:p>
            <a:r>
              <a:rPr lang="nl-NL" dirty="0"/>
              <a:t>Zien we patronen. </a:t>
            </a:r>
          </a:p>
        </p:txBody>
      </p:sp>
      <p:sp>
        <p:nvSpPr>
          <p:cNvPr id="4" name="Tijdelijke aanduiding voor dianummer 3"/>
          <p:cNvSpPr>
            <a:spLocks noGrp="1"/>
          </p:cNvSpPr>
          <p:nvPr>
            <p:ph type="sldNum" sz="quarter" idx="10"/>
          </p:nvPr>
        </p:nvSpPr>
        <p:spPr/>
        <p:txBody>
          <a:bodyPr/>
          <a:lstStyle/>
          <a:p>
            <a:fld id="{512DA9BE-6DF6-4F10-ABF8-AEA53BDA3462}" type="slidenum">
              <a:rPr lang="nl-NL" smtClean="0"/>
              <a:t>9</a:t>
            </a:fld>
            <a:endParaRPr lang="nl-NL"/>
          </a:p>
        </p:txBody>
      </p:sp>
    </p:spTree>
    <p:extLst>
      <p:ext uri="{BB962C8B-B14F-4D97-AF65-F5344CB8AC3E}">
        <p14:creationId xmlns:p14="http://schemas.microsoft.com/office/powerpoint/2010/main" val="1105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nl-NL"/>
              <a:t>Titelstijl van model bewerken</a:t>
            </a:r>
          </a:p>
        </p:txBody>
      </p:sp>
      <p:sp>
        <p:nvSpPr>
          <p:cNvPr id="3" name="Sub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D7DEFFE6-F629-400C-B16A-168BC9E6716E}" type="datetime1">
              <a:rPr lang="nl-NL" altLang="nl-NL" smtClean="0"/>
              <a:t>29-9-2017</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F816768-59A1-4456-97F6-5CCBABF2C86B}" type="slidenum">
              <a:rPr lang="nl-NL" altLang="nl-NL"/>
              <a:pPr>
                <a:defRPr/>
              </a:pPr>
              <a:t>‹nr.›</a:t>
            </a:fld>
            <a:endParaRPr lang="nl-NL" altLang="nl-NL"/>
          </a:p>
        </p:txBody>
      </p:sp>
    </p:spTree>
    <p:extLst>
      <p:ext uri="{BB962C8B-B14F-4D97-AF65-F5344CB8AC3E}">
        <p14:creationId xmlns:p14="http://schemas.microsoft.com/office/powerpoint/2010/main" val="94761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B624816-07AC-4266-A187-9353BCFB71DE}" type="datetime1">
              <a:rPr lang="nl-NL" altLang="nl-NL" smtClean="0"/>
              <a:t>29-9-2017</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AEE6127-8CA3-4CBC-9629-E75AFD5F64B0}" type="slidenum">
              <a:rPr lang="nl-NL" altLang="nl-NL"/>
              <a:pPr>
                <a:defRPr/>
              </a:pPr>
              <a:t>‹nr.›</a:t>
            </a:fld>
            <a:endParaRPr lang="nl-NL" altLang="nl-NL"/>
          </a:p>
        </p:txBody>
      </p:sp>
    </p:spTree>
    <p:extLst>
      <p:ext uri="{BB962C8B-B14F-4D97-AF65-F5344CB8AC3E}">
        <p14:creationId xmlns:p14="http://schemas.microsoft.com/office/powerpoint/2010/main" val="1011468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54781"/>
            <a:ext cx="2057400" cy="329088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154781"/>
            <a:ext cx="6019800" cy="329088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1E57A27-A6F7-4B26-AFDE-4736B39E522E}" type="datetime1">
              <a:rPr lang="nl-NL" altLang="nl-NL" smtClean="0"/>
              <a:t>29-9-2017</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FEE127B-4A82-47B6-8654-D1F2696976B0}" type="slidenum">
              <a:rPr lang="nl-NL" altLang="nl-NL"/>
              <a:pPr>
                <a:defRPr/>
              </a:pPr>
              <a:t>‹nr.›</a:t>
            </a:fld>
            <a:endParaRPr lang="nl-NL" altLang="nl-NL"/>
          </a:p>
        </p:txBody>
      </p:sp>
    </p:spTree>
    <p:extLst>
      <p:ext uri="{BB962C8B-B14F-4D97-AF65-F5344CB8AC3E}">
        <p14:creationId xmlns:p14="http://schemas.microsoft.com/office/powerpoint/2010/main" val="217860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B6C4E9F-8637-49E6-926A-925872547DA5}" type="datetime1">
              <a:rPr lang="nl-NL" altLang="nl-NL" smtClean="0"/>
              <a:t>29-9-2017</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BFB7BBB-6309-44FD-9D55-9CEADEEA9D86}" type="slidenum">
              <a:rPr lang="nl-NL" altLang="nl-NL"/>
              <a:pPr>
                <a:defRPr/>
              </a:pPr>
              <a:t>‹nr.›</a:t>
            </a:fld>
            <a:endParaRPr lang="nl-NL" altLang="nl-NL"/>
          </a:p>
        </p:txBody>
      </p:sp>
    </p:spTree>
    <p:extLst>
      <p:ext uri="{BB962C8B-B14F-4D97-AF65-F5344CB8AC3E}">
        <p14:creationId xmlns:p14="http://schemas.microsoft.com/office/powerpoint/2010/main" val="215838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6AB4BED7-1725-483B-8C76-D9D2824B0F0A}" type="datetime1">
              <a:rPr lang="nl-NL" altLang="nl-NL" smtClean="0"/>
              <a:t>29-9-2017</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C138AF02-4858-43EF-9A75-C766DDE74B59}" type="slidenum">
              <a:rPr lang="nl-NL" altLang="nl-NL"/>
              <a:pPr>
                <a:defRPr/>
              </a:pPr>
              <a:t>‹nr.›</a:t>
            </a:fld>
            <a:endParaRPr lang="nl-NL" altLang="nl-NL"/>
          </a:p>
        </p:txBody>
      </p:sp>
    </p:spTree>
    <p:extLst>
      <p:ext uri="{BB962C8B-B14F-4D97-AF65-F5344CB8AC3E}">
        <p14:creationId xmlns:p14="http://schemas.microsoft.com/office/powerpoint/2010/main" val="82165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94B2ABEB-FEF7-42D9-8826-8501397CA5CF}" type="datetime1">
              <a:rPr lang="nl-NL" altLang="nl-NL" smtClean="0"/>
              <a:t>29-9-2017</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3F357A9-C583-4B96-9D78-7E8DB08177BE}" type="slidenum">
              <a:rPr lang="nl-NL" altLang="nl-NL"/>
              <a:pPr>
                <a:defRPr/>
              </a:pPr>
              <a:t>‹nr.›</a:t>
            </a:fld>
            <a:endParaRPr lang="nl-NL" altLang="nl-NL"/>
          </a:p>
        </p:txBody>
      </p:sp>
    </p:spTree>
    <p:extLst>
      <p:ext uri="{BB962C8B-B14F-4D97-AF65-F5344CB8AC3E}">
        <p14:creationId xmlns:p14="http://schemas.microsoft.com/office/powerpoint/2010/main" val="244050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A4FA4508-3385-4269-A028-FE70E9A3ABBC}" type="datetime1">
              <a:rPr lang="nl-NL" altLang="nl-NL" smtClean="0"/>
              <a:t>29-9-2017</a:t>
            </a:fld>
            <a:endParaRPr lang="nl-NL" alt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6C6956B3-FE0E-4006-8D0C-FCEDCC0DFCE6}" type="slidenum">
              <a:rPr lang="nl-NL" altLang="nl-NL"/>
              <a:pPr>
                <a:defRPr/>
              </a:pPr>
              <a:t>‹nr.›</a:t>
            </a:fld>
            <a:endParaRPr lang="nl-NL" altLang="nl-NL"/>
          </a:p>
        </p:txBody>
      </p:sp>
    </p:spTree>
    <p:extLst>
      <p:ext uri="{BB962C8B-B14F-4D97-AF65-F5344CB8AC3E}">
        <p14:creationId xmlns:p14="http://schemas.microsoft.com/office/powerpoint/2010/main" val="79395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3"/>
          <p:cNvSpPr>
            <a:spLocks noGrp="1"/>
          </p:cNvSpPr>
          <p:nvPr>
            <p:ph type="dt" sz="half" idx="10"/>
          </p:nvPr>
        </p:nvSpPr>
        <p:spPr/>
        <p:txBody>
          <a:bodyPr/>
          <a:lstStyle>
            <a:lvl1pPr>
              <a:defRPr/>
            </a:lvl1pPr>
          </a:lstStyle>
          <a:p>
            <a:pPr>
              <a:defRPr/>
            </a:pPr>
            <a:fld id="{7BBE610E-A928-4A41-B1CE-76190865493D}" type="datetime1">
              <a:rPr lang="nl-NL" altLang="nl-NL" smtClean="0"/>
              <a:t>29-9-2017</a:t>
            </a:fld>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D35643B5-BA9B-42F5-81D7-91CF2021C82D}" type="slidenum">
              <a:rPr lang="nl-NL" altLang="nl-NL"/>
              <a:pPr>
                <a:defRPr/>
              </a:pPr>
              <a:t>‹nr.›</a:t>
            </a:fld>
            <a:endParaRPr lang="nl-NL" altLang="nl-NL"/>
          </a:p>
        </p:txBody>
      </p:sp>
    </p:spTree>
    <p:extLst>
      <p:ext uri="{BB962C8B-B14F-4D97-AF65-F5344CB8AC3E}">
        <p14:creationId xmlns:p14="http://schemas.microsoft.com/office/powerpoint/2010/main" val="174058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A146824-2756-4C8F-811B-1B7457367C06}" type="datetime1">
              <a:rPr lang="nl-NL" altLang="nl-NL" smtClean="0"/>
              <a:t>29-9-2017</a:t>
            </a:fld>
            <a:endParaRPr lang="nl-NL" alt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A7C6DA61-8520-40CE-85DD-532F567CCED9}" type="slidenum">
              <a:rPr lang="nl-NL" altLang="nl-NL"/>
              <a:pPr>
                <a:defRPr/>
              </a:pPr>
              <a:t>‹nr.›</a:t>
            </a:fld>
            <a:endParaRPr lang="nl-NL" altLang="nl-NL"/>
          </a:p>
        </p:txBody>
      </p:sp>
    </p:spTree>
    <p:extLst>
      <p:ext uri="{BB962C8B-B14F-4D97-AF65-F5344CB8AC3E}">
        <p14:creationId xmlns:p14="http://schemas.microsoft.com/office/powerpoint/2010/main" val="4185170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0FA0012C-0419-4B83-8605-CE3D02B1B107}" type="datetime1">
              <a:rPr lang="nl-NL" altLang="nl-NL" smtClean="0"/>
              <a:t>29-9-2017</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B649CAC-156F-4C5F-B71E-AB0760AB28B7}" type="slidenum">
              <a:rPr lang="nl-NL" altLang="nl-NL"/>
              <a:pPr>
                <a:defRPr/>
              </a:pPr>
              <a:t>‹nr.›</a:t>
            </a:fld>
            <a:endParaRPr lang="nl-NL" altLang="nl-NL"/>
          </a:p>
        </p:txBody>
      </p:sp>
    </p:spTree>
    <p:extLst>
      <p:ext uri="{BB962C8B-B14F-4D97-AF65-F5344CB8AC3E}">
        <p14:creationId xmlns:p14="http://schemas.microsoft.com/office/powerpoint/2010/main" val="5559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Sleep de afbeelding naar de tijdelijke aanduiding of klik op het pictogram als u een afbeelding wilt toevoegen</a:t>
            </a:r>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69BE25D4-64A8-4DDA-A802-1134AE28245A}" type="datetime1">
              <a:rPr lang="nl-NL" altLang="nl-NL" smtClean="0"/>
              <a:t>29-9-2017</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44757D97-3D1F-4437-9A44-BCCF87E02753}" type="slidenum">
              <a:rPr lang="nl-NL" altLang="nl-NL"/>
              <a:pPr>
                <a:defRPr/>
              </a:pPr>
              <a:t>‹nr.›</a:t>
            </a:fld>
            <a:endParaRPr lang="nl-NL" altLang="nl-NL"/>
          </a:p>
        </p:txBody>
      </p:sp>
    </p:spTree>
    <p:extLst>
      <p:ext uri="{BB962C8B-B14F-4D97-AF65-F5344CB8AC3E}">
        <p14:creationId xmlns:p14="http://schemas.microsoft.com/office/powerpoint/2010/main" val="215741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BE98AF5-AF81-4761-9CFF-A07492136F76}" type="datetime1">
              <a:rPr lang="nl-NL" altLang="nl-NL" smtClean="0"/>
              <a:t>29-9-2017</a:t>
            </a:fld>
            <a:endParaRPr lang="nl-NL" altLang="nl-NL"/>
          </a:p>
        </p:txBody>
      </p:sp>
      <p:sp>
        <p:nvSpPr>
          <p:cNvPr id="5" name="Tijdelijke aanduiding voor voettekst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nl-NL"/>
          </a:p>
        </p:txBody>
      </p:sp>
      <p:sp>
        <p:nvSpPr>
          <p:cNvPr id="6" name="Tijdelijke aanduiding voor dianumm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E0ADAD1D-9FE1-45E6-BC2F-60C7A0FD0B02}"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slide" Target="slide2.xml"/><Relationship Id="rId7" Type="http://schemas.openxmlformats.org/officeDocument/2006/relationships/chart" Target="../charts/chart2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26.xml"/><Relationship Id="rId1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0.xml"/><Relationship Id="rId12" Type="http://schemas.openxmlformats.org/officeDocument/2006/relationships/slide" Target="slide25.xml"/><Relationship Id="rId17" Type="http://schemas.openxmlformats.org/officeDocument/2006/relationships/slide" Target="slide35.xml"/><Relationship Id="rId2" Type="http://schemas.openxmlformats.org/officeDocument/2006/relationships/notesSlide" Target="../notesSlides/notesSlide2.xml"/><Relationship Id="rId16"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24.xml"/><Relationship Id="rId5" Type="http://schemas.openxmlformats.org/officeDocument/2006/relationships/slide" Target="slide7.xml"/><Relationship Id="rId15" Type="http://schemas.openxmlformats.org/officeDocument/2006/relationships/slide" Target="slide32.xml"/><Relationship Id="rId10" Type="http://schemas.openxmlformats.org/officeDocument/2006/relationships/slide" Target="slide23.xml"/><Relationship Id="rId19" Type="http://schemas.openxmlformats.org/officeDocument/2006/relationships/image" Target="../media/image3.png"/><Relationship Id="rId4" Type="http://schemas.openxmlformats.org/officeDocument/2006/relationships/slide" Target="slide6.xml"/><Relationship Id="rId9" Type="http://schemas.openxmlformats.org/officeDocument/2006/relationships/slide" Target="slide21.xml"/><Relationship Id="rId14"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slide" Target="slide2.xml"/><Relationship Id="rId7" Type="http://schemas.openxmlformats.org/officeDocument/2006/relationships/chart" Target="../charts/chart28.xml"/><Relationship Id="rId12" Type="http://schemas.openxmlformats.org/officeDocument/2006/relationships/chart" Target="../charts/chart3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7.xml"/><Relationship Id="rId11" Type="http://schemas.openxmlformats.org/officeDocument/2006/relationships/chart" Target="../charts/chart32.xml"/><Relationship Id="rId5" Type="http://schemas.openxmlformats.org/officeDocument/2006/relationships/chart" Target="../charts/chart26.xml"/><Relationship Id="rId10" Type="http://schemas.openxmlformats.org/officeDocument/2006/relationships/chart" Target="../charts/chart31.xml"/><Relationship Id="rId4" Type="http://schemas.openxmlformats.org/officeDocument/2006/relationships/image" Target="../media/image3.png"/><Relationship Id="rId9" Type="http://schemas.openxmlformats.org/officeDocument/2006/relationships/chart" Target="../charts/chart30.xml"/></Relationships>
</file>

<file path=ppt/slides/_rels/slide22.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slide" Target="slide2.xml"/><Relationship Id="rId7" Type="http://schemas.openxmlformats.org/officeDocument/2006/relationships/chart" Target="../charts/chart36.xml"/><Relationship Id="rId12" Type="http://schemas.openxmlformats.org/officeDocument/2006/relationships/chart" Target="../charts/chart4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35.xml"/><Relationship Id="rId11" Type="http://schemas.openxmlformats.org/officeDocument/2006/relationships/chart" Target="../charts/chart40.xml"/><Relationship Id="rId5" Type="http://schemas.openxmlformats.org/officeDocument/2006/relationships/chart" Target="../charts/chart34.xml"/><Relationship Id="rId10" Type="http://schemas.openxmlformats.org/officeDocument/2006/relationships/chart" Target="../charts/chart39.xml"/><Relationship Id="rId4" Type="http://schemas.openxmlformats.org/officeDocument/2006/relationships/image" Target="../media/image3.png"/><Relationship Id="rId9" Type="http://schemas.openxmlformats.org/officeDocument/2006/relationships/chart" Target="../charts/chart38.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hyperlink" Target="http://www.scenariomodelpo.nl/Report/Overview/0" TargetMode="External"/><Relationship Id="rId4" Type="http://schemas.openxmlformats.org/officeDocument/2006/relationships/chart" Target="../charts/chart2.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9.xml"/><Relationship Id="rId7"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3.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slide" Target="slide2.xml"/><Relationship Id="rId7"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0" y="0"/>
            <a:ext cx="9144000" cy="5143500"/>
          </a:xfrm>
          <a:prstGeom prst="rect">
            <a:avLst/>
          </a:prstGeom>
        </p:spPr>
      </p:pic>
      <p:sp>
        <p:nvSpPr>
          <p:cNvPr id="2" name="Titel 1"/>
          <p:cNvSpPr>
            <a:spLocks noGrp="1"/>
          </p:cNvSpPr>
          <p:nvPr>
            <p:ph type="ctrTitle"/>
          </p:nvPr>
        </p:nvSpPr>
        <p:spPr>
          <a:xfrm>
            <a:off x="2995684" y="1932189"/>
            <a:ext cx="6148316" cy="1102519"/>
          </a:xfrm>
        </p:spPr>
        <p:txBody>
          <a:bodyPr rtlCol="0">
            <a:normAutofit/>
          </a:bodyPr>
          <a:lstStyle/>
          <a:p>
            <a:pPr algn="l" eaLnBrk="1" fontAlgn="auto" hangingPunct="1">
              <a:spcAft>
                <a:spcPts val="0"/>
              </a:spcAft>
              <a:defRPr/>
            </a:pPr>
            <a:r>
              <a:rPr lang="nl-NL" sz="3000" b="1" baseline="30000" dirty="0">
                <a:solidFill>
                  <a:schemeClr val="tx1">
                    <a:lumMod val="75000"/>
                    <a:lumOff val="25000"/>
                  </a:schemeClr>
                </a:solidFill>
                <a:ea typeface="+mj-ea"/>
                <a:cs typeface="Calibri"/>
              </a:rPr>
              <a:t>3e</a:t>
            </a:r>
            <a:r>
              <a:rPr lang="nl-NL" sz="3000" b="1" dirty="0">
                <a:solidFill>
                  <a:schemeClr val="tx1">
                    <a:lumMod val="75000"/>
                    <a:lumOff val="25000"/>
                  </a:schemeClr>
                </a:solidFill>
                <a:ea typeface="+mj-ea"/>
                <a:cs typeface="Calibri"/>
              </a:rPr>
              <a:t> trimesterrapportage 2016-2017</a:t>
            </a:r>
          </a:p>
        </p:txBody>
      </p:sp>
      <p:sp>
        <p:nvSpPr>
          <p:cNvPr id="2052" name="Subtitel 2"/>
          <p:cNvSpPr>
            <a:spLocks noGrp="1"/>
          </p:cNvSpPr>
          <p:nvPr>
            <p:ph type="subTitle" idx="1"/>
          </p:nvPr>
        </p:nvSpPr>
        <p:spPr>
          <a:xfrm>
            <a:off x="1615670" y="2914650"/>
            <a:ext cx="7528330" cy="432711"/>
          </a:xfrm>
        </p:spPr>
        <p:txBody>
          <a:bodyPr/>
          <a:lstStyle/>
          <a:p>
            <a:pPr eaLnBrk="1" hangingPunct="1"/>
            <a:r>
              <a:rPr lang="nl-NL" altLang="nl-NL" sz="2000" dirty="0">
                <a:solidFill>
                  <a:srgbClr val="898989"/>
                </a:solidFill>
              </a:rPr>
              <a:t>Jaaroverzicht: een vergelijking met het 3</a:t>
            </a:r>
            <a:r>
              <a:rPr lang="nl-NL" altLang="nl-NL" sz="2000" baseline="30000" dirty="0">
                <a:solidFill>
                  <a:srgbClr val="898989"/>
                </a:solidFill>
              </a:rPr>
              <a:t>e</a:t>
            </a:r>
            <a:r>
              <a:rPr lang="nl-NL" altLang="nl-NL" sz="2000" dirty="0">
                <a:solidFill>
                  <a:srgbClr val="898989"/>
                </a:solidFill>
              </a:rPr>
              <a:t> trimester</a:t>
            </a:r>
          </a:p>
        </p:txBody>
      </p:sp>
      <p:sp>
        <p:nvSpPr>
          <p:cNvPr id="3" name="Tijdelijke aanduiding voor dianummer 2"/>
          <p:cNvSpPr>
            <a:spLocks noGrp="1"/>
          </p:cNvSpPr>
          <p:nvPr>
            <p:ph type="sldNum" sz="quarter" idx="12"/>
          </p:nvPr>
        </p:nvSpPr>
        <p:spPr/>
        <p:txBody>
          <a:bodyPr/>
          <a:lstStyle/>
          <a:p>
            <a:pPr>
              <a:defRPr/>
            </a:pPr>
            <a:fld id="{4F816768-59A1-4456-97F6-5CCBABF2C86B}" type="slidenum">
              <a:rPr lang="nl-NL" altLang="nl-NL" smtClean="0"/>
              <a:pPr>
                <a:defRPr/>
              </a:pPr>
              <a:t>1</a:t>
            </a:fld>
            <a:endParaRPr lang="nl-NL" altLang="nl-NL" dirty="0"/>
          </a:p>
        </p:txBody>
      </p:sp>
      <p:sp>
        <p:nvSpPr>
          <p:cNvPr id="7" name="Rechthoek 6"/>
          <p:cNvSpPr/>
          <p:nvPr/>
        </p:nvSpPr>
        <p:spPr>
          <a:xfrm>
            <a:off x="1497840" y="4497252"/>
            <a:ext cx="7646159" cy="707886"/>
          </a:xfrm>
          <a:prstGeom prst="rect">
            <a:avLst/>
          </a:prstGeom>
        </p:spPr>
        <p:txBody>
          <a:bodyPr wrap="square">
            <a:spAutoFit/>
          </a:bodyPr>
          <a:lstStyle/>
          <a:p>
            <a:endParaRPr lang="nl-NL" sz="1000" dirty="0"/>
          </a:p>
          <a:p>
            <a:r>
              <a:rPr lang="nl-NL" sz="1000" dirty="0"/>
              <a:t>Met de trimesterrapportages willen de kwaliteit van het samen werken aan passend onderwijs zichtbaar maken. </a:t>
            </a:r>
            <a:br>
              <a:rPr lang="nl-NL" sz="1000" dirty="0"/>
            </a:br>
            <a:r>
              <a:rPr lang="nl-NL" sz="1000" dirty="0"/>
              <a:t>Het gaat om het resultaat van onze gezamenlijke inspanningen. Het is onderdeel van de bespreek – leer – verbetercyclus. </a:t>
            </a:r>
          </a:p>
          <a:p>
            <a:r>
              <a:rPr lang="nl-NL" sz="1000" dirty="0"/>
              <a:t>De rapportage komt tot stand met input van de participanten die bijdragen aan passend onderwijs in Noord-Kennemerland.</a:t>
            </a:r>
          </a:p>
        </p:txBody>
      </p:sp>
      <p:sp>
        <p:nvSpPr>
          <p:cNvPr id="11" name="Rechthoek 10"/>
          <p:cNvSpPr/>
          <p:nvPr/>
        </p:nvSpPr>
        <p:spPr>
          <a:xfrm>
            <a:off x="0" y="4809516"/>
            <a:ext cx="2172981" cy="400110"/>
          </a:xfrm>
          <a:prstGeom prst="rect">
            <a:avLst/>
          </a:prstGeom>
        </p:spPr>
        <p:txBody>
          <a:bodyPr wrap="square">
            <a:spAutoFit/>
          </a:bodyPr>
          <a:lstStyle/>
          <a:p>
            <a:r>
              <a:rPr lang="nl-NL" sz="1000" dirty="0"/>
              <a:t>3</a:t>
            </a:r>
            <a:r>
              <a:rPr lang="nl-NL" sz="1000" baseline="30000" dirty="0"/>
              <a:t>e</a:t>
            </a:r>
            <a:r>
              <a:rPr lang="nl-NL" sz="1000" dirty="0"/>
              <a:t> tri – sept 2017</a:t>
            </a:r>
          </a:p>
          <a:p>
            <a:endParaRPr lang="nl-NL"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480" y="318712"/>
            <a:ext cx="8382320" cy="343052"/>
          </a:xfrm>
        </p:spPr>
        <p:txBody>
          <a:bodyPr/>
          <a:lstStyle/>
          <a:p>
            <a:pPr algn="l"/>
            <a:r>
              <a:rPr lang="nl-NL" sz="2200" dirty="0">
                <a:solidFill>
                  <a:schemeClr val="accent1"/>
                </a:solidFill>
              </a:rPr>
              <a:t>Extra ondersteuning op de basisschool door ambulant begeleiders</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10</a:t>
            </a:fld>
            <a:endParaRPr lang="nl-NL" altLang="nl-NL"/>
          </a:p>
        </p:txBody>
      </p:sp>
      <p:sp>
        <p:nvSpPr>
          <p:cNvPr id="5" name="Tekstvak 4"/>
          <p:cNvSpPr txBox="1"/>
          <p:nvPr/>
        </p:nvSpPr>
        <p:spPr>
          <a:xfrm>
            <a:off x="130629" y="3164753"/>
            <a:ext cx="8802683" cy="1477328"/>
          </a:xfrm>
          <a:prstGeom prst="rect">
            <a:avLst/>
          </a:prstGeom>
          <a:noFill/>
        </p:spPr>
        <p:txBody>
          <a:bodyPr wrap="square" numCol="2" rtlCol="0">
            <a:spAutoFit/>
          </a:bodyPr>
          <a:lstStyle/>
          <a:p>
            <a:r>
              <a:rPr lang="nl-NL" sz="1000" b="1" dirty="0">
                <a:latin typeface="+mj-lt"/>
              </a:rPr>
              <a:t>Toelichting</a:t>
            </a:r>
          </a:p>
          <a:p>
            <a:r>
              <a:rPr lang="nl-NL" sz="1000" dirty="0">
                <a:latin typeface="+mj-lt"/>
              </a:rPr>
              <a:t>Onder ‘Algemeen’ vallen uren die geregistreerd zijn voor administratie, registratie, collegiale consultatie etc.</a:t>
            </a:r>
            <a:r>
              <a:rPr lang="nl-NL" sz="1000" b="1" dirty="0">
                <a:latin typeface="+mj-lt"/>
              </a:rPr>
              <a:t> </a:t>
            </a:r>
          </a:p>
          <a:p>
            <a:endParaRPr lang="nl-NL" sz="1000" b="1" dirty="0">
              <a:latin typeface="+mj-lt"/>
            </a:endParaRPr>
          </a:p>
          <a:p>
            <a:r>
              <a:rPr lang="nl-NL" sz="1000" b="1" dirty="0">
                <a:latin typeface="+mj-lt"/>
              </a:rPr>
              <a:t>Algemene bevindingen</a:t>
            </a:r>
          </a:p>
          <a:p>
            <a:pPr marL="171450" indent="-171450">
              <a:buFont typeface="Arial" panose="020B0604020202020204" pitchFamily="34" charset="0"/>
              <a:buChar char="•"/>
            </a:pPr>
            <a:r>
              <a:rPr lang="nl-NL" sz="1000" dirty="0">
                <a:latin typeface="+mj-lt"/>
              </a:rPr>
              <a:t>Ambulant begeleiders worden goed ingezet op hun deskundigheid</a:t>
            </a:r>
          </a:p>
          <a:p>
            <a:pPr marL="171450" indent="-171450">
              <a:buFont typeface="Arial" panose="020B0604020202020204" pitchFamily="34" charset="0"/>
              <a:buChar char="•"/>
            </a:pPr>
            <a:r>
              <a:rPr lang="nl-NL" sz="1000" dirty="0">
                <a:latin typeface="+mj-lt"/>
              </a:rPr>
              <a:t>Inzet voornamelijk op versterken leerkrachtvaardigheden; co-teaching</a:t>
            </a:r>
          </a:p>
          <a:p>
            <a:pPr marL="171450" indent="-171450">
              <a:buFont typeface="Arial" panose="020B0604020202020204" pitchFamily="34" charset="0"/>
              <a:buChar char="•"/>
            </a:pPr>
            <a:r>
              <a:rPr lang="nl-NL" sz="1000" dirty="0">
                <a:latin typeface="+mj-lt"/>
              </a:rPr>
              <a:t>Ambulant begeleiders, consulenten en scholen werken intensief samen en </a:t>
            </a:r>
            <a:br>
              <a:rPr lang="nl-NL" sz="1000" dirty="0">
                <a:latin typeface="+mj-lt"/>
              </a:rPr>
            </a:br>
            <a:br>
              <a:rPr lang="nl-NL" sz="1000" dirty="0">
                <a:latin typeface="+mj-lt"/>
              </a:rPr>
            </a:br>
            <a:br>
              <a:rPr lang="nl-NL" sz="1000" dirty="0">
                <a:latin typeface="+mj-lt"/>
              </a:rPr>
            </a:br>
            <a:r>
              <a:rPr lang="nl-NL" sz="1000" dirty="0">
                <a:latin typeface="+mj-lt"/>
              </a:rPr>
              <a:t>houden rekening met hun eigen rol en verantwoordelijkheid</a:t>
            </a:r>
          </a:p>
          <a:p>
            <a:pPr marL="171450" indent="-171450">
              <a:buFont typeface="Arial" panose="020B0604020202020204" pitchFamily="34" charset="0"/>
              <a:buChar char="•"/>
            </a:pPr>
            <a:r>
              <a:rPr lang="nl-NL" sz="1000" dirty="0">
                <a:latin typeface="+mj-lt"/>
              </a:rPr>
              <a:t>Eigenaarschap en zorgplicht scholen staat voorop en consulenten en </a:t>
            </a:r>
            <a:r>
              <a:rPr lang="nl-NL" sz="1000" dirty="0" err="1">
                <a:latin typeface="+mj-lt"/>
              </a:rPr>
              <a:t>AB’ers</a:t>
            </a:r>
            <a:r>
              <a:rPr lang="nl-NL" sz="1000" dirty="0">
                <a:latin typeface="+mj-lt"/>
              </a:rPr>
              <a:t> ondersteunen scholen om dat te realiseren. </a:t>
            </a:r>
          </a:p>
          <a:p>
            <a:pPr marL="171450" indent="-171450">
              <a:buFont typeface="Arial" panose="020B0604020202020204" pitchFamily="34" charset="0"/>
              <a:buChar char="•"/>
            </a:pPr>
            <a:r>
              <a:rPr lang="nl-NL" sz="1000" dirty="0">
                <a:latin typeface="+mj-lt"/>
              </a:rPr>
              <a:t>Arrangeerroutes zijn helder. </a:t>
            </a:r>
          </a:p>
          <a:p>
            <a:pPr marL="171450" indent="-171450">
              <a:buFont typeface="Arial" panose="020B0604020202020204" pitchFamily="34" charset="0"/>
              <a:buChar char="•"/>
            </a:pPr>
            <a:r>
              <a:rPr lang="nl-NL" sz="1000" dirty="0">
                <a:latin typeface="+mj-lt"/>
              </a:rPr>
              <a:t>Verbeterslag gemaakt in registraties, maar nog niet helemaal betrouwbaar doordat uniformiteit registratie nog ontbreekt. Hierdoor geen basis voor vergelijking met vorig trimester.  </a:t>
            </a:r>
          </a:p>
          <a:p>
            <a:pPr marL="171450" indent="-171450">
              <a:buFont typeface="Arial" panose="020B0604020202020204" pitchFamily="34" charset="0"/>
              <a:buChar char="•"/>
            </a:pPr>
            <a:r>
              <a:rPr lang="nl-NL" sz="1000" dirty="0">
                <a:latin typeface="+mj-lt"/>
              </a:rPr>
              <a:t>Steeds beter ‘in control’ m.b.t. de registratie</a:t>
            </a:r>
          </a:p>
        </p:txBody>
      </p:sp>
      <p:pic>
        <p:nvPicPr>
          <p:cNvPr id="10" name="Afbeelding 9">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8" name="Grafiek 7">
            <a:extLst>
              <a:ext uri="{FF2B5EF4-FFF2-40B4-BE49-F238E27FC236}">
                <a16:creationId xmlns:a16="http://schemas.microsoft.com/office/drawing/2014/main" id="{866A5C25-0C38-4B54-8F4B-904CE3C82D86}"/>
              </a:ext>
            </a:extLst>
          </p:cNvPr>
          <p:cNvGraphicFramePr>
            <a:graphicFrameLocks/>
          </p:cNvGraphicFramePr>
          <p:nvPr>
            <p:extLst>
              <p:ext uri="{D42A27DB-BD31-4B8C-83A1-F6EECF244321}">
                <p14:modId xmlns:p14="http://schemas.microsoft.com/office/powerpoint/2010/main" val="3967926843"/>
              </p:ext>
            </p:extLst>
          </p:nvPr>
        </p:nvGraphicFramePr>
        <p:xfrm>
          <a:off x="0" y="661764"/>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8CE509EB-9DE7-450F-BD45-CD342F340BEE}"/>
              </a:ext>
            </a:extLst>
          </p:cNvPr>
          <p:cNvGraphicFramePr>
            <a:graphicFrameLocks/>
          </p:cNvGraphicFramePr>
          <p:nvPr>
            <p:extLst>
              <p:ext uri="{D42A27DB-BD31-4B8C-83A1-F6EECF244321}">
                <p14:modId xmlns:p14="http://schemas.microsoft.com/office/powerpoint/2010/main" val="1096086891"/>
              </p:ext>
            </p:extLst>
          </p:nvPr>
        </p:nvGraphicFramePr>
        <p:xfrm>
          <a:off x="4466656" y="720271"/>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30794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Overzicht afgegeven toelaatbaarheidsverklaringen</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11</a:t>
            </a:fld>
            <a:endParaRPr lang="nl-NL" altLang="nl-NL"/>
          </a:p>
        </p:txBody>
      </p:sp>
      <p:sp>
        <p:nvSpPr>
          <p:cNvPr id="3" name="Tekstvak 2"/>
          <p:cNvSpPr txBox="1">
            <a:spLocks/>
          </p:cNvSpPr>
          <p:nvPr/>
        </p:nvSpPr>
        <p:spPr>
          <a:xfrm>
            <a:off x="2089390" y="661764"/>
            <a:ext cx="2387360" cy="1455680"/>
          </a:xfrm>
          <a:prstGeom prst="rect">
            <a:avLst/>
          </a:prstGeom>
          <a:noFill/>
        </p:spPr>
        <p:txBody>
          <a:bodyPr wrap="square" numCol="1" spcCol="360000" rtlCol="0">
            <a:noAutofit/>
          </a:bodyPr>
          <a:lstStyle/>
          <a:p>
            <a:r>
              <a:rPr lang="nl-NL" sz="1000" dirty="0">
                <a:latin typeface="+mj-lt"/>
              </a:rPr>
              <a:t>Totaal zijn er 444 </a:t>
            </a:r>
            <a:r>
              <a:rPr lang="nl-NL" sz="1000" dirty="0" err="1">
                <a:latin typeface="+mj-lt"/>
              </a:rPr>
              <a:t>TLV’s</a:t>
            </a:r>
            <a:r>
              <a:rPr lang="nl-NL" sz="1000" dirty="0">
                <a:latin typeface="+mj-lt"/>
              </a:rPr>
              <a:t> afgegeven dit jaar, waarvan:</a:t>
            </a:r>
          </a:p>
          <a:p>
            <a:pPr marL="171450" indent="-171450">
              <a:buFont typeface="Arial" panose="020B0604020202020204" pitchFamily="34" charset="0"/>
              <a:buChar char="•"/>
            </a:pPr>
            <a:r>
              <a:rPr lang="nl-NL" sz="1000" dirty="0">
                <a:latin typeface="+mj-lt"/>
              </a:rPr>
              <a:t>263 nieuwe </a:t>
            </a:r>
            <a:r>
              <a:rPr lang="nl-NL" sz="1000" dirty="0" err="1">
                <a:latin typeface="+mj-lt"/>
              </a:rPr>
              <a:t>TLV’s</a:t>
            </a:r>
            <a:r>
              <a:rPr lang="nl-NL" sz="1000" dirty="0">
                <a:latin typeface="+mj-lt"/>
              </a:rPr>
              <a:t>  en;</a:t>
            </a:r>
          </a:p>
          <a:p>
            <a:pPr marL="171450" indent="-171450">
              <a:buFont typeface="Arial" panose="020B0604020202020204" pitchFamily="34" charset="0"/>
              <a:buChar char="•"/>
            </a:pPr>
            <a:r>
              <a:rPr lang="nl-NL" sz="1000" dirty="0">
                <a:latin typeface="+mj-lt"/>
              </a:rPr>
              <a:t>181 verlengingen of ‘</a:t>
            </a:r>
            <a:r>
              <a:rPr lang="nl-NL" sz="1000" dirty="0" err="1">
                <a:latin typeface="+mj-lt"/>
              </a:rPr>
              <a:t>herindicaties</a:t>
            </a:r>
            <a:r>
              <a:rPr lang="nl-NL" sz="1000" dirty="0">
                <a:latin typeface="+mj-lt"/>
              </a:rPr>
              <a:t>’. </a:t>
            </a:r>
          </a:p>
          <a:p>
            <a:r>
              <a:rPr lang="nl-NL" sz="1000" dirty="0">
                <a:latin typeface="+mj-lt"/>
              </a:rPr>
              <a:t>Dat zijn exact evenveel </a:t>
            </a:r>
            <a:r>
              <a:rPr lang="nl-NL" sz="1000" dirty="0" err="1">
                <a:latin typeface="+mj-lt"/>
              </a:rPr>
              <a:t>TLV’s</a:t>
            </a:r>
            <a:r>
              <a:rPr lang="nl-NL" sz="1000" dirty="0">
                <a:latin typeface="+mj-lt"/>
              </a:rPr>
              <a:t> als in 2015 – 2016.</a:t>
            </a:r>
          </a:p>
          <a:p>
            <a:endParaRPr lang="nl-NL" sz="1000" dirty="0">
              <a:latin typeface="+mj-lt"/>
            </a:endParaRPr>
          </a:p>
          <a:p>
            <a:r>
              <a:rPr lang="nl-NL" sz="1000" dirty="0">
                <a:latin typeface="+mj-lt"/>
              </a:rPr>
              <a:t>Gemiddeld worden </a:t>
            </a:r>
            <a:r>
              <a:rPr lang="nl-NL" sz="1000" dirty="0" err="1">
                <a:latin typeface="+mj-lt"/>
              </a:rPr>
              <a:t>TLV’s</a:t>
            </a:r>
            <a:r>
              <a:rPr lang="nl-NL" sz="1000" dirty="0">
                <a:latin typeface="+mj-lt"/>
              </a:rPr>
              <a:t> afgegeven voor 2 jaar en 2 maanden. Waarbij 100% TLV aanvragen toelaatbaarheid worden afgegeven, tevens binnen het wettelijke termijn van 6 weken. </a:t>
            </a:r>
          </a:p>
        </p:txBody>
      </p:sp>
      <p:pic>
        <p:nvPicPr>
          <p:cNvPr id="11" name="Afbeelding 10">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7" name="Grafiek 6">
            <a:extLst>
              <a:ext uri="{FF2B5EF4-FFF2-40B4-BE49-F238E27FC236}">
                <a16:creationId xmlns:a16="http://schemas.microsoft.com/office/drawing/2014/main" id="{3A1FC84F-BD05-49F5-AB1D-D6309BBD74D4}"/>
              </a:ext>
            </a:extLst>
          </p:cNvPr>
          <p:cNvGraphicFramePr>
            <a:graphicFrameLocks/>
          </p:cNvGraphicFramePr>
          <p:nvPr>
            <p:extLst>
              <p:ext uri="{D42A27DB-BD31-4B8C-83A1-F6EECF244321}">
                <p14:modId xmlns:p14="http://schemas.microsoft.com/office/powerpoint/2010/main" val="3720948775"/>
              </p:ext>
            </p:extLst>
          </p:nvPr>
        </p:nvGraphicFramePr>
        <p:xfrm>
          <a:off x="110168" y="736535"/>
          <a:ext cx="2217420" cy="1771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ek 9">
            <a:extLst>
              <a:ext uri="{FF2B5EF4-FFF2-40B4-BE49-F238E27FC236}">
                <a16:creationId xmlns:a16="http://schemas.microsoft.com/office/drawing/2014/main" id="{4A921FFA-7C5F-4B3A-AF2D-9C20395D7702}"/>
              </a:ext>
            </a:extLst>
          </p:cNvPr>
          <p:cNvGraphicFramePr>
            <a:graphicFrameLocks/>
          </p:cNvGraphicFramePr>
          <p:nvPr>
            <p:extLst>
              <p:ext uri="{D42A27DB-BD31-4B8C-83A1-F6EECF244321}">
                <p14:modId xmlns:p14="http://schemas.microsoft.com/office/powerpoint/2010/main" val="2662358390"/>
              </p:ext>
            </p:extLst>
          </p:nvPr>
        </p:nvGraphicFramePr>
        <p:xfrm>
          <a:off x="3938015" y="2508185"/>
          <a:ext cx="2615183" cy="22590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fiek 15">
            <a:extLst>
              <a:ext uri="{FF2B5EF4-FFF2-40B4-BE49-F238E27FC236}">
                <a16:creationId xmlns:a16="http://schemas.microsoft.com/office/drawing/2014/main" id="{7439CA3F-F936-485D-BA2C-B4A99257591D}"/>
              </a:ext>
            </a:extLst>
          </p:cNvPr>
          <p:cNvGraphicFramePr>
            <a:graphicFrameLocks/>
          </p:cNvGraphicFramePr>
          <p:nvPr>
            <p:extLst>
              <p:ext uri="{D42A27DB-BD31-4B8C-83A1-F6EECF244321}">
                <p14:modId xmlns:p14="http://schemas.microsoft.com/office/powerpoint/2010/main" val="3691001844"/>
              </p:ext>
            </p:extLst>
          </p:nvPr>
        </p:nvGraphicFramePr>
        <p:xfrm>
          <a:off x="195834" y="2433413"/>
          <a:ext cx="3686089" cy="22590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Grafiek 11">
            <a:extLst>
              <a:ext uri="{FF2B5EF4-FFF2-40B4-BE49-F238E27FC236}">
                <a16:creationId xmlns:a16="http://schemas.microsoft.com/office/drawing/2014/main" id="{F0644384-4C4D-4726-82A9-6CA82B6D6B66}"/>
              </a:ext>
            </a:extLst>
          </p:cNvPr>
          <p:cNvGraphicFramePr>
            <a:graphicFrameLocks/>
          </p:cNvGraphicFramePr>
          <p:nvPr>
            <p:extLst>
              <p:ext uri="{D42A27DB-BD31-4B8C-83A1-F6EECF244321}">
                <p14:modId xmlns:p14="http://schemas.microsoft.com/office/powerpoint/2010/main" val="854993678"/>
              </p:ext>
            </p:extLst>
          </p:nvPr>
        </p:nvGraphicFramePr>
        <p:xfrm>
          <a:off x="6564780" y="2545570"/>
          <a:ext cx="2556680" cy="2221693"/>
        </p:xfrm>
        <a:graphic>
          <a:graphicData uri="http://schemas.openxmlformats.org/drawingml/2006/chart">
            <c:chart xmlns:c="http://schemas.openxmlformats.org/drawingml/2006/chart" xmlns:r="http://schemas.openxmlformats.org/officeDocument/2006/relationships" r:id="rId8"/>
          </a:graphicData>
        </a:graphic>
      </p:graphicFrame>
      <p:sp>
        <p:nvSpPr>
          <p:cNvPr id="13" name="Tekstvak 12">
            <a:extLst>
              <a:ext uri="{FF2B5EF4-FFF2-40B4-BE49-F238E27FC236}">
                <a16:creationId xmlns:a16="http://schemas.microsoft.com/office/drawing/2014/main" id="{9EFC4DCC-97E5-4EA9-ADFC-C44B6A5E4AFF}"/>
              </a:ext>
            </a:extLst>
          </p:cNvPr>
          <p:cNvSpPr txBox="1">
            <a:spLocks/>
          </p:cNvSpPr>
          <p:nvPr/>
        </p:nvSpPr>
        <p:spPr>
          <a:xfrm>
            <a:off x="4400550" y="590550"/>
            <a:ext cx="4532762" cy="2171700"/>
          </a:xfrm>
          <a:prstGeom prst="rect">
            <a:avLst/>
          </a:prstGeom>
          <a:noFill/>
        </p:spPr>
        <p:txBody>
          <a:bodyPr wrap="square" numCol="1" spcCol="360000" rtlCol="0">
            <a:noAutofit/>
          </a:bodyPr>
          <a:lstStyle/>
          <a:p>
            <a:pPr marL="171450" indent="-171450">
              <a:buFontTx/>
              <a:buChar char="-"/>
            </a:pPr>
            <a:r>
              <a:rPr lang="nl-NL" sz="1000" dirty="0">
                <a:latin typeface="+mj-lt"/>
              </a:rPr>
              <a:t>2 wekelijks toewijzingscommissie bijeenkomsten</a:t>
            </a:r>
          </a:p>
          <a:p>
            <a:pPr marL="171450" indent="-171450">
              <a:buFontTx/>
              <a:buChar char="-"/>
            </a:pPr>
            <a:r>
              <a:rPr lang="nl-NL" sz="1000" dirty="0">
                <a:latin typeface="+mj-lt"/>
              </a:rPr>
              <a:t>S(B)O betrokken bij MDO</a:t>
            </a:r>
          </a:p>
          <a:p>
            <a:pPr marL="171450" indent="-171450">
              <a:buFontTx/>
              <a:buChar char="-"/>
            </a:pPr>
            <a:r>
              <a:rPr lang="nl-NL" sz="1000" dirty="0">
                <a:latin typeface="+mj-lt"/>
              </a:rPr>
              <a:t>Ouders hebben vooraf S(B)O bezocht en geven instemming</a:t>
            </a:r>
          </a:p>
          <a:p>
            <a:endParaRPr lang="nl-NL" sz="1000" dirty="0">
              <a:latin typeface="+mj-lt"/>
            </a:endParaRPr>
          </a:p>
          <a:p>
            <a:r>
              <a:rPr lang="nl-NL" sz="1000" dirty="0">
                <a:latin typeface="+mj-lt"/>
              </a:rPr>
              <a:t>In het derde trimester zijn er 5 leerlingen van het SO en 1 van het SBO teruggestroomd naar het reguliere basisonderwijs, waaronder een kind met fysieke beperkingen. Vanuit het SBO zijn dit jaar 13 leerlingen naar het SO gegaan. Vanuit het SO zijn dit jaar 3 leerlingen naar het SBO gestroomd. </a:t>
            </a:r>
          </a:p>
          <a:p>
            <a:endParaRPr lang="nl-NL" sz="1000" dirty="0">
              <a:latin typeface="+mj-lt"/>
            </a:endParaRPr>
          </a:p>
          <a:p>
            <a:r>
              <a:rPr lang="nl-NL" sz="1000" dirty="0">
                <a:latin typeface="+mj-lt"/>
              </a:rPr>
              <a:t>De toewijzingscommissie heeft in juni en juli scholing gehad om de professionaliteit van de toewijzing verder te verhogen.  De feedback van de trainer was dat de commissie zich goed aan de wettelijke eisen hield en dat de consulenten betrokken waren en zeer goede dossier kennis. </a:t>
            </a:r>
          </a:p>
          <a:p>
            <a:endParaRPr lang="nl-NL" sz="1000" dirty="0">
              <a:latin typeface="+mj-lt"/>
            </a:endParaRPr>
          </a:p>
          <a:p>
            <a:endParaRPr lang="nl-NL" sz="1000" dirty="0">
              <a:latin typeface="+mj-lt"/>
            </a:endParaRPr>
          </a:p>
        </p:txBody>
      </p:sp>
    </p:spTree>
    <p:extLst>
      <p:ext uri="{BB962C8B-B14F-4D97-AF65-F5344CB8AC3E}">
        <p14:creationId xmlns:p14="http://schemas.microsoft.com/office/powerpoint/2010/main" val="235771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Overzicht afgegeven toelaatbaarheidsverklaringen </a:t>
            </a:r>
            <a:r>
              <a:rPr lang="nl-NL" sz="1400" dirty="0">
                <a:solidFill>
                  <a:schemeClr val="bg2"/>
                </a:solidFill>
              </a:rPr>
              <a:t>vervolg</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12</a:t>
            </a:fld>
            <a:endParaRPr lang="nl-NL" altLang="nl-NL"/>
          </a:p>
        </p:txBody>
      </p:sp>
      <p:sp>
        <p:nvSpPr>
          <p:cNvPr id="5" name="Tekstvak 4"/>
          <p:cNvSpPr txBox="1"/>
          <p:nvPr/>
        </p:nvSpPr>
        <p:spPr>
          <a:xfrm>
            <a:off x="312567" y="3783214"/>
            <a:ext cx="3497433" cy="1400590"/>
          </a:xfrm>
          <a:prstGeom prst="rect">
            <a:avLst/>
          </a:prstGeom>
          <a:noFill/>
        </p:spPr>
        <p:txBody>
          <a:bodyPr wrap="square" rtlCol="0">
            <a:noAutofit/>
          </a:bodyPr>
          <a:lstStyle/>
          <a:p>
            <a:r>
              <a:rPr lang="nl-NL" sz="1000" b="1" dirty="0">
                <a:latin typeface="+mj-lt"/>
              </a:rPr>
              <a:t>Plaats van herkomst - basisscholen</a:t>
            </a:r>
          </a:p>
          <a:p>
            <a:pPr marL="171450" indent="-171450">
              <a:buFont typeface="Arial" panose="020B0604020202020204" pitchFamily="34" charset="0"/>
              <a:buChar char="•"/>
            </a:pPr>
            <a:r>
              <a:rPr lang="nl-NL" sz="1000" dirty="0">
                <a:latin typeface="+mj-lt"/>
              </a:rPr>
              <a:t>1</a:t>
            </a:r>
            <a:r>
              <a:rPr lang="nl-NL" sz="1000" baseline="30000" dirty="0">
                <a:latin typeface="+mj-lt"/>
              </a:rPr>
              <a:t>e</a:t>
            </a:r>
            <a:r>
              <a:rPr lang="nl-NL" sz="1000" dirty="0">
                <a:latin typeface="+mj-lt"/>
              </a:rPr>
              <a:t> tri: 25,5% van scholen, gemiddeld 1,32 per school.</a:t>
            </a:r>
          </a:p>
          <a:p>
            <a:pPr marL="171450" indent="-171450">
              <a:buFont typeface="Arial" panose="020B0604020202020204" pitchFamily="34" charset="0"/>
              <a:buChar char="•"/>
            </a:pPr>
            <a:r>
              <a:rPr lang="nl-NL" sz="1000" dirty="0">
                <a:latin typeface="+mj-lt"/>
              </a:rPr>
              <a:t>2</a:t>
            </a:r>
            <a:r>
              <a:rPr lang="nl-NL" sz="1000" baseline="30000" dirty="0">
                <a:latin typeface="+mj-lt"/>
              </a:rPr>
              <a:t>e</a:t>
            </a:r>
            <a:r>
              <a:rPr lang="nl-NL" sz="1000" dirty="0">
                <a:latin typeface="+mj-lt"/>
              </a:rPr>
              <a:t> tri: 32,6% van scholen, gemiddeld 1,45 per school.</a:t>
            </a:r>
          </a:p>
          <a:p>
            <a:pPr marL="171450" indent="-171450">
              <a:buFont typeface="Arial" panose="020B0604020202020204" pitchFamily="34" charset="0"/>
              <a:buChar char="•"/>
            </a:pPr>
            <a:r>
              <a:rPr lang="nl-NL" sz="1000" dirty="0">
                <a:latin typeface="+mj-lt"/>
              </a:rPr>
              <a:t>3</a:t>
            </a:r>
            <a:r>
              <a:rPr lang="nl-NL" sz="1000" baseline="30000" dirty="0">
                <a:latin typeface="+mj-lt"/>
              </a:rPr>
              <a:t>e</a:t>
            </a:r>
            <a:r>
              <a:rPr lang="nl-NL" sz="1000" dirty="0">
                <a:latin typeface="+mj-lt"/>
              </a:rPr>
              <a:t> tri: 48% van scholen, gemiddeld 1,6 per school.</a:t>
            </a:r>
          </a:p>
          <a:p>
            <a:endParaRPr lang="nl-NL" sz="1000" dirty="0">
              <a:highlight>
                <a:srgbClr val="FFFF00"/>
              </a:highlight>
            </a:endParaRPr>
          </a:p>
        </p:txBody>
      </p:sp>
      <p:pic>
        <p:nvPicPr>
          <p:cNvPr id="12" name="Afbeelding 11">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7" name="Grafiek 16">
            <a:extLst>
              <a:ext uri="{FF2B5EF4-FFF2-40B4-BE49-F238E27FC236}">
                <a16:creationId xmlns:a16="http://schemas.microsoft.com/office/drawing/2014/main" id="{3D9A1AE6-5385-4DBF-A0F3-16CD7963530C}"/>
              </a:ext>
            </a:extLst>
          </p:cNvPr>
          <p:cNvGraphicFramePr>
            <a:graphicFrameLocks/>
          </p:cNvGraphicFramePr>
          <p:nvPr>
            <p:extLst>
              <p:ext uri="{D42A27DB-BD31-4B8C-83A1-F6EECF244321}">
                <p14:modId xmlns:p14="http://schemas.microsoft.com/office/powerpoint/2010/main" val="2149333345"/>
              </p:ext>
            </p:extLst>
          </p:nvPr>
        </p:nvGraphicFramePr>
        <p:xfrm>
          <a:off x="5048250" y="786980"/>
          <a:ext cx="3694747" cy="2854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afiek 7">
            <a:extLst>
              <a:ext uri="{FF2B5EF4-FFF2-40B4-BE49-F238E27FC236}">
                <a16:creationId xmlns:a16="http://schemas.microsoft.com/office/drawing/2014/main" id="{B057C0C9-030B-4AD3-8B8F-232E41740A23}"/>
              </a:ext>
            </a:extLst>
          </p:cNvPr>
          <p:cNvGraphicFramePr>
            <a:graphicFrameLocks/>
          </p:cNvGraphicFramePr>
          <p:nvPr>
            <p:extLst>
              <p:ext uri="{D42A27DB-BD31-4B8C-83A1-F6EECF244321}">
                <p14:modId xmlns:p14="http://schemas.microsoft.com/office/powerpoint/2010/main" val="4271627380"/>
              </p:ext>
            </p:extLst>
          </p:nvPr>
        </p:nvGraphicFramePr>
        <p:xfrm>
          <a:off x="238125" y="786979"/>
          <a:ext cx="4743450" cy="3004436"/>
        </p:xfrm>
        <a:graphic>
          <a:graphicData uri="http://schemas.openxmlformats.org/drawingml/2006/chart">
            <c:chart xmlns:c="http://schemas.openxmlformats.org/drawingml/2006/chart" xmlns:r="http://schemas.openxmlformats.org/officeDocument/2006/relationships" r:id="rId6"/>
          </a:graphicData>
        </a:graphic>
      </p:graphicFrame>
      <p:sp>
        <p:nvSpPr>
          <p:cNvPr id="9" name="Tekstvak 8">
            <a:extLst>
              <a:ext uri="{FF2B5EF4-FFF2-40B4-BE49-F238E27FC236}">
                <a16:creationId xmlns:a16="http://schemas.microsoft.com/office/drawing/2014/main" id="{603F03DD-B743-49EE-8D24-D6573FDC7B57}"/>
              </a:ext>
            </a:extLst>
          </p:cNvPr>
          <p:cNvSpPr txBox="1">
            <a:spLocks/>
          </p:cNvSpPr>
          <p:nvPr/>
        </p:nvSpPr>
        <p:spPr>
          <a:xfrm>
            <a:off x="3923898" y="3571875"/>
            <a:ext cx="4858555" cy="1494559"/>
          </a:xfrm>
          <a:prstGeom prst="rect">
            <a:avLst/>
          </a:prstGeom>
          <a:noFill/>
        </p:spPr>
        <p:txBody>
          <a:bodyPr wrap="square" numCol="1" spcCol="360000" rtlCol="0">
            <a:noAutofit/>
          </a:bodyPr>
          <a:lstStyle/>
          <a:p>
            <a:r>
              <a:rPr lang="nl-NL" sz="1000" dirty="0">
                <a:latin typeface="+mj-lt"/>
              </a:rPr>
              <a:t>Het aantal TLV-aanvragen vanuit het regulier basisonderwijs was het afgelopen jaar 36%. Vorig jaar betrof dit slechts 26%.</a:t>
            </a:r>
          </a:p>
          <a:p>
            <a:r>
              <a:rPr lang="nl-NL" sz="1000" dirty="0">
                <a:latin typeface="+mj-lt"/>
              </a:rPr>
              <a:t>De piek in het derde trimester voor de aanvragen van de </a:t>
            </a:r>
            <a:r>
              <a:rPr lang="nl-NL" sz="1000" dirty="0" err="1">
                <a:latin typeface="+mj-lt"/>
              </a:rPr>
              <a:t>TLV’s</a:t>
            </a:r>
            <a:r>
              <a:rPr lang="nl-NL" sz="1000" dirty="0">
                <a:latin typeface="+mj-lt"/>
              </a:rPr>
              <a:t> wordt verklaard doordat </a:t>
            </a:r>
            <a:r>
              <a:rPr lang="nl-NL" sz="1000" dirty="0" err="1">
                <a:latin typeface="+mj-lt"/>
              </a:rPr>
              <a:t>TLV’s</a:t>
            </a:r>
            <a:r>
              <a:rPr lang="nl-NL" sz="1000" dirty="0">
                <a:latin typeface="+mj-lt"/>
              </a:rPr>
              <a:t> altijd als einddatum de laatste dag van augustus hebben.   </a:t>
            </a:r>
          </a:p>
          <a:p>
            <a:r>
              <a:rPr lang="nl-NL" sz="1000" dirty="0">
                <a:latin typeface="+mj-lt"/>
              </a:rPr>
              <a:t>Het is opvallend hoe groot het verschil is in het werkgebied Alkmaar-Noord tussen het percentage TLV-aanvragen en het aandeel leerlingen.</a:t>
            </a:r>
          </a:p>
        </p:txBody>
      </p:sp>
    </p:spTree>
    <p:extLst>
      <p:ext uri="{BB962C8B-B14F-4D97-AF65-F5344CB8AC3E}">
        <p14:creationId xmlns:p14="http://schemas.microsoft.com/office/powerpoint/2010/main" val="214790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Overzicht afgegeven toelaatbaarheidsverklaringen </a:t>
            </a:r>
            <a:r>
              <a:rPr lang="nl-NL" sz="1400" dirty="0">
                <a:solidFill>
                  <a:schemeClr val="bg2"/>
                </a:solidFill>
              </a:rPr>
              <a:t>vervolg</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13</a:t>
            </a:fld>
            <a:endParaRPr lang="nl-NL" altLang="nl-NL"/>
          </a:p>
        </p:txBody>
      </p:sp>
      <p:pic>
        <p:nvPicPr>
          <p:cNvPr id="12" name="Afbeelding 11">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4" name="Grafiek 13">
            <a:extLst>
              <a:ext uri="{FF2B5EF4-FFF2-40B4-BE49-F238E27FC236}">
                <a16:creationId xmlns:a16="http://schemas.microsoft.com/office/drawing/2014/main" id="{3111ED53-3F31-4D91-B11F-D4109A699051}"/>
              </a:ext>
            </a:extLst>
          </p:cNvPr>
          <p:cNvGraphicFramePr>
            <a:graphicFrameLocks/>
          </p:cNvGraphicFramePr>
          <p:nvPr>
            <p:extLst>
              <p:ext uri="{D42A27DB-BD31-4B8C-83A1-F6EECF244321}">
                <p14:modId xmlns:p14="http://schemas.microsoft.com/office/powerpoint/2010/main" val="3237195125"/>
              </p:ext>
            </p:extLst>
          </p:nvPr>
        </p:nvGraphicFramePr>
        <p:xfrm>
          <a:off x="121185" y="661765"/>
          <a:ext cx="8988695" cy="2824386"/>
        </p:xfrm>
        <a:graphic>
          <a:graphicData uri="http://schemas.openxmlformats.org/drawingml/2006/chart">
            <c:chart xmlns:c="http://schemas.openxmlformats.org/drawingml/2006/chart" xmlns:r="http://schemas.openxmlformats.org/officeDocument/2006/relationships" r:id="rId5"/>
          </a:graphicData>
        </a:graphic>
      </p:graphicFrame>
      <p:sp>
        <p:nvSpPr>
          <p:cNvPr id="6" name="Tekstvak 5">
            <a:extLst>
              <a:ext uri="{FF2B5EF4-FFF2-40B4-BE49-F238E27FC236}">
                <a16:creationId xmlns:a16="http://schemas.microsoft.com/office/drawing/2014/main" id="{ABEBF979-FE9F-4295-8783-4BA43DD2769E}"/>
              </a:ext>
            </a:extLst>
          </p:cNvPr>
          <p:cNvSpPr txBox="1">
            <a:spLocks/>
          </p:cNvSpPr>
          <p:nvPr/>
        </p:nvSpPr>
        <p:spPr>
          <a:xfrm>
            <a:off x="647700" y="3791415"/>
            <a:ext cx="8134753" cy="666285"/>
          </a:xfrm>
          <a:prstGeom prst="rect">
            <a:avLst/>
          </a:prstGeom>
          <a:noFill/>
        </p:spPr>
        <p:txBody>
          <a:bodyPr wrap="square" numCol="1" spcCol="360000" rtlCol="0">
            <a:noAutofit/>
          </a:bodyPr>
          <a:lstStyle/>
          <a:p>
            <a:r>
              <a:rPr lang="nl-NL" sz="1000" dirty="0">
                <a:latin typeface="+mj-lt"/>
              </a:rPr>
              <a:t>Op de vorige pagina was te zien hoeveel TLV-aanvragen vanuit de werkgebieden werden ingediend ten opzichte van het leerling aandeel.</a:t>
            </a:r>
          </a:p>
          <a:p>
            <a:r>
              <a:rPr lang="nl-NL" sz="1000" dirty="0">
                <a:latin typeface="+mj-lt"/>
              </a:rPr>
              <a:t>De piek in het derde trimester voor de aanvragen van de </a:t>
            </a:r>
            <a:r>
              <a:rPr lang="nl-NL" sz="1000" dirty="0" err="1">
                <a:latin typeface="+mj-lt"/>
              </a:rPr>
              <a:t>TLV’s</a:t>
            </a:r>
            <a:r>
              <a:rPr lang="nl-NL" sz="1000" dirty="0">
                <a:latin typeface="+mj-lt"/>
              </a:rPr>
              <a:t> wordt verklaard doordat </a:t>
            </a:r>
            <a:r>
              <a:rPr lang="nl-NL" sz="1000" dirty="0" err="1">
                <a:latin typeface="+mj-lt"/>
              </a:rPr>
              <a:t>TLV’s</a:t>
            </a:r>
            <a:r>
              <a:rPr lang="nl-NL" sz="1000" dirty="0">
                <a:latin typeface="+mj-lt"/>
              </a:rPr>
              <a:t> altijd als einddatum de laatste dag van augustus hebben.   </a:t>
            </a:r>
          </a:p>
          <a:p>
            <a:endParaRPr lang="nl-NL" sz="1000" dirty="0">
              <a:latin typeface="+mj-lt"/>
            </a:endParaRPr>
          </a:p>
        </p:txBody>
      </p:sp>
    </p:spTree>
    <p:extLst>
      <p:ext uri="{BB962C8B-B14F-4D97-AF65-F5344CB8AC3E}">
        <p14:creationId xmlns:p14="http://schemas.microsoft.com/office/powerpoint/2010/main" val="40700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Thuiszitters </a:t>
            </a:r>
            <a:r>
              <a:rPr lang="nl-NL" sz="1400" dirty="0">
                <a:solidFill>
                  <a:schemeClr val="bg2"/>
                </a:solidFill>
              </a:rPr>
              <a:t>Door de gemeenten, opgave aan de inspectie - situatieschetsen</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14</a:t>
            </a:fld>
            <a:endParaRPr lang="nl-NL" altLang="nl-NL"/>
          </a:p>
        </p:txBody>
      </p:sp>
      <p:pic>
        <p:nvPicPr>
          <p:cNvPr id="7" name="Afbeelding 6">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6" name="Tabel 5">
            <a:extLst>
              <a:ext uri="{FF2B5EF4-FFF2-40B4-BE49-F238E27FC236}">
                <a16:creationId xmlns:a16="http://schemas.microsoft.com/office/drawing/2014/main" id="{AA9E877F-7D48-4D2C-900D-19BC974B4907}"/>
              </a:ext>
            </a:extLst>
          </p:cNvPr>
          <p:cNvGraphicFramePr>
            <a:graphicFrameLocks noGrp="1"/>
          </p:cNvGraphicFramePr>
          <p:nvPr>
            <p:extLst>
              <p:ext uri="{D42A27DB-BD31-4B8C-83A1-F6EECF244321}">
                <p14:modId xmlns:p14="http://schemas.microsoft.com/office/powerpoint/2010/main" val="715715093"/>
              </p:ext>
            </p:extLst>
          </p:nvPr>
        </p:nvGraphicFramePr>
        <p:xfrm>
          <a:off x="556261" y="645348"/>
          <a:ext cx="6473190" cy="3982551"/>
        </p:xfrm>
        <a:graphic>
          <a:graphicData uri="http://schemas.openxmlformats.org/drawingml/2006/table">
            <a:tbl>
              <a:tblPr firstRow="1" firstCol="1" bandRow="1"/>
              <a:tblGrid>
                <a:gridCol w="2012211">
                  <a:extLst>
                    <a:ext uri="{9D8B030D-6E8A-4147-A177-3AD203B41FA5}">
                      <a16:colId xmlns:a16="http://schemas.microsoft.com/office/drawing/2014/main" val="3871794721"/>
                    </a:ext>
                  </a:extLst>
                </a:gridCol>
                <a:gridCol w="935546">
                  <a:extLst>
                    <a:ext uri="{9D8B030D-6E8A-4147-A177-3AD203B41FA5}">
                      <a16:colId xmlns:a16="http://schemas.microsoft.com/office/drawing/2014/main" val="378813751"/>
                    </a:ext>
                  </a:extLst>
                </a:gridCol>
                <a:gridCol w="1511189">
                  <a:extLst>
                    <a:ext uri="{9D8B030D-6E8A-4147-A177-3AD203B41FA5}">
                      <a16:colId xmlns:a16="http://schemas.microsoft.com/office/drawing/2014/main" val="386525574"/>
                    </a:ext>
                  </a:extLst>
                </a:gridCol>
                <a:gridCol w="1007122">
                  <a:extLst>
                    <a:ext uri="{9D8B030D-6E8A-4147-A177-3AD203B41FA5}">
                      <a16:colId xmlns:a16="http://schemas.microsoft.com/office/drawing/2014/main" val="2168406377"/>
                    </a:ext>
                  </a:extLst>
                </a:gridCol>
                <a:gridCol w="1007122">
                  <a:extLst>
                    <a:ext uri="{9D8B030D-6E8A-4147-A177-3AD203B41FA5}">
                      <a16:colId xmlns:a16="http://schemas.microsoft.com/office/drawing/2014/main" val="1545532214"/>
                    </a:ext>
                  </a:extLst>
                </a:gridCol>
              </a:tblGrid>
              <a:tr h="146766">
                <a:tc>
                  <a:txBody>
                    <a:bodyPr/>
                    <a:lstStyle/>
                    <a:p>
                      <a:pPr>
                        <a:lnSpc>
                          <a:spcPct val="107000"/>
                        </a:lnSpc>
                        <a:spcAft>
                          <a:spcPts val="0"/>
                        </a:spcAft>
                      </a:pPr>
                      <a:endParaRPr lang="nl-NL"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7000"/>
                        </a:lnSpc>
                        <a:spcAft>
                          <a:spcPts val="0"/>
                        </a:spcAft>
                      </a:pPr>
                      <a:r>
                        <a:rPr lang="nl-NL"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15-09-2016</a:t>
                      </a:r>
                      <a:endParaRPr lang="nl-NL"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7000"/>
                        </a:lnSpc>
                        <a:spcAft>
                          <a:spcPts val="0"/>
                        </a:spcAft>
                      </a:pPr>
                      <a:r>
                        <a:rPr lang="nl-NL"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15-12-2016</a:t>
                      </a:r>
                      <a:endParaRPr lang="nl-NL"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nSpc>
                          <a:spcPct val="107000"/>
                        </a:lnSpc>
                        <a:spcAft>
                          <a:spcPts val="0"/>
                        </a:spcAft>
                      </a:pPr>
                      <a:r>
                        <a:rPr lang="nl-NL"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15-03-2017</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nl-NL" sz="9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15-06-2017</a:t>
                      </a:r>
                      <a:endParaRPr lang="nl-NL"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08262737"/>
                  </a:ext>
                </a:extLst>
              </a:tr>
              <a:tr h="304636">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Relatief verzuim</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Ingeschreven, &lt;16u in 4w, &gt;4w ong. </a:t>
                      </a:r>
                      <a:r>
                        <a:rPr lang="nl-NL" sz="800" dirty="0" err="1">
                          <a:effectLst/>
                          <a:latin typeface="Calibri" panose="020F0502020204030204" pitchFamily="34" charset="0"/>
                          <a:ea typeface="Calibri" panose="020F0502020204030204" pitchFamily="34" charset="0"/>
                          <a:cs typeface="Calibri" panose="020F0502020204030204" pitchFamily="34" charset="0"/>
                        </a:rPr>
                        <a:t>afw</a:t>
                      </a:r>
                      <a:r>
                        <a:rPr lang="nl-NL" sz="800" dirty="0">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3</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2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1496399755"/>
                  </a:ext>
                </a:extLst>
              </a:tr>
              <a:tr h="528311">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Langdurig relatief verzuim</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Ingeschreven, &gt;4w. en &lt;3mnd ong. </a:t>
                      </a:r>
                      <a:r>
                        <a:rPr lang="nl-NL" sz="800" dirty="0" err="1">
                          <a:effectLst/>
                          <a:latin typeface="Calibri" panose="020F0502020204030204" pitchFamily="34" charset="0"/>
                          <a:ea typeface="Calibri" panose="020F0502020204030204" pitchFamily="34" charset="0"/>
                          <a:cs typeface="Calibri" panose="020F0502020204030204" pitchFamily="34" charset="0"/>
                        </a:rPr>
                        <a:t>afw</a:t>
                      </a:r>
                      <a:r>
                        <a:rPr lang="nl-NL" sz="800" dirty="0">
                          <a:effectLst/>
                          <a:latin typeface="Calibri" panose="020F0502020204030204" pitchFamily="34" charset="0"/>
                          <a:ea typeface="Calibri" panose="020F0502020204030204" pitchFamily="34" charset="0"/>
                          <a:cs typeface="Calibri" panose="020F0502020204030204" pitchFamily="34" charset="0"/>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8</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5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2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4</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3</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3968037907"/>
                  </a:ext>
                </a:extLst>
              </a:tr>
              <a:tr h="396234">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Absoluut verzuim</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Niet ingeschreven – wel leerplichtig</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a:effectLst/>
                          <a:latin typeface="Calibri" panose="020F0502020204030204" pitchFamily="34" charset="0"/>
                          <a:ea typeface="Calibri" panose="020F0502020204030204" pitchFamily="34" charset="0"/>
                          <a:cs typeface="Calibri" panose="020F0502020204030204" pitchFamily="34" charset="0"/>
                        </a:rPr>
                        <a:t>-</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4</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4 Alkmaar </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8</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7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Langedijk</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3</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3104383325"/>
                  </a:ext>
                </a:extLst>
              </a:tr>
              <a:tr h="660390">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Vrijstelling 5a</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niet in staat onderwijs te volgen</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reden psychisch/ lichamelijk</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17</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13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2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2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22</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13 Alkmaar (95% EMB)</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8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Gestart screening 5a met </a:t>
                      </a:r>
                      <a:r>
                        <a:rPr lang="nl-NL" sz="800" dirty="0" err="1">
                          <a:effectLst/>
                          <a:latin typeface="Calibri" panose="020F0502020204030204" pitchFamily="34" charset="0"/>
                          <a:ea typeface="Calibri" panose="020F0502020204030204" pitchFamily="34" charset="0"/>
                          <a:cs typeface="Calibri" panose="020F0502020204030204" pitchFamily="34" charset="0"/>
                        </a:rPr>
                        <a:t>swv</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25</a:t>
                      </a:r>
                      <a:endParaRPr lang="nl-NL" sz="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15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Bergen</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6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16</a:t>
                      </a:r>
                      <a:endParaRPr lang="nl-NL" sz="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15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S(B)O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4197783971"/>
                  </a:ext>
                </a:extLst>
              </a:tr>
              <a:tr h="660390">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Vrijstelling 5b</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bezwaar onderwijsrichting</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a:effectLst/>
                          <a:latin typeface="Calibri" panose="020F0502020204030204" pitchFamily="34" charset="0"/>
                          <a:ea typeface="Calibri" panose="020F0502020204030204" pitchFamily="34" charset="0"/>
                          <a:cs typeface="Calibri" panose="020F0502020204030204" pitchFamily="34" charset="0"/>
                        </a:rPr>
                        <a:t>18</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6</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18</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8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4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6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27</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16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2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6 Heerhugowaard</a:t>
                      </a: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Bergen</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1328096725"/>
                  </a:ext>
                </a:extLst>
              </a:tr>
              <a:tr h="528311">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Vrijstelling 5c</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volgt onderwijs in buitenland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a:effectLst/>
                          <a:latin typeface="Calibri" panose="020F0502020204030204" pitchFamily="34" charset="0"/>
                          <a:ea typeface="Calibri" panose="020F0502020204030204" pitchFamily="34" charset="0"/>
                          <a:cs typeface="Calibri" panose="020F0502020204030204" pitchFamily="34" charset="0"/>
                        </a:rPr>
                        <a:t>5</a:t>
                      </a:r>
                      <a:endParaRPr lang="nl-NL" sz="80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6</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8</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4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1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3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nSpc>
                          <a:spcPct val="107000"/>
                        </a:lnSpc>
                        <a:spcAft>
                          <a:spcPts val="0"/>
                        </a:spcAft>
                      </a:pPr>
                      <a:r>
                        <a:rPr lang="nl-NL" sz="800" dirty="0">
                          <a:effectLst/>
                          <a:latin typeface="Calibri" panose="020F0502020204030204" pitchFamily="34" charset="0"/>
                          <a:ea typeface="Calibri" panose="020F0502020204030204" pitchFamily="34" charset="0"/>
                          <a:cs typeface="Times New Roman" panose="02020603050405020304" pitchFamily="18" charset="0"/>
                        </a:rPr>
                        <a:t>-</a:t>
                      </a:r>
                    </a:p>
                  </a:txBody>
                  <a:tcPr marL="59476" marR="59476" marT="0" marB="0">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1159572938"/>
                  </a:ext>
                </a:extLst>
              </a:tr>
              <a:tr h="654560">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Times New Roman" panose="02020603050405020304" pitchFamily="18" charset="0"/>
                        </a:rPr>
                        <a:t>Langdurig ziek </a:t>
                      </a:r>
                    </a:p>
                    <a:p>
                      <a:pPr>
                        <a:lnSpc>
                          <a:spcPct val="107000"/>
                        </a:lnSpc>
                        <a:spcAft>
                          <a:spcPts val="0"/>
                        </a:spcAft>
                      </a:pPr>
                      <a:r>
                        <a:rPr lang="nl-NL" sz="800" dirty="0">
                          <a:effectLst/>
                          <a:latin typeface="Calibri" panose="020F0502020204030204" pitchFamily="34" charset="0"/>
                          <a:ea typeface="Calibri" panose="020F0502020204030204" pitchFamily="34" charset="0"/>
                          <a:cs typeface="Times New Roman" panose="02020603050405020304" pitchFamily="18" charset="0"/>
                        </a:rPr>
                        <a:t>Thuis door ziekte, reden psychisch / lichamelijk &gt;4w </a:t>
                      </a:r>
                    </a:p>
                  </a:txBody>
                  <a:tcPr marL="59476" marR="59476" marT="0" marB="0">
                    <a:lnL>
                      <a:noFill/>
                    </a:lnL>
                    <a:lnR>
                      <a:noFill/>
                    </a:lnR>
                    <a:lnT w="12700" cap="flat" cmpd="sng" algn="ctr">
                      <a:solidFill>
                        <a:srgbClr val="1C75BC"/>
                      </a:solidFill>
                      <a:prstDash val="solid"/>
                      <a:round/>
                      <a:headEnd type="none" w="med" len="med"/>
                      <a:tailEnd type="none" w="med" len="med"/>
                    </a:lnT>
                    <a:lnB>
                      <a:noFill/>
                    </a:lnB>
                    <a:noFill/>
                  </a:tcPr>
                </a:tc>
                <a:tc>
                  <a:txBody>
                    <a:bodyPr/>
                    <a:lstStyle/>
                    <a:p>
                      <a:pPr>
                        <a:lnSpc>
                          <a:spcPct val="107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a:noFill/>
                    </a:lnB>
                    <a:noFill/>
                  </a:tcPr>
                </a:tc>
                <a:tc>
                  <a:txBody>
                    <a:bodyPr/>
                    <a:lstStyle/>
                    <a:p>
                      <a:pPr>
                        <a:lnSpc>
                          <a:spcPct val="107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a:noFill/>
                    </a:lnB>
                    <a:noFill/>
                  </a:tcPr>
                </a:tc>
                <a:tc>
                  <a:txBody>
                    <a:bodyPr/>
                    <a:lstStyle/>
                    <a:p>
                      <a:pPr>
                        <a:lnSpc>
                          <a:spcPct val="107000"/>
                        </a:lnSpc>
                        <a:spcAft>
                          <a:spcPts val="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a:noFill/>
                    </a:lnB>
                    <a:noFill/>
                  </a:tcPr>
                </a:tc>
                <a:tc>
                  <a:txBody>
                    <a:bodyPr/>
                    <a:lstStyle/>
                    <a:p>
                      <a:pPr>
                        <a:lnSpc>
                          <a:spcPct val="107000"/>
                        </a:lnSpc>
                        <a:spcAft>
                          <a:spcPts val="0"/>
                        </a:spcAft>
                      </a:pPr>
                      <a:r>
                        <a:rPr lang="nl-NL" sz="800" b="1" dirty="0">
                          <a:effectLst/>
                          <a:latin typeface="Calibri" panose="020F0502020204030204" pitchFamily="34" charset="0"/>
                          <a:ea typeface="Calibri" panose="020F0502020204030204" pitchFamily="34" charset="0"/>
                          <a:cs typeface="Calibri" panose="020F0502020204030204" pitchFamily="34" charset="0"/>
                        </a:rPr>
                        <a:t>20</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9 Alkmaar</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4 Heiloo</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800" dirty="0">
                          <a:effectLst/>
                          <a:latin typeface="Calibri" panose="020F0502020204030204" pitchFamily="34" charset="0"/>
                          <a:ea typeface="Calibri" panose="020F0502020204030204" pitchFamily="34" charset="0"/>
                          <a:cs typeface="Calibri" panose="020F0502020204030204" pitchFamily="34" charset="0"/>
                        </a:rPr>
                        <a:t>7 Heerhugowaard</a:t>
                      </a: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a:noFill/>
                    </a:lnL>
                    <a:lnR>
                      <a:noFill/>
                    </a:lnR>
                    <a:lnT w="12700" cap="flat" cmpd="sng" algn="ctr">
                      <a:solidFill>
                        <a:srgbClr val="1C75BC"/>
                      </a:solidFill>
                      <a:prstDash val="solid"/>
                      <a:round/>
                      <a:headEnd type="none" w="med" len="med"/>
                      <a:tailEnd type="none" w="med" len="med"/>
                    </a:lnT>
                    <a:lnB>
                      <a:noFill/>
                    </a:lnB>
                    <a:noFill/>
                  </a:tcPr>
                </a:tc>
                <a:extLst>
                  <a:ext uri="{0D108BD9-81ED-4DB2-BD59-A6C34878D82A}">
                    <a16:rowId xmlns:a16="http://schemas.microsoft.com/office/drawing/2014/main" val="1126703584"/>
                  </a:ext>
                </a:extLst>
              </a:tr>
            </a:tbl>
          </a:graphicData>
        </a:graphic>
      </p:graphicFrame>
      <p:sp>
        <p:nvSpPr>
          <p:cNvPr id="3" name="Tekstvak 2">
            <a:extLst>
              <a:ext uri="{FF2B5EF4-FFF2-40B4-BE49-F238E27FC236}">
                <a16:creationId xmlns:a16="http://schemas.microsoft.com/office/drawing/2014/main" id="{E5F05629-72C8-44EC-92A5-9752AF8D3503}"/>
              </a:ext>
            </a:extLst>
          </p:cNvPr>
          <p:cNvSpPr txBox="1"/>
          <p:nvPr/>
        </p:nvSpPr>
        <p:spPr>
          <a:xfrm>
            <a:off x="7029451" y="637446"/>
            <a:ext cx="2114549" cy="3785652"/>
          </a:xfrm>
          <a:prstGeom prst="rect">
            <a:avLst/>
          </a:prstGeom>
          <a:noFill/>
        </p:spPr>
        <p:txBody>
          <a:bodyPr wrap="square" rtlCol="0">
            <a:spAutoFit/>
          </a:bodyPr>
          <a:lstStyle/>
          <a:p>
            <a:r>
              <a:rPr lang="nl-NL" sz="1000" dirty="0">
                <a:latin typeface="+mj-lt"/>
              </a:rPr>
              <a:t>De tabel hiernaast laat vier verschillende situatieschetsen  zien op waarbij geteld is door de leerplichtambtenaren hoeveel kinderen in welke gemeentes thuis zitten.</a:t>
            </a:r>
          </a:p>
          <a:p>
            <a:endParaRPr lang="nl-NL" sz="1000" dirty="0">
              <a:latin typeface="+mj-lt"/>
            </a:endParaRPr>
          </a:p>
          <a:p>
            <a:r>
              <a:rPr lang="nl-NL" sz="1000" dirty="0">
                <a:latin typeface="+mj-lt"/>
              </a:rPr>
              <a:t>Deze inventarisatie is conform de strakke definitie van de leerplichtambtenaren. De definitie van de categorie staat beschreven in de meest linker kolom. </a:t>
            </a:r>
          </a:p>
          <a:p>
            <a:endParaRPr lang="nl-NL" sz="1000" dirty="0">
              <a:latin typeface="+mj-lt"/>
            </a:endParaRPr>
          </a:p>
          <a:p>
            <a:r>
              <a:rPr lang="nl-NL" sz="1000" dirty="0">
                <a:latin typeface="+mj-lt"/>
              </a:rPr>
              <a:t>Aan de hand van deze tabel kunnen geen uitspraken gedaan worden over het proces. Leerlingen kunnen met deze registratie niet gevolgd worden. Ook leerlingen die tussen  deze data thuis hebben gezeten en ondertussen weer onderwijs volgen zijn niet opgenomen in deze tabel.</a:t>
            </a:r>
          </a:p>
        </p:txBody>
      </p:sp>
    </p:spTree>
    <p:extLst>
      <p:ext uri="{BB962C8B-B14F-4D97-AF65-F5344CB8AC3E}">
        <p14:creationId xmlns:p14="http://schemas.microsoft.com/office/powerpoint/2010/main" val="2090507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Dreigende thuiszitters </a:t>
            </a:r>
            <a:r>
              <a:rPr lang="nl-NL" sz="1400" dirty="0">
                <a:solidFill>
                  <a:schemeClr val="bg2"/>
                </a:solidFill>
              </a:rPr>
              <a:t>Door de consulenten- situatieschets op 15 juni  </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15</a:t>
            </a:fld>
            <a:endParaRPr lang="nl-NL" altLang="nl-NL"/>
          </a:p>
        </p:txBody>
      </p:sp>
      <p:pic>
        <p:nvPicPr>
          <p:cNvPr id="7" name="Afbeelding 6">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6" name="Tabel 5">
            <a:extLst>
              <a:ext uri="{FF2B5EF4-FFF2-40B4-BE49-F238E27FC236}">
                <a16:creationId xmlns:a16="http://schemas.microsoft.com/office/drawing/2014/main" id="{9FA8B3C8-F770-48BC-B4F4-F06D9BE89DB6}"/>
              </a:ext>
            </a:extLst>
          </p:cNvPr>
          <p:cNvGraphicFramePr>
            <a:graphicFrameLocks noGrp="1"/>
          </p:cNvGraphicFramePr>
          <p:nvPr>
            <p:extLst>
              <p:ext uri="{D42A27DB-BD31-4B8C-83A1-F6EECF244321}">
                <p14:modId xmlns:p14="http://schemas.microsoft.com/office/powerpoint/2010/main" val="1315244082"/>
              </p:ext>
            </p:extLst>
          </p:nvPr>
        </p:nvGraphicFramePr>
        <p:xfrm>
          <a:off x="457200" y="661764"/>
          <a:ext cx="6467474" cy="3681063"/>
        </p:xfrm>
        <a:graphic>
          <a:graphicData uri="http://schemas.openxmlformats.org/drawingml/2006/table">
            <a:tbl>
              <a:tblPr firstRow="1" firstCol="1" bandRow="1"/>
              <a:tblGrid>
                <a:gridCol w="2525420">
                  <a:extLst>
                    <a:ext uri="{9D8B030D-6E8A-4147-A177-3AD203B41FA5}">
                      <a16:colId xmlns:a16="http://schemas.microsoft.com/office/drawing/2014/main" val="2384204016"/>
                    </a:ext>
                  </a:extLst>
                </a:gridCol>
                <a:gridCol w="657009">
                  <a:extLst>
                    <a:ext uri="{9D8B030D-6E8A-4147-A177-3AD203B41FA5}">
                      <a16:colId xmlns:a16="http://schemas.microsoft.com/office/drawing/2014/main" val="374788404"/>
                    </a:ext>
                  </a:extLst>
                </a:gridCol>
                <a:gridCol w="894271">
                  <a:extLst>
                    <a:ext uri="{9D8B030D-6E8A-4147-A177-3AD203B41FA5}">
                      <a16:colId xmlns:a16="http://schemas.microsoft.com/office/drawing/2014/main" val="1985916611"/>
                    </a:ext>
                  </a:extLst>
                </a:gridCol>
                <a:gridCol w="419747">
                  <a:extLst>
                    <a:ext uri="{9D8B030D-6E8A-4147-A177-3AD203B41FA5}">
                      <a16:colId xmlns:a16="http://schemas.microsoft.com/office/drawing/2014/main" val="1757579521"/>
                    </a:ext>
                  </a:extLst>
                </a:gridCol>
                <a:gridCol w="657009">
                  <a:extLst>
                    <a:ext uri="{9D8B030D-6E8A-4147-A177-3AD203B41FA5}">
                      <a16:colId xmlns:a16="http://schemas.microsoft.com/office/drawing/2014/main" val="1739173099"/>
                    </a:ext>
                  </a:extLst>
                </a:gridCol>
                <a:gridCol w="657009">
                  <a:extLst>
                    <a:ext uri="{9D8B030D-6E8A-4147-A177-3AD203B41FA5}">
                      <a16:colId xmlns:a16="http://schemas.microsoft.com/office/drawing/2014/main" val="3332935938"/>
                    </a:ext>
                  </a:extLst>
                </a:gridCol>
                <a:gridCol w="657009">
                  <a:extLst>
                    <a:ext uri="{9D8B030D-6E8A-4147-A177-3AD203B41FA5}">
                      <a16:colId xmlns:a16="http://schemas.microsoft.com/office/drawing/2014/main" val="1775920738"/>
                    </a:ext>
                  </a:extLst>
                </a:gridCol>
              </a:tblGrid>
              <a:tr h="176715">
                <a:tc>
                  <a:txBody>
                    <a:bodyPr/>
                    <a:lstStyle/>
                    <a:p>
                      <a:pPr>
                        <a:lnSpc>
                          <a:spcPct val="107000"/>
                        </a:lnSpc>
                        <a:spcAft>
                          <a:spcPts val="0"/>
                        </a:spcAft>
                      </a:pPr>
                      <a:endParaRPr lang="nl-NL"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76" marR="5947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dirty="0">
                          <a:solidFill>
                            <a:schemeClr val="bg1"/>
                          </a:solidFill>
                          <a:effectLst/>
                          <a:latin typeface="Calibri" panose="020F0502020204030204" pitchFamily="34" charset="0"/>
                        </a:rPr>
                        <a:t>Alkmaar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dirty="0">
                          <a:solidFill>
                            <a:schemeClr val="bg1"/>
                          </a:solidFill>
                          <a:effectLst/>
                          <a:latin typeface="Calibri" panose="020F0502020204030204" pitchFamily="34" charset="0"/>
                        </a:rPr>
                        <a:t>Heerhugowaard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dirty="0">
                          <a:solidFill>
                            <a:schemeClr val="bg1"/>
                          </a:solidFill>
                          <a:effectLst/>
                          <a:latin typeface="Calibri" panose="020F0502020204030204" pitchFamily="34" charset="0"/>
                        </a:rPr>
                        <a:t>Heiloo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a:solidFill>
                            <a:schemeClr val="bg1"/>
                          </a:solidFill>
                          <a:effectLst/>
                          <a:latin typeface="Calibri" panose="020F0502020204030204" pitchFamily="34" charset="0"/>
                        </a:rPr>
                        <a:t>Bergen</a:t>
                      </a:r>
                      <a:endParaRPr lang="nl-NL" sz="1000" b="1" i="0" u="none" strike="noStrike" dirty="0">
                        <a:solidFill>
                          <a:schemeClr val="bg1"/>
                        </a:solidFill>
                        <a:effectLst/>
                        <a:latin typeface="Calibri" panose="020F050202020403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dirty="0">
                          <a:solidFill>
                            <a:schemeClr val="bg1"/>
                          </a:solidFill>
                          <a:effectLst/>
                          <a:latin typeface="Calibri" panose="020F0502020204030204" pitchFamily="34" charset="0"/>
                        </a:rPr>
                        <a:t>Langedijk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nl-NL" sz="1000" b="1" i="0" u="none" strike="noStrike" dirty="0">
                          <a:solidFill>
                            <a:schemeClr val="bg1"/>
                          </a:solidFill>
                          <a:effectLst/>
                          <a:latin typeface="Calibri" panose="020F0502020204030204" pitchFamily="34" charset="0"/>
                        </a:rPr>
                        <a:t>S(B)O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63326138"/>
                  </a:ext>
                </a:extLst>
              </a:tr>
              <a:tr h="825772">
                <a:tc>
                  <a:txBody>
                    <a:bodyPr/>
                    <a:lstStyle/>
                    <a:p>
                      <a:pPr algn="l" fontAlgn="b"/>
                      <a:r>
                        <a:rPr lang="nl-NL" sz="1000" b="1" i="0" u="none" strike="noStrike" dirty="0">
                          <a:solidFill>
                            <a:srgbClr val="000000"/>
                          </a:solidFill>
                          <a:effectLst/>
                          <a:latin typeface="Calibri" panose="020F0502020204030204" pitchFamily="34" charset="0"/>
                        </a:rPr>
                        <a:t>Scenario A</a:t>
                      </a:r>
                    </a:p>
                    <a:p>
                      <a:pPr algn="l" fontAlgn="b"/>
                      <a:r>
                        <a:rPr lang="nl-NL" sz="800" b="0" i="0" u="none" strike="noStrike" dirty="0">
                          <a:solidFill>
                            <a:srgbClr val="000000"/>
                          </a:solidFill>
                          <a:effectLst/>
                          <a:latin typeface="Calibri" panose="020F0502020204030204" pitchFamily="34" charset="0"/>
                        </a:rPr>
                        <a:t>Substantiële aanpassingen (in klas/op school) om leerling op school te laten zijn en onderwijs te laten volgen. Leerling profiteert niet van aanbod/aanpassingen (didactisch en sociaal-emotioneel), wordt niet zelfredzamer in schoolgang (arrangementondersteuning &gt;10u per week)</a:t>
                      </a:r>
                    </a:p>
                    <a:p>
                      <a:pPr algn="l" fontAlgn="b"/>
                      <a:endParaRPr lang="nl-NL" sz="8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4</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1</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no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1998472155"/>
                  </a:ext>
                </a:extLst>
              </a:tr>
              <a:tr h="594556">
                <a:tc>
                  <a:txBody>
                    <a:bodyPr/>
                    <a:lstStyle/>
                    <a:p>
                      <a:pPr algn="l" fontAlgn="b"/>
                      <a:r>
                        <a:rPr lang="nl-NL" sz="1000" b="1" i="0" u="none" strike="noStrike" dirty="0">
                          <a:solidFill>
                            <a:srgbClr val="000000"/>
                          </a:solidFill>
                          <a:effectLst/>
                          <a:latin typeface="Calibri" panose="020F0502020204030204" pitchFamily="34" charset="0"/>
                        </a:rPr>
                        <a:t>Scenario B </a:t>
                      </a:r>
                    </a:p>
                    <a:p>
                      <a:pPr algn="l" fontAlgn="b"/>
                      <a:r>
                        <a:rPr lang="nl-NL" sz="800" b="0" i="0" u="none" strike="noStrike" dirty="0">
                          <a:solidFill>
                            <a:srgbClr val="000000"/>
                          </a:solidFill>
                          <a:effectLst/>
                          <a:latin typeface="Calibri" panose="020F0502020204030204" pitchFamily="34" charset="0"/>
                        </a:rPr>
                        <a:t>Aanpassingen in onderwijstijd voor behoud welbevinden leerling, (nog) geen vrijstelling afgegeven door jeugdarts.</a:t>
                      </a:r>
                    </a:p>
                    <a:p>
                      <a:pPr algn="l" fontAlgn="b"/>
                      <a:endParaRPr lang="nl-NL" sz="10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5</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2</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1</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1686617355"/>
                  </a:ext>
                </a:extLst>
              </a:tr>
              <a:tr h="594556">
                <a:tc>
                  <a:txBody>
                    <a:bodyPr/>
                    <a:lstStyle/>
                    <a:p>
                      <a:pPr algn="l" fontAlgn="b"/>
                      <a:r>
                        <a:rPr lang="nl-NL" sz="1000" b="1" i="0" u="none" strike="noStrike" dirty="0">
                          <a:solidFill>
                            <a:srgbClr val="000000"/>
                          </a:solidFill>
                          <a:effectLst/>
                          <a:latin typeface="Calibri" panose="020F0502020204030204" pitchFamily="34" charset="0"/>
                        </a:rPr>
                        <a:t>Scenario C </a:t>
                      </a:r>
                    </a:p>
                    <a:p>
                      <a:pPr algn="l" fontAlgn="b"/>
                      <a:r>
                        <a:rPr lang="nl-NL" sz="800" b="0" i="0" u="none" strike="noStrike" dirty="0">
                          <a:solidFill>
                            <a:srgbClr val="000000"/>
                          </a:solidFill>
                          <a:effectLst/>
                          <a:latin typeface="Calibri" panose="020F0502020204030204" pitchFamily="34" charset="0"/>
                        </a:rPr>
                        <a:t>Leerling brengt frequent/structureel tijd door buiten klas, geen onderwijs bevoegd persoon (geoorloofd spijbelen)</a:t>
                      </a:r>
                    </a:p>
                    <a:p>
                      <a:pPr algn="l" fontAlgn="b"/>
                      <a:endParaRPr lang="nl-NL" sz="10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1</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2</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endParaRPr lang="nl-NL" sz="10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2174833279"/>
                  </a:ext>
                </a:extLst>
              </a:tr>
              <a:tr h="715658">
                <a:tc>
                  <a:txBody>
                    <a:bodyPr/>
                    <a:lstStyle/>
                    <a:p>
                      <a:pPr algn="l" fontAlgn="b"/>
                      <a:r>
                        <a:rPr lang="nl-NL" sz="1000" b="1" i="0" u="none" strike="noStrike" dirty="0">
                          <a:solidFill>
                            <a:srgbClr val="000000"/>
                          </a:solidFill>
                          <a:effectLst/>
                          <a:latin typeface="Calibri" panose="020F0502020204030204" pitchFamily="34" charset="0"/>
                        </a:rPr>
                        <a:t>Scenario D </a:t>
                      </a:r>
                    </a:p>
                    <a:p>
                      <a:pPr algn="l" fontAlgn="b"/>
                      <a:r>
                        <a:rPr lang="nl-NL" sz="800" b="0" i="0" u="none" strike="noStrike" dirty="0">
                          <a:solidFill>
                            <a:srgbClr val="000000"/>
                          </a:solidFill>
                          <a:effectLst/>
                          <a:latin typeface="Calibri" panose="020F0502020204030204" pitchFamily="34" charset="0"/>
                        </a:rPr>
                        <a:t>Geen vertrouwen in samenwerking leerling, ouders, school. Dreigende schorsing/verwijdering. School/bestuur kan op korte termijn niet voldoen aan ondersteuningsbehoefte(n).</a:t>
                      </a:r>
                    </a:p>
                    <a:p>
                      <a:pPr algn="l" fontAlgn="b"/>
                      <a:endParaRPr lang="nl-NL" sz="800" b="0" i="0" u="none" strike="noStrike" dirty="0">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1</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2</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1</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1</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3</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4124895045"/>
                  </a:ext>
                </a:extLst>
              </a:tr>
              <a:tr h="715658">
                <a:tc>
                  <a:txBody>
                    <a:bodyPr/>
                    <a:lstStyle/>
                    <a:p>
                      <a:pPr algn="l" fontAlgn="b"/>
                      <a:r>
                        <a:rPr lang="nl-NL" sz="1000" b="1" i="0" u="none" strike="noStrike" dirty="0">
                          <a:solidFill>
                            <a:srgbClr val="000000"/>
                          </a:solidFill>
                          <a:effectLst/>
                          <a:latin typeface="Calibri" panose="020F0502020204030204" pitchFamily="34" charset="0"/>
                        </a:rPr>
                        <a:t>Combinatie van scenario’s of anders</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8</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tc>
                  <a:txBody>
                    <a:bodyPr/>
                    <a:lstStyle/>
                    <a:p>
                      <a:pPr algn="ctr" fontAlgn="b"/>
                      <a:r>
                        <a:rPr lang="nl-NL" sz="1000" b="0" i="0" u="none" strike="noStrike" dirty="0">
                          <a:solidFill>
                            <a:srgbClr val="000000"/>
                          </a:solidFill>
                          <a:effectLst/>
                          <a:latin typeface="Calibri" panose="020F0502020204030204" pitchFamily="34" charset="0"/>
                        </a:rPr>
                        <a:t>2</a:t>
                      </a:r>
                    </a:p>
                  </a:txBody>
                  <a:tcPr marL="0" marR="0" marT="0" marB="0" anchor="ctr">
                    <a:lnL>
                      <a:noFill/>
                    </a:lnL>
                    <a:lnR>
                      <a:noFill/>
                    </a:lnR>
                    <a:lnT w="12700" cap="flat" cmpd="sng" algn="ctr">
                      <a:solidFill>
                        <a:srgbClr val="1C75BC"/>
                      </a:solidFill>
                      <a:prstDash val="solid"/>
                      <a:round/>
                      <a:headEnd type="none" w="med" len="med"/>
                      <a:tailEnd type="none" w="med" len="med"/>
                    </a:lnT>
                    <a:lnB w="12700" cap="flat" cmpd="sng" algn="ctr">
                      <a:solidFill>
                        <a:srgbClr val="1C75BC"/>
                      </a:solidFill>
                      <a:prstDash val="solid"/>
                      <a:round/>
                      <a:headEnd type="none" w="med" len="med"/>
                      <a:tailEnd type="none" w="med" len="med"/>
                    </a:lnB>
                    <a:noFill/>
                  </a:tcPr>
                </a:tc>
                <a:extLst>
                  <a:ext uri="{0D108BD9-81ED-4DB2-BD59-A6C34878D82A}">
                    <a16:rowId xmlns:a16="http://schemas.microsoft.com/office/drawing/2014/main" val="2705767772"/>
                  </a:ext>
                </a:extLst>
              </a:tr>
            </a:tbl>
          </a:graphicData>
        </a:graphic>
      </p:graphicFrame>
      <p:sp>
        <p:nvSpPr>
          <p:cNvPr id="8" name="Tekstvak 7">
            <a:extLst>
              <a:ext uri="{FF2B5EF4-FFF2-40B4-BE49-F238E27FC236}">
                <a16:creationId xmlns:a16="http://schemas.microsoft.com/office/drawing/2014/main" id="{8D2BD5FF-E5B2-4130-8483-C1B2E23FAA44}"/>
              </a:ext>
            </a:extLst>
          </p:cNvPr>
          <p:cNvSpPr txBox="1"/>
          <p:nvPr/>
        </p:nvSpPr>
        <p:spPr>
          <a:xfrm>
            <a:off x="6924674" y="628650"/>
            <a:ext cx="2219325" cy="3631763"/>
          </a:xfrm>
          <a:prstGeom prst="rect">
            <a:avLst/>
          </a:prstGeom>
          <a:noFill/>
        </p:spPr>
        <p:txBody>
          <a:bodyPr wrap="square" rtlCol="0">
            <a:spAutoFit/>
          </a:bodyPr>
          <a:lstStyle/>
          <a:p>
            <a:r>
              <a:rPr lang="nl-NL" sz="1000" dirty="0">
                <a:latin typeface="+mj-lt"/>
              </a:rPr>
              <a:t>De tabel hiernaast geeft een telling van de dreigende thuiszitters door de consulenten in samenspraak met interne begeleiders op school op 15 juni. </a:t>
            </a:r>
          </a:p>
          <a:p>
            <a:endParaRPr lang="nl-NL" sz="1000" dirty="0">
              <a:latin typeface="+mj-lt"/>
            </a:endParaRPr>
          </a:p>
          <a:p>
            <a:r>
              <a:rPr lang="nl-NL" sz="1000" dirty="0">
                <a:latin typeface="+mj-lt"/>
              </a:rPr>
              <a:t>Dit zijn de leerlingen waarvan de gedacht wordt dat er snel gehandeld dient te worden om te voorkomen dat de kinderen thuis komen te zitten. Er is hierbij dus geen vaste definitie gehanteerd voor de dreigende thuiszitters. </a:t>
            </a:r>
          </a:p>
          <a:p>
            <a:endParaRPr lang="nl-NL" sz="1000" dirty="0">
              <a:latin typeface="+mj-lt"/>
            </a:endParaRPr>
          </a:p>
          <a:p>
            <a:r>
              <a:rPr lang="nl-NL" sz="1000" dirty="0">
                <a:latin typeface="+mj-lt"/>
              </a:rPr>
              <a:t>Aan de hand van deze tabel kunnen geen uitspraken gedaan worden over het proces. Leerlingen kunnen met deze registratie niet gevolgd worden. Ook kinderen die voorafgaande aan 15 juni geholpen zijn, zijn niet opgenomen in deze tabel. Daardoor is het lastig uitspraken te doen op basis van deze data.</a:t>
            </a:r>
          </a:p>
        </p:txBody>
      </p:sp>
    </p:spTree>
    <p:extLst>
      <p:ext uri="{BB962C8B-B14F-4D97-AF65-F5344CB8AC3E}">
        <p14:creationId xmlns:p14="http://schemas.microsoft.com/office/powerpoint/2010/main" val="369049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(Dreigende) Thuiszitters </a:t>
            </a:r>
            <a:r>
              <a:rPr lang="nl-NL" sz="1400" dirty="0">
                <a:solidFill>
                  <a:schemeClr val="bg2"/>
                </a:solidFill>
              </a:rPr>
              <a:t>Door de consulenten -  een eerste procesregistratie:</a:t>
            </a:r>
            <a:r>
              <a:rPr lang="nl-NL" sz="1200" dirty="0">
                <a:solidFill>
                  <a:schemeClr val="bg2"/>
                </a:solidFill>
              </a:rPr>
              <a:t> </a:t>
            </a:r>
            <a:br>
              <a:rPr lang="nl-NL" sz="1200" dirty="0">
                <a:solidFill>
                  <a:schemeClr val="bg2"/>
                </a:solidFill>
              </a:rPr>
            </a:br>
            <a:r>
              <a:rPr lang="nl-NL" sz="1200" dirty="0">
                <a:solidFill>
                  <a:schemeClr val="bg2"/>
                </a:solidFill>
              </a:rPr>
              <a:t>hoe is het nu met de leerlingen uit de situatieschets van 15 maart,  op 15 juni</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16</a:t>
            </a:fld>
            <a:endParaRPr lang="nl-NL" altLang="nl-NL"/>
          </a:p>
        </p:txBody>
      </p:sp>
      <p:pic>
        <p:nvPicPr>
          <p:cNvPr id="7" name="Afbeelding 6">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3" name="Tabel 2">
            <a:extLst>
              <a:ext uri="{FF2B5EF4-FFF2-40B4-BE49-F238E27FC236}">
                <a16:creationId xmlns:a16="http://schemas.microsoft.com/office/drawing/2014/main" id="{B8D4BB6F-2787-48A9-85CC-7364CF2EBB9E}"/>
              </a:ext>
            </a:extLst>
          </p:cNvPr>
          <p:cNvGraphicFramePr>
            <a:graphicFrameLocks noGrp="1"/>
          </p:cNvGraphicFramePr>
          <p:nvPr>
            <p:extLst>
              <p:ext uri="{D42A27DB-BD31-4B8C-83A1-F6EECF244321}">
                <p14:modId xmlns:p14="http://schemas.microsoft.com/office/powerpoint/2010/main" val="240116548"/>
              </p:ext>
            </p:extLst>
          </p:nvPr>
        </p:nvGraphicFramePr>
        <p:xfrm>
          <a:off x="457200" y="769621"/>
          <a:ext cx="4470400" cy="3832385"/>
        </p:xfrm>
        <a:graphic>
          <a:graphicData uri="http://schemas.openxmlformats.org/drawingml/2006/table">
            <a:tbl>
              <a:tblPr/>
              <a:tblGrid>
                <a:gridCol w="1117600">
                  <a:extLst>
                    <a:ext uri="{9D8B030D-6E8A-4147-A177-3AD203B41FA5}">
                      <a16:colId xmlns:a16="http://schemas.microsoft.com/office/drawing/2014/main" val="2309661921"/>
                    </a:ext>
                  </a:extLst>
                </a:gridCol>
                <a:gridCol w="1117600">
                  <a:extLst>
                    <a:ext uri="{9D8B030D-6E8A-4147-A177-3AD203B41FA5}">
                      <a16:colId xmlns:a16="http://schemas.microsoft.com/office/drawing/2014/main" val="540128563"/>
                    </a:ext>
                  </a:extLst>
                </a:gridCol>
                <a:gridCol w="1117600">
                  <a:extLst>
                    <a:ext uri="{9D8B030D-6E8A-4147-A177-3AD203B41FA5}">
                      <a16:colId xmlns:a16="http://schemas.microsoft.com/office/drawing/2014/main" val="3641593529"/>
                    </a:ext>
                  </a:extLst>
                </a:gridCol>
                <a:gridCol w="1117600">
                  <a:extLst>
                    <a:ext uri="{9D8B030D-6E8A-4147-A177-3AD203B41FA5}">
                      <a16:colId xmlns:a16="http://schemas.microsoft.com/office/drawing/2014/main" val="3822252981"/>
                    </a:ext>
                  </a:extLst>
                </a:gridCol>
              </a:tblGrid>
              <a:tr h="224332">
                <a:tc>
                  <a:txBody>
                    <a:bodyPr/>
                    <a:lstStyle/>
                    <a:p>
                      <a:pPr algn="ctr" fontAlgn="ctr"/>
                      <a:r>
                        <a:rPr lang="nl-NL" sz="600" b="1" i="0" u="none" strike="noStrike" dirty="0">
                          <a:solidFill>
                            <a:srgbClr val="000000"/>
                          </a:solidFill>
                          <a:effectLst/>
                          <a:latin typeface="Calibri" panose="020F050202020403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1" i="0" u="none" strike="noStrike" dirty="0">
                          <a:solidFill>
                            <a:srgbClr val="000000"/>
                          </a:solidFill>
                          <a:effectLst/>
                          <a:latin typeface="Calibri" panose="020F0502020204030204" pitchFamily="34" charset="0"/>
                        </a:rPr>
                        <a:t>Alkmaar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1" i="0" u="none" strike="noStrike" dirty="0">
                          <a:solidFill>
                            <a:srgbClr val="000000"/>
                          </a:solidFill>
                          <a:effectLst/>
                          <a:latin typeface="Calibri" panose="020F0502020204030204" pitchFamily="34" charset="0"/>
                        </a:rPr>
                        <a:t>Heerhugowaard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Calibri" panose="020F0502020204030204" pitchFamily="34" charset="0"/>
                        </a:rPr>
                        <a:t>Langedijk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684824"/>
                  </a:ext>
                </a:extLst>
              </a:tr>
              <a:tr h="345619">
                <a:tc>
                  <a:txBody>
                    <a:bodyPr/>
                    <a:lstStyle/>
                    <a:p>
                      <a:pPr algn="ctr" fontAlgn="ctr"/>
                      <a:r>
                        <a:rPr lang="nl-NL" sz="600" b="0" i="0" u="none" strike="noStrike" dirty="0">
                          <a:solidFill>
                            <a:srgbClr val="000000"/>
                          </a:solidFill>
                          <a:effectLst/>
                          <a:latin typeface="Calibri" panose="020F0502020204030204" pitchFamily="34" charset="0"/>
                        </a:rPr>
                        <a:t>Geplaatst op een basisschool binnen PPO-NK</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381335"/>
                  </a:ext>
                </a:extLst>
              </a:tr>
              <a:tr h="345619">
                <a:tc>
                  <a:txBody>
                    <a:bodyPr/>
                    <a:lstStyle/>
                    <a:p>
                      <a:pPr algn="ctr" fontAlgn="ctr"/>
                      <a:r>
                        <a:rPr lang="nl-NL" sz="600" b="0" i="0" u="none" strike="noStrike" dirty="0">
                          <a:solidFill>
                            <a:srgbClr val="000000"/>
                          </a:solidFill>
                          <a:effectLst/>
                          <a:latin typeface="Calibri" panose="020F0502020204030204" pitchFamily="34" charset="0"/>
                        </a:rPr>
                        <a:t>Geplaatst binnen het SBO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599028"/>
                  </a:ext>
                </a:extLst>
              </a:tr>
              <a:tr h="345619">
                <a:tc>
                  <a:txBody>
                    <a:bodyPr/>
                    <a:lstStyle/>
                    <a:p>
                      <a:pPr algn="ctr" fontAlgn="ctr"/>
                      <a:r>
                        <a:rPr lang="nl-NL" sz="600" b="0" i="0" u="none" strike="noStrike" dirty="0">
                          <a:solidFill>
                            <a:srgbClr val="000000"/>
                          </a:solidFill>
                          <a:effectLst/>
                          <a:latin typeface="Calibri" panose="020F0502020204030204" pitchFamily="34" charset="0"/>
                        </a:rPr>
                        <a:t>Geplaatst binnen het SO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350014"/>
                  </a:ext>
                </a:extLst>
              </a:tr>
              <a:tr h="345619">
                <a:tc>
                  <a:txBody>
                    <a:bodyPr/>
                    <a:lstStyle/>
                    <a:p>
                      <a:pPr algn="ctr" fontAlgn="ctr"/>
                      <a:r>
                        <a:rPr lang="nl-NL" sz="600" b="0" i="0" u="none" strike="noStrike" dirty="0">
                          <a:solidFill>
                            <a:srgbClr val="000000"/>
                          </a:solidFill>
                          <a:effectLst/>
                          <a:latin typeface="Calibri" panose="020F0502020204030204" pitchFamily="34" charset="0"/>
                        </a:rPr>
                        <a:t>Geplaatst binnen een onderwijszorggroep</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392225"/>
                  </a:ext>
                </a:extLst>
              </a:tr>
              <a:tr h="358480">
                <a:tc>
                  <a:txBody>
                    <a:bodyPr/>
                    <a:lstStyle/>
                    <a:p>
                      <a:pPr algn="ctr" fontAlgn="ctr"/>
                      <a:r>
                        <a:rPr lang="nl-NL" sz="600" b="0" i="0" u="none" strike="noStrike" dirty="0">
                          <a:solidFill>
                            <a:srgbClr val="000000"/>
                          </a:solidFill>
                          <a:effectLst/>
                          <a:latin typeface="Calibri" panose="020F0502020204030204" pitchFamily="34" charset="0"/>
                        </a:rPr>
                        <a:t>Zorgbegeleiding bovenliggend, weinig tot geen onderwijs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8D0"/>
                    </a:solidFill>
                  </a:tcPr>
                </a:tc>
                <a:tc>
                  <a:txBody>
                    <a:bodyPr/>
                    <a:lstStyle/>
                    <a:p>
                      <a:pPr algn="ctr" fontAlgn="ctr"/>
                      <a:r>
                        <a:rPr lang="nl-NL" sz="600" b="0" i="0" u="none" strike="noStrike" dirty="0">
                          <a:solidFill>
                            <a:srgbClr val="000000"/>
                          </a:solidFill>
                          <a:effectLst/>
                          <a:latin typeface="Calibri" panose="020F050202020403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8D0"/>
                    </a:solidFill>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8D0"/>
                    </a:solidFill>
                  </a:tcPr>
                </a:tc>
                <a:tc>
                  <a:txBody>
                    <a:bodyPr/>
                    <a:lstStyle/>
                    <a:p>
                      <a:pPr algn="ctr" fontAlgn="ctr"/>
                      <a:r>
                        <a:rPr lang="nl-NL" sz="600" b="0" i="0" u="none" strike="noStrike">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8D0"/>
                    </a:solidFill>
                  </a:tcPr>
                </a:tc>
                <a:extLst>
                  <a:ext uri="{0D108BD9-81ED-4DB2-BD59-A6C34878D82A}">
                    <a16:rowId xmlns:a16="http://schemas.microsoft.com/office/drawing/2014/main" val="378962243"/>
                  </a:ext>
                </a:extLst>
              </a:tr>
              <a:tr h="448100">
                <a:tc>
                  <a:txBody>
                    <a:bodyPr/>
                    <a:lstStyle/>
                    <a:p>
                      <a:pPr algn="ctr" fontAlgn="ctr"/>
                      <a:r>
                        <a:rPr lang="nl-NL" sz="600" b="0" i="0" u="none" strike="noStrike" dirty="0">
                          <a:solidFill>
                            <a:srgbClr val="000000"/>
                          </a:solidFill>
                          <a:effectLst/>
                          <a:latin typeface="Calibri" panose="020F0502020204030204" pitchFamily="34" charset="0"/>
                        </a:rPr>
                        <a:t>School vastgesteld en thuiszitter heeft perspectief, maar is in afwachting van plaatsing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extLst>
                  <a:ext uri="{0D108BD9-81ED-4DB2-BD59-A6C34878D82A}">
                    <a16:rowId xmlns:a16="http://schemas.microsoft.com/office/drawing/2014/main" val="3841036952"/>
                  </a:ext>
                </a:extLst>
              </a:tr>
              <a:tr h="358480">
                <a:tc>
                  <a:txBody>
                    <a:bodyPr/>
                    <a:lstStyle/>
                    <a:p>
                      <a:pPr algn="ctr" fontAlgn="ctr"/>
                      <a:r>
                        <a:rPr lang="nl-NL" sz="600" b="0" i="0" u="none" strike="noStrike" dirty="0">
                          <a:solidFill>
                            <a:srgbClr val="000000"/>
                          </a:solidFill>
                          <a:effectLst/>
                          <a:latin typeface="Calibri" panose="020F0502020204030204" pitchFamily="34" charset="0"/>
                        </a:rPr>
                        <a:t>In gesprek met een optionele school en thuiszitter heeft perspectief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extLst>
                  <a:ext uri="{0D108BD9-81ED-4DB2-BD59-A6C34878D82A}">
                    <a16:rowId xmlns:a16="http://schemas.microsoft.com/office/drawing/2014/main" val="2348722312"/>
                  </a:ext>
                </a:extLst>
              </a:tr>
              <a:tr h="345619">
                <a:tc>
                  <a:txBody>
                    <a:bodyPr/>
                    <a:lstStyle/>
                    <a:p>
                      <a:pPr algn="ctr" fontAlgn="ctr"/>
                      <a:r>
                        <a:rPr lang="nl-NL" sz="600" b="0" i="0" u="none" strike="noStrike" dirty="0">
                          <a:solidFill>
                            <a:srgbClr val="000000"/>
                          </a:solidFill>
                          <a:effectLst/>
                          <a:latin typeface="Calibri" panose="020F0502020204030204" pitchFamily="34" charset="0"/>
                        </a:rPr>
                        <a:t>In gesprek met een </a:t>
                      </a:r>
                      <a:br>
                        <a:rPr lang="nl-NL" sz="600" b="0" i="0" u="none" strike="noStrike" dirty="0">
                          <a:solidFill>
                            <a:srgbClr val="000000"/>
                          </a:solidFill>
                          <a:effectLst/>
                          <a:latin typeface="Calibri" panose="020F0502020204030204" pitchFamily="34" charset="0"/>
                        </a:rPr>
                      </a:br>
                      <a:r>
                        <a:rPr lang="nl-NL" sz="600" b="0" i="0" u="none" strike="noStrike" dirty="0">
                          <a:solidFill>
                            <a:srgbClr val="000000"/>
                          </a:solidFill>
                          <a:effectLst/>
                          <a:latin typeface="Calibri" panose="020F0502020204030204" pitchFamily="34" charset="0"/>
                        </a:rPr>
                        <a:t>optionele school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extLst>
                  <a:ext uri="{0D108BD9-81ED-4DB2-BD59-A6C34878D82A}">
                    <a16:rowId xmlns:a16="http://schemas.microsoft.com/office/drawing/2014/main" val="2803814121"/>
                  </a:ext>
                </a:extLst>
              </a:tr>
              <a:tr h="345619">
                <a:tc>
                  <a:txBody>
                    <a:bodyPr/>
                    <a:lstStyle/>
                    <a:p>
                      <a:pPr algn="ctr" fontAlgn="ctr"/>
                      <a:r>
                        <a:rPr lang="nl-NL" sz="600" b="0" i="0" u="none" strike="noStrike" dirty="0">
                          <a:solidFill>
                            <a:srgbClr val="000000"/>
                          </a:solidFill>
                          <a:effectLst/>
                          <a:latin typeface="Calibri" panose="020F0502020204030204" pitchFamily="34" charset="0"/>
                        </a:rPr>
                        <a:t>Thuis met perspectief</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extLst>
                  <a:ext uri="{0D108BD9-81ED-4DB2-BD59-A6C34878D82A}">
                    <a16:rowId xmlns:a16="http://schemas.microsoft.com/office/drawing/2014/main" val="1727452269"/>
                  </a:ext>
                </a:extLst>
              </a:tr>
              <a:tr h="345619">
                <a:tc>
                  <a:txBody>
                    <a:bodyPr/>
                    <a:lstStyle/>
                    <a:p>
                      <a:pPr algn="ctr" fontAlgn="ctr"/>
                      <a:r>
                        <a:rPr lang="nl-NL" sz="600" b="0" i="0" u="none" strike="noStrike" dirty="0">
                          <a:solidFill>
                            <a:srgbClr val="000000"/>
                          </a:solidFill>
                          <a:effectLst/>
                          <a:latin typeface="Calibri" panose="020F0502020204030204" pitchFamily="34" charset="0"/>
                        </a:rPr>
                        <a:t>Thuis zonder perspectief</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tc>
                  <a:txBody>
                    <a:bodyPr/>
                    <a:lstStyle/>
                    <a:p>
                      <a:pPr algn="ctr" fontAlgn="ctr"/>
                      <a:r>
                        <a:rPr lang="nl-NL" sz="600" b="0" i="0" u="none" strike="noStrike" dirty="0">
                          <a:solidFill>
                            <a:srgbClr val="000000"/>
                          </a:solidFill>
                          <a:effectLst/>
                          <a:latin typeface="Calibri" panose="020F050202020403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1"/>
                    </a:solidFill>
                  </a:tcPr>
                </a:tc>
                <a:extLst>
                  <a:ext uri="{0D108BD9-81ED-4DB2-BD59-A6C34878D82A}">
                    <a16:rowId xmlns:a16="http://schemas.microsoft.com/office/drawing/2014/main" val="907310091"/>
                  </a:ext>
                </a:extLst>
              </a:tr>
            </a:tbl>
          </a:graphicData>
        </a:graphic>
      </p:graphicFrame>
      <p:sp>
        <p:nvSpPr>
          <p:cNvPr id="8" name="Tekstvak 7">
            <a:extLst>
              <a:ext uri="{FF2B5EF4-FFF2-40B4-BE49-F238E27FC236}">
                <a16:creationId xmlns:a16="http://schemas.microsoft.com/office/drawing/2014/main" id="{27DF1BE6-F0C7-4E83-9DEA-4D285D80C23E}"/>
              </a:ext>
            </a:extLst>
          </p:cNvPr>
          <p:cNvSpPr txBox="1">
            <a:spLocks/>
          </p:cNvSpPr>
          <p:nvPr/>
        </p:nvSpPr>
        <p:spPr>
          <a:xfrm>
            <a:off x="5214552" y="699864"/>
            <a:ext cx="3895328" cy="3955957"/>
          </a:xfrm>
          <a:prstGeom prst="rect">
            <a:avLst/>
          </a:prstGeom>
          <a:noFill/>
        </p:spPr>
        <p:txBody>
          <a:bodyPr wrap="square" numCol="1" spcCol="360000" rtlCol="0">
            <a:noAutofit/>
          </a:bodyPr>
          <a:lstStyle/>
          <a:p>
            <a:pPr marL="171450" indent="-171450">
              <a:buFont typeface="Arial" panose="020B0604020202020204" pitchFamily="34" charset="0"/>
              <a:buChar char="•"/>
            </a:pPr>
            <a:r>
              <a:rPr lang="nl-NL" sz="1000" dirty="0">
                <a:latin typeface="+mj-lt"/>
              </a:rPr>
              <a:t>De consulenten gaan in op de (dreigende) thuiszitters, dat zijn leerlingen waarbij er gedacht wordt dat er snel gehandeld dient te worden om te voorkomen dat de kinderen thuis komen te zitten. De consulenten hanteren dus een andere definitie dan de leerplichtambtenaren. </a:t>
            </a:r>
            <a:br>
              <a:rPr lang="nl-NL" sz="1000" dirty="0">
                <a:latin typeface="+mj-lt"/>
              </a:rPr>
            </a:br>
            <a:r>
              <a:rPr lang="nl-NL" sz="1000" dirty="0">
                <a:latin typeface="+mj-lt"/>
              </a:rPr>
              <a:t>Vanaf 2017-2018 gaan de consulenten en leerplichtambtenaren informatie met elkaar delen om te komen tot een gezamenlijke monitor. Hierdoor zullen er in de toekomst minder kinderen onopgemerkt blijven en kan er sterker worden ingezet op preventie. Een aandachtspunt voor het komende trimester is een betere registratie van deze dreigende thuiszitters. </a:t>
            </a:r>
          </a:p>
          <a:p>
            <a:pPr marL="171450" indent="-171450">
              <a:buFont typeface="Arial" panose="020B0604020202020204" pitchFamily="34" charset="0"/>
              <a:buChar char="•"/>
            </a:pPr>
            <a:endParaRPr lang="nl-NL" sz="1000" dirty="0">
              <a:latin typeface="+mj-lt"/>
            </a:endParaRPr>
          </a:p>
          <a:p>
            <a:pPr marL="171450" indent="-171450">
              <a:buFont typeface="Arial" panose="020B0604020202020204" pitchFamily="34" charset="0"/>
              <a:buChar char="•"/>
            </a:pPr>
            <a:r>
              <a:rPr lang="nl-NL" sz="1000" dirty="0">
                <a:latin typeface="+mj-lt"/>
              </a:rPr>
              <a:t>Totaal waren er op de situatieschets van 15 maart 27 thuiszitters. Daarvan volgen drie maanden later:</a:t>
            </a:r>
          </a:p>
          <a:p>
            <a:pPr marL="628650" lvl="1" indent="-171450">
              <a:buFont typeface="Arial" panose="020B0604020202020204" pitchFamily="34" charset="0"/>
              <a:buChar char="•"/>
            </a:pPr>
            <a:r>
              <a:rPr lang="nl-NL" sz="1000" dirty="0">
                <a:latin typeface="+mj-lt"/>
              </a:rPr>
              <a:t>12 kinderen weer onderwijs;</a:t>
            </a:r>
          </a:p>
          <a:p>
            <a:pPr marL="628650" lvl="1" indent="-171450">
              <a:buFont typeface="Arial" panose="020B0604020202020204" pitchFamily="34" charset="0"/>
              <a:buChar char="•"/>
            </a:pPr>
            <a:r>
              <a:rPr lang="nl-NL" sz="1000" dirty="0">
                <a:latin typeface="+mj-lt"/>
              </a:rPr>
              <a:t>hebben 3 kinderen weinig onderwijs, omdat zorgbegeleiding bovenliggend is;</a:t>
            </a:r>
          </a:p>
          <a:p>
            <a:pPr marL="628650" lvl="1" indent="-171450">
              <a:buFont typeface="Arial" panose="020B0604020202020204" pitchFamily="34" charset="0"/>
              <a:buChar char="•"/>
            </a:pPr>
            <a:r>
              <a:rPr lang="nl-NL" sz="1000" dirty="0">
                <a:latin typeface="+mj-lt"/>
              </a:rPr>
              <a:t>en zitten 12 kinderen nog thuis zonder onderwijs en/of perspectief.</a:t>
            </a:r>
          </a:p>
          <a:p>
            <a:pPr marL="171450" indent="-171450">
              <a:buFont typeface="Arial" panose="020B0604020202020204" pitchFamily="34" charset="0"/>
              <a:buChar char="•"/>
            </a:pPr>
            <a:endParaRPr lang="nl-NL" sz="1000" dirty="0">
              <a:latin typeface="+mj-lt"/>
            </a:endParaRPr>
          </a:p>
          <a:p>
            <a:pPr marL="171450" indent="-171450">
              <a:buFont typeface="Arial" panose="020B0604020202020204" pitchFamily="34" charset="0"/>
              <a:buChar char="•"/>
            </a:pPr>
            <a:r>
              <a:rPr lang="nl-NL" sz="1000" dirty="0">
                <a:latin typeface="+mj-lt"/>
              </a:rPr>
              <a:t>In de tabel van de thuiszittersregistratie zijn enkel Alkmaar, Heerhugowaard en Langedijk opgenomen. In Heiloo en Bergen waren geen (dreigende) thuiszitters op 15 maart 2017.</a:t>
            </a:r>
          </a:p>
          <a:p>
            <a:pPr marL="171450" indent="-171450">
              <a:buFont typeface="Arial" panose="020B0604020202020204" pitchFamily="34" charset="0"/>
              <a:buChar char="•"/>
            </a:pPr>
            <a:endParaRPr lang="nl-NL" sz="1000" dirty="0">
              <a:latin typeface="+mj-lt"/>
            </a:endParaRPr>
          </a:p>
          <a:p>
            <a:endParaRPr lang="nl-NL" sz="1000" dirty="0">
              <a:highlight>
                <a:srgbClr val="FFFF00"/>
              </a:highlight>
              <a:latin typeface="+mj-lt"/>
            </a:endParaRPr>
          </a:p>
          <a:p>
            <a:endParaRPr lang="nl-NL" sz="1000" dirty="0">
              <a:highlight>
                <a:srgbClr val="FFFF00"/>
              </a:highlight>
            </a:endParaRPr>
          </a:p>
        </p:txBody>
      </p:sp>
    </p:spTree>
    <p:extLst>
      <p:ext uri="{BB962C8B-B14F-4D97-AF65-F5344CB8AC3E}">
        <p14:creationId xmlns:p14="http://schemas.microsoft.com/office/powerpoint/2010/main" val="1302101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Nieuwkomers </a:t>
            </a:r>
            <a:r>
              <a:rPr lang="nl-NL" sz="1400" dirty="0">
                <a:solidFill>
                  <a:schemeClr val="bg2"/>
                </a:solidFill>
              </a:rPr>
              <a:t>netwerkgroep</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17</a:t>
            </a:fld>
            <a:endParaRPr lang="nl-NL" altLang="nl-NL"/>
          </a:p>
        </p:txBody>
      </p:sp>
      <p:sp>
        <p:nvSpPr>
          <p:cNvPr id="3" name="Tekstvak 2"/>
          <p:cNvSpPr txBox="1"/>
          <p:nvPr/>
        </p:nvSpPr>
        <p:spPr>
          <a:xfrm>
            <a:off x="200297" y="786334"/>
            <a:ext cx="8943703" cy="4093428"/>
          </a:xfrm>
          <a:prstGeom prst="rect">
            <a:avLst/>
          </a:prstGeom>
          <a:noFill/>
        </p:spPr>
        <p:txBody>
          <a:bodyPr wrap="square" rtlCol="0">
            <a:spAutoFit/>
          </a:bodyPr>
          <a:lstStyle/>
          <a:p>
            <a:pPr marL="171450" indent="-171450">
              <a:buFont typeface="Arial" panose="020B0604020202020204" pitchFamily="34" charset="0"/>
              <a:buChar char="•"/>
            </a:pPr>
            <a:r>
              <a:rPr lang="nl-NL" sz="1000" dirty="0"/>
              <a:t>Routekaart taalvoorzieningen gemeente Alkmaar – 9 mei met betrokken bestuurders.</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Toestroom nieuwkomers PO-leeftijd lager dan verwacht. Een aandachtspunt is </a:t>
            </a:r>
            <a:r>
              <a:rPr lang="nl-NL" sz="1000" dirty="0" err="1"/>
              <a:t>nareizigers</a:t>
            </a:r>
            <a:r>
              <a:rPr lang="nl-NL" sz="1000" dirty="0"/>
              <a:t> goed blijven monitoren. </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Meer gemeentelijk dan regionale afspraken over taalvoorzieningen. </a:t>
            </a:r>
            <a:br>
              <a:rPr lang="nl-NL" sz="1000" dirty="0"/>
            </a:br>
            <a:r>
              <a:rPr lang="nl-NL" sz="1000" dirty="0"/>
              <a:t>Knelpunt: intensiteit van aanbod voor nieuwkomer afhankelijk van woonplaats.</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Versterken toeleiding naar taalklassen via netwerkpartners (Vluchtelingenwerk/ </a:t>
            </a:r>
            <a:r>
              <a:rPr lang="nl-NL" sz="1000" dirty="0" err="1"/>
              <a:t>Inova</a:t>
            </a:r>
            <a:r>
              <a:rPr lang="nl-NL" sz="1000" dirty="0"/>
              <a:t>/ gemeenten)</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Versterken doorgaande lijn naar en met VO </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Aanstelling ambulant begeleider nieuwkomers streven pilot per november 2017-2018. onderzoek naar behoeftes in de regio, ambulant begeleider voorziet daarin.</a:t>
            </a:r>
          </a:p>
          <a:p>
            <a:pPr marL="171450" indent="-171450">
              <a:buFont typeface="Arial" panose="020B0604020202020204" pitchFamily="34" charset="0"/>
              <a:buChar char="•"/>
            </a:pPr>
            <a:endParaRPr lang="nl-NL" sz="1000" dirty="0"/>
          </a:p>
          <a:p>
            <a:r>
              <a:rPr lang="nl-NL" sz="1000" b="1" dirty="0"/>
              <a:t>Focus netwerkgroep nieuwkomers </a:t>
            </a:r>
          </a:p>
          <a:p>
            <a:pPr marL="171450" indent="-171450">
              <a:buFont typeface="Arial" panose="020B0604020202020204" pitchFamily="34" charset="0"/>
              <a:buChar char="•"/>
            </a:pPr>
            <a:r>
              <a:rPr lang="nl-NL" sz="1000" dirty="0"/>
              <a:t>Opdracht: organiseren van kwalitatief dekkend netwerk voor onderwijs aan nieuwkomers. </a:t>
            </a:r>
            <a:br>
              <a:rPr lang="nl-NL" sz="1000" dirty="0"/>
            </a:br>
            <a:endParaRPr lang="nl-NL" sz="1000" dirty="0"/>
          </a:p>
          <a:p>
            <a:pPr marL="171450" indent="-171450">
              <a:buFont typeface="Arial" panose="020B0604020202020204" pitchFamily="34" charset="0"/>
              <a:buChar char="•"/>
            </a:pPr>
            <a:r>
              <a:rPr lang="nl-NL" sz="1000" dirty="0"/>
              <a:t>Uitvoering: één regionale centrale taalvoorziening is niet passend/ haalbaar gebleken voor deze regio. Om die reden gekozen voor taalvoorzieningen binnen de vijf gemeenten. Ook keus voor taalvoorziening per gemeente niet haalbaar. Bestuurlijk en gemeentelijk zijn er keuzes gemaakt, waardoor opdracht andere vorm krijgt. </a:t>
            </a:r>
            <a:br>
              <a:rPr lang="nl-NL" sz="1000" dirty="0"/>
            </a:br>
            <a:endParaRPr lang="nl-NL" sz="1000" dirty="0"/>
          </a:p>
          <a:p>
            <a:pPr marL="171450" indent="-171450">
              <a:buFont typeface="Arial" panose="020B0604020202020204" pitchFamily="34" charset="0"/>
              <a:buChar char="•"/>
            </a:pPr>
            <a:r>
              <a:rPr lang="nl-NL" sz="1000" dirty="0"/>
              <a:t>Bevindingen: Netwerkgroep vindt elkaar en leert van elkaar. Op gemeentelijk niveau worden zaken rondom nieuwkomersonderwijs opgepakt en zoeken desbetreffende bestuurders en beleidsmedewerkers elkaar op. Daarin ziet de netwerkgroep een positieve ontwikkeling. Taalvoorzieningen in de gemeenten zijn afhankelijk van gemeentelijke (financiële) inzet en toestroom van nieuwkomersleerlingen. Daardoor verschillen tussen in mogelijkheden voor onderwijs van nieuwkomers. </a:t>
            </a:r>
            <a:br>
              <a:rPr lang="nl-NL" sz="1000" dirty="0"/>
            </a:br>
            <a:endParaRPr lang="nl-NL" sz="1000" dirty="0"/>
          </a:p>
          <a:p>
            <a:pPr marL="171450" indent="-171450">
              <a:buFont typeface="Arial" panose="020B0604020202020204" pitchFamily="34" charset="0"/>
              <a:buChar char="•"/>
            </a:pPr>
            <a:r>
              <a:rPr lang="nl-NL" sz="1000" dirty="0"/>
              <a:t>Focus: netwerkgroep is een leernetwerk die gezamenlijke knelpunten uitzoekt en oplost. </a:t>
            </a:r>
          </a:p>
        </p:txBody>
      </p:sp>
      <p:pic>
        <p:nvPicPr>
          <p:cNvPr id="6" name="Afbeelding 5">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32696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Dekkend netwerk </a:t>
            </a:r>
            <a:r>
              <a:rPr lang="nl-NL" sz="1400" dirty="0">
                <a:solidFill>
                  <a:schemeClr val="bg2"/>
                </a:solidFill>
              </a:rPr>
              <a:t>ondersteuning en voorzieningen</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18</a:t>
            </a:fld>
            <a:endParaRPr lang="nl-NL" altLang="nl-NL"/>
          </a:p>
        </p:txBody>
      </p:sp>
      <p:sp>
        <p:nvSpPr>
          <p:cNvPr id="3" name="Tekstvak 2"/>
          <p:cNvSpPr txBox="1"/>
          <p:nvPr/>
        </p:nvSpPr>
        <p:spPr>
          <a:xfrm>
            <a:off x="200297" y="786334"/>
            <a:ext cx="8943703" cy="3785652"/>
          </a:xfrm>
          <a:prstGeom prst="rect">
            <a:avLst/>
          </a:prstGeom>
          <a:noFill/>
        </p:spPr>
        <p:txBody>
          <a:bodyPr wrap="square" rtlCol="0">
            <a:spAutoFit/>
          </a:bodyPr>
          <a:lstStyle/>
          <a:p>
            <a:pPr marL="228600" indent="-228600">
              <a:buAutoNum type="arabicPeriod"/>
            </a:pPr>
            <a:r>
              <a:rPr lang="nl-NL" sz="1000" dirty="0"/>
              <a:t>Basis- lichte ondersteuning:</a:t>
            </a:r>
          </a:p>
          <a:p>
            <a:pPr marL="685800" lvl="1" indent="-228600">
              <a:buFont typeface="Arial" panose="020B0604020202020204" pitchFamily="34" charset="0"/>
              <a:buChar char="•"/>
            </a:pPr>
            <a:r>
              <a:rPr lang="nl-NL" sz="1000" dirty="0"/>
              <a:t>Vergelijkbare </a:t>
            </a:r>
            <a:r>
              <a:rPr lang="nl-NL" sz="1000" dirty="0" err="1"/>
              <a:t>schoolondersteuningsprofielen</a:t>
            </a:r>
            <a:r>
              <a:rPr lang="nl-NL" sz="1000" dirty="0"/>
              <a:t> nodig voor basis-/lichte ondersteuning</a:t>
            </a:r>
          </a:p>
          <a:p>
            <a:pPr marL="1085850" lvl="2" indent="-171450">
              <a:buFontTx/>
              <a:buChar char="-"/>
            </a:pPr>
            <a:r>
              <a:rPr lang="nl-NL" sz="1000" dirty="0"/>
              <a:t>Nieuw format </a:t>
            </a:r>
            <a:r>
              <a:rPr lang="nl-NL" sz="1000" dirty="0" err="1"/>
              <a:t>schoolondersteuningsprofiel</a:t>
            </a:r>
            <a:r>
              <a:rPr lang="nl-NL" sz="1000" dirty="0"/>
              <a:t> samen met beleidsmedewerkers ontwikkeld met instemming besturenoverleg</a:t>
            </a:r>
            <a:br>
              <a:rPr lang="nl-NL" sz="1000" dirty="0"/>
            </a:br>
            <a:r>
              <a:rPr lang="nl-NL" sz="1000" dirty="0"/>
              <a:t>deadline inleveren is 15 september.  </a:t>
            </a:r>
          </a:p>
          <a:p>
            <a:pPr marL="1085850" lvl="2" indent="-171450">
              <a:buFontTx/>
              <a:buChar char="-"/>
            </a:pPr>
            <a:r>
              <a:rPr lang="nl-NL" sz="1000" dirty="0"/>
              <a:t>In overleg met directeuren scholingsbijeenkomst voor december 2016 gepland</a:t>
            </a:r>
          </a:p>
          <a:p>
            <a:pPr marL="1085850" lvl="2" indent="-171450">
              <a:buFontTx/>
              <a:buChar char="-"/>
            </a:pPr>
            <a:r>
              <a:rPr lang="nl-NL" sz="1000" dirty="0"/>
              <a:t>Deelname scholing op basis van vrijwillige inschrijving: in plaats van 1 bijeenkomst 5 bijeenkomsten nodig</a:t>
            </a:r>
          </a:p>
          <a:p>
            <a:pPr marL="1085850" lvl="2" indent="-171450">
              <a:buFontTx/>
              <a:buChar char="-"/>
            </a:pPr>
            <a:r>
              <a:rPr lang="nl-NL" sz="1000" dirty="0"/>
              <a:t>Niet alleen directeuren maar ook ib-</a:t>
            </a:r>
            <a:r>
              <a:rPr lang="nl-NL" sz="1000" dirty="0" err="1"/>
              <a:t>ers</a:t>
            </a:r>
            <a:r>
              <a:rPr lang="nl-NL" sz="1000" dirty="0"/>
              <a:t> willen deelnemen</a:t>
            </a:r>
          </a:p>
          <a:p>
            <a:pPr marL="1085850" lvl="2" indent="-171450">
              <a:buFontTx/>
              <a:buChar char="-"/>
            </a:pPr>
            <a:r>
              <a:rPr lang="nl-NL" sz="1000" dirty="0"/>
              <a:t>Evaluatie: tot nu toe ongeveer 75 deelnemers geweest. Eerste groep was positief – 2e en 3e groep werd gedeelte van bijeenkomst gedomineerd door enkele directeuren die het als bureaucratisch en opgelegd zien – na inhoudelijke bestudering lichte nuancering. 1/3 van de directeuren zeer positief – vinden het interessant voor hun school en aantal willen het bespreken met hun team</a:t>
            </a:r>
          </a:p>
          <a:p>
            <a:pPr marL="1085850" lvl="2" indent="-171450">
              <a:buFontTx/>
              <a:buChar char="-"/>
            </a:pPr>
            <a:r>
              <a:rPr lang="nl-NL" sz="1000" dirty="0"/>
              <a:t>Bovenstaande besproken met beleidsmedewerkers: verrast dat dit is ontstaan</a:t>
            </a:r>
          </a:p>
          <a:p>
            <a:pPr marL="685800" lvl="1" indent="-228600">
              <a:buFont typeface="Arial" panose="020B0604020202020204" pitchFamily="34" charset="0"/>
              <a:buChar char="•"/>
            </a:pPr>
            <a:r>
              <a:rPr lang="nl-NL" sz="1000" dirty="0"/>
              <a:t>Ontwikkelende bewustwording ondersteuningscapaciteit basis-/lichte ondersteuning versus extra ondersteuning</a:t>
            </a:r>
          </a:p>
          <a:p>
            <a:pPr marL="685800" lvl="1" indent="-228600">
              <a:buFont typeface="Arial" panose="020B0604020202020204" pitchFamily="34" charset="0"/>
              <a:buChar char="•"/>
            </a:pPr>
            <a:r>
              <a:rPr lang="nl-NL" sz="1000" dirty="0"/>
              <a:t>HGW kwaliteitsslag: scholing leerkrachten TOP dossier, </a:t>
            </a:r>
            <a:r>
              <a:rPr lang="nl-NL" sz="1000" dirty="0" err="1"/>
              <a:t>meso</a:t>
            </a:r>
            <a:r>
              <a:rPr lang="nl-NL" sz="1000" dirty="0"/>
              <a:t> gesprekken en trajectbegeleiding.  </a:t>
            </a:r>
            <a:br>
              <a:rPr lang="nl-NL" sz="1000" dirty="0"/>
            </a:br>
            <a:endParaRPr lang="nl-NL" sz="1000" dirty="0"/>
          </a:p>
          <a:p>
            <a:pPr marL="228600" indent="-228600">
              <a:buAutoNum type="arabicPeriod"/>
            </a:pPr>
            <a:r>
              <a:rPr lang="nl-NL" sz="1000" dirty="0"/>
              <a:t>Extra ondersteuning op basisscholen:</a:t>
            </a:r>
          </a:p>
          <a:p>
            <a:pPr marL="685800" lvl="1" indent="-228600">
              <a:buFont typeface="Arial" panose="020B0604020202020204" pitchFamily="34" charset="0"/>
              <a:buChar char="•"/>
            </a:pPr>
            <a:r>
              <a:rPr lang="nl-NL" sz="1000" dirty="0"/>
              <a:t>Vraag regionaal in clusters onderwijsbehoeften: structuur – taalontwikkeling – gedrag</a:t>
            </a:r>
          </a:p>
          <a:p>
            <a:pPr marL="685800" lvl="1" indent="-228600">
              <a:buFont typeface="Arial" panose="020B0604020202020204" pitchFamily="34" charset="0"/>
              <a:buChar char="•"/>
            </a:pPr>
            <a:r>
              <a:rPr lang="nl-NL" sz="1000" dirty="0"/>
              <a:t>Per school en per werkgebied tekenen zich verschillen af; populatie een mogelijke indicator</a:t>
            </a:r>
          </a:p>
          <a:p>
            <a:pPr marL="685800" lvl="1" indent="-228600">
              <a:buFont typeface="Arial" panose="020B0604020202020204" pitchFamily="34" charset="0"/>
              <a:buChar char="•"/>
            </a:pPr>
            <a:r>
              <a:rPr lang="nl-NL" sz="1000" dirty="0"/>
              <a:t>Hoofbegaafden die meer nodig hebben dan plusklas: start Trimaran 25 september 2017.</a:t>
            </a:r>
            <a:br>
              <a:rPr lang="nl-NL" sz="1000" dirty="0"/>
            </a:br>
            <a:endParaRPr lang="nl-NL" sz="1000" dirty="0"/>
          </a:p>
          <a:p>
            <a:pPr marL="228600" indent="-228600">
              <a:buAutoNum type="arabicPeriod"/>
            </a:pPr>
            <a:r>
              <a:rPr lang="nl-NL" sz="1000" dirty="0"/>
              <a:t>Voorzieningen:</a:t>
            </a:r>
          </a:p>
          <a:p>
            <a:pPr marL="685800" lvl="1" indent="-228600">
              <a:buFont typeface="Arial" panose="020B0604020202020204" pitchFamily="34" charset="0"/>
              <a:buChar char="•"/>
            </a:pPr>
            <a:r>
              <a:rPr lang="nl-NL" sz="1000" dirty="0"/>
              <a:t>OZA 3-7 jarigen in Heerhugowaard gestart en voor de regio gezamenlijk met zorg en onderwijs doorontwikkeld –maatschappelijke businesscase is in de maak</a:t>
            </a:r>
          </a:p>
          <a:p>
            <a:pPr marL="685800" lvl="1" indent="-228600">
              <a:buFont typeface="Arial" panose="020B0604020202020204" pitchFamily="34" charset="0"/>
              <a:buChar char="•"/>
            </a:pPr>
            <a:r>
              <a:rPr lang="nl-NL" sz="1000" dirty="0"/>
              <a:t>Hoogbegaafde kinderen met psychische problematiek: in gesprek met zorg en onderwijs, OZA voor schoolzieke hoogbegaafden in basisschool in ontwikkeling</a:t>
            </a:r>
          </a:p>
        </p:txBody>
      </p:sp>
      <p:pic>
        <p:nvPicPr>
          <p:cNvPr id="6" name="Afbeelding 5"/>
          <p:cNvPicPr>
            <a:picLocks noChangeAspect="1"/>
          </p:cNvPicPr>
          <p:nvPr/>
        </p:nvPicPr>
        <p:blipFill rotWithShape="1">
          <a:blip r:embed="rId3">
            <a:clrChange>
              <a:clrFrom>
                <a:srgbClr val="FFFFFF"/>
              </a:clrFrom>
              <a:clrTo>
                <a:srgbClr val="FFFFFF">
                  <a:alpha val="0"/>
                </a:srgbClr>
              </a:clrTo>
            </a:clrChange>
          </a:blip>
          <a:srcRect l="23946" t="6235" r="20771" b="8492"/>
          <a:stretch/>
        </p:blipFill>
        <p:spPr>
          <a:xfrm>
            <a:off x="7683689" y="214820"/>
            <a:ext cx="1412543" cy="1405719"/>
          </a:xfrm>
          <a:prstGeom prst="rect">
            <a:avLst/>
          </a:prstGeom>
        </p:spPr>
      </p:pic>
      <p:pic>
        <p:nvPicPr>
          <p:cNvPr id="7" name="Afbeelding 6">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389119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Dekkend netwerk </a:t>
            </a:r>
            <a:r>
              <a:rPr lang="nl-NL" sz="1400" dirty="0">
                <a:solidFill>
                  <a:schemeClr val="bg2"/>
                </a:solidFill>
              </a:rPr>
              <a:t>aansluiting jeugdhulp en onderwijs</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19</a:t>
            </a:fld>
            <a:endParaRPr lang="nl-NL" altLang="nl-NL"/>
          </a:p>
        </p:txBody>
      </p:sp>
      <p:sp>
        <p:nvSpPr>
          <p:cNvPr id="3" name="Tekstvak 2"/>
          <p:cNvSpPr txBox="1"/>
          <p:nvPr/>
        </p:nvSpPr>
        <p:spPr>
          <a:xfrm>
            <a:off x="1" y="786334"/>
            <a:ext cx="9144000" cy="1631216"/>
          </a:xfrm>
          <a:prstGeom prst="rect">
            <a:avLst/>
          </a:prstGeom>
          <a:noFill/>
        </p:spPr>
        <p:txBody>
          <a:bodyPr wrap="square" rtlCol="0">
            <a:spAutoFit/>
          </a:bodyPr>
          <a:lstStyle/>
          <a:p>
            <a:pPr marL="707883" lvl="1" indent="-171450">
              <a:buFont typeface="Arial" panose="020B0604020202020204" pitchFamily="34" charset="0"/>
              <a:buChar char="•"/>
            </a:pPr>
            <a:r>
              <a:rPr lang="nl-NL" sz="1000" dirty="0"/>
              <a:t>Zorg en onderwijs ontmoeten elkaar regelmatig; wat is onderwijs en wat is zorg is een vraagstuk wat aandacht verdient</a:t>
            </a:r>
          </a:p>
          <a:p>
            <a:pPr marL="707883" lvl="1" indent="-171450">
              <a:buFont typeface="Arial" panose="020B0604020202020204" pitchFamily="34" charset="0"/>
              <a:buChar char="•"/>
            </a:pPr>
            <a:r>
              <a:rPr lang="nl-NL" sz="1000" dirty="0"/>
              <a:t>In Alkmaar en Heerhugowaard voeren jeugdhulp en consulent </a:t>
            </a:r>
            <a:r>
              <a:rPr lang="nl-NL" sz="1000" dirty="0" err="1"/>
              <a:t>meso</a:t>
            </a:r>
            <a:r>
              <a:rPr lang="nl-NL" sz="1000" dirty="0"/>
              <a:t>-gesprekken met directeuren en </a:t>
            </a:r>
            <a:r>
              <a:rPr lang="nl-NL" sz="1000" dirty="0" err="1"/>
              <a:t>ib’ers</a:t>
            </a:r>
            <a:endParaRPr lang="nl-NL" sz="1000" dirty="0"/>
          </a:p>
          <a:p>
            <a:pPr marL="707883" lvl="1" indent="-171450">
              <a:buFont typeface="Arial" panose="020B0604020202020204" pitchFamily="34" charset="0"/>
              <a:buChar char="•"/>
            </a:pPr>
            <a:r>
              <a:rPr lang="nl-NL" sz="1000" dirty="0"/>
              <a:t>Op casusniveau wordt jeugdhulp bijgeschakeld; rendement nog niet te beoordelen</a:t>
            </a:r>
          </a:p>
          <a:p>
            <a:pPr marL="707883" lvl="1" indent="-171450">
              <a:buFont typeface="Arial" panose="020B0604020202020204" pitchFamily="34" charset="0"/>
              <a:buChar char="•"/>
            </a:pPr>
            <a:r>
              <a:rPr lang="nl-NL" sz="1000" dirty="0"/>
              <a:t>Gemeenten en </a:t>
            </a:r>
            <a:r>
              <a:rPr lang="nl-NL" sz="1000" dirty="0" err="1"/>
              <a:t>swv</a:t>
            </a:r>
            <a:r>
              <a:rPr lang="nl-NL" sz="1000" dirty="0"/>
              <a:t>-en werken aan gezamenlijke ambitie – gezamenlijke transformatieagenda</a:t>
            </a:r>
          </a:p>
          <a:p>
            <a:pPr marL="707883" lvl="1" indent="-171450">
              <a:buFont typeface="Arial" panose="020B0604020202020204" pitchFamily="34" charset="0"/>
              <a:buChar char="•"/>
            </a:pPr>
            <a:r>
              <a:rPr lang="nl-NL" sz="1000" dirty="0"/>
              <a:t>Stichting </a:t>
            </a:r>
            <a:r>
              <a:rPr lang="nl-NL" sz="1000" dirty="0" err="1"/>
              <a:t>Kanz</a:t>
            </a:r>
            <a:r>
              <a:rPr lang="nl-NL" sz="1000" dirty="0"/>
              <a:t> klas, voor kinderen met een vrijstelling of meervoudig ernstig beperkte kinderen is in ontwikkeling en start op 1 september 2017. </a:t>
            </a:r>
          </a:p>
          <a:p>
            <a:pPr marL="707883" lvl="1" indent="-171450">
              <a:buFont typeface="Arial" panose="020B0604020202020204" pitchFamily="34" charset="0"/>
              <a:buChar char="•"/>
            </a:pPr>
            <a:r>
              <a:rPr lang="nl-NL" sz="1000" dirty="0"/>
              <a:t>Wachttijden jeugdhulp is een zorgpunt, is onder de aandacht gebracht bij de gemeente. Hierdoor zijn extra onderwijszorg- arrangementen nodig op de school</a:t>
            </a:r>
          </a:p>
          <a:p>
            <a:pPr marL="707883" lvl="1" indent="-171450">
              <a:buFont typeface="Arial" panose="020B0604020202020204" pitchFamily="34" charset="0"/>
              <a:buChar char="•"/>
            </a:pPr>
            <a:r>
              <a:rPr lang="nl-NL" sz="1000" dirty="0"/>
              <a:t>Twee bestuurlijke gemeentes conferenties en gezamenlijke visie zijn gehouden en thuiszitterspact is ondertekend door PO en VO.</a:t>
            </a:r>
          </a:p>
          <a:p>
            <a:pPr marL="707883" lvl="1" indent="-171450">
              <a:buFont typeface="Arial" panose="020B0604020202020204" pitchFamily="34" charset="0"/>
              <a:buChar char="•"/>
            </a:pPr>
            <a:r>
              <a:rPr lang="nl-NL" sz="1000" dirty="0"/>
              <a:t>OZG de Alk (samenwerking </a:t>
            </a:r>
            <a:r>
              <a:rPr lang="nl-NL" sz="1000" dirty="0" err="1"/>
              <a:t>Heliomare</a:t>
            </a:r>
            <a:r>
              <a:rPr lang="nl-NL" sz="1000" dirty="0"/>
              <a:t> Onderwijs en de </a:t>
            </a:r>
            <a:r>
              <a:rPr lang="nl-NL" sz="1000" dirty="0" err="1"/>
              <a:t>Waerden</a:t>
            </a:r>
            <a:r>
              <a:rPr lang="nl-NL" sz="1000" dirty="0"/>
              <a:t>)  in voorbereiding, wordt pilot vanuit leer/werkbijeenkomst Integrale aanpak onderwijs en zorg.</a:t>
            </a:r>
          </a:p>
          <a:p>
            <a:pPr marL="707883" lvl="1" indent="-171450">
              <a:buFont typeface="Arial" panose="020B0604020202020204" pitchFamily="34" charset="0"/>
              <a:buChar char="•"/>
            </a:pPr>
            <a:endParaRPr lang="nl-NL" sz="1000" dirty="0"/>
          </a:p>
        </p:txBody>
      </p:sp>
      <p:pic>
        <p:nvPicPr>
          <p:cNvPr id="6" name="Afbeelding 5">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210176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Inhoud</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a:t>
            </a:fld>
            <a:endParaRPr lang="nl-NL" altLang="nl-NL"/>
          </a:p>
        </p:txBody>
      </p:sp>
      <p:sp>
        <p:nvSpPr>
          <p:cNvPr id="6" name="Rechthoek: afgeronde hoeken 5"/>
          <p:cNvSpPr/>
          <p:nvPr/>
        </p:nvSpPr>
        <p:spPr>
          <a:xfrm>
            <a:off x="1675658" y="739425"/>
            <a:ext cx="2827015" cy="1080000"/>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t" anchorCtr="0"/>
          <a:lstStyle/>
          <a:p>
            <a:pPr algn="ctr"/>
            <a:r>
              <a:rPr lang="nl-NL" sz="1400" b="1" dirty="0">
                <a:hlinkClick r:id="rId3" action="ppaction://hlinksldjump"/>
              </a:rPr>
              <a:t>Regionaal</a:t>
            </a:r>
            <a:endParaRPr lang="nl-NL" sz="1400" b="1" dirty="0"/>
          </a:p>
          <a:p>
            <a:pPr algn="ctr"/>
            <a:r>
              <a:rPr lang="nl-NL" sz="1200" dirty="0">
                <a:hlinkClick r:id="rId4" action="ppaction://hlinksldjump"/>
              </a:rPr>
              <a:t>- Multidisciplinaire overleggen</a:t>
            </a:r>
            <a:endParaRPr lang="nl-NL" sz="1200" dirty="0"/>
          </a:p>
          <a:p>
            <a:pPr algn="ctr"/>
            <a:r>
              <a:rPr lang="nl-NL" sz="1200" dirty="0">
                <a:hlinkClick r:id="rId5" action="ppaction://hlinksldjump"/>
              </a:rPr>
              <a:t>- Arrangementsmiddelen</a:t>
            </a:r>
            <a:endParaRPr lang="nl-NL" sz="1200" dirty="0"/>
          </a:p>
          <a:p>
            <a:pPr algn="ctr"/>
            <a:r>
              <a:rPr lang="nl-NL" sz="1200" dirty="0">
                <a:hlinkClick r:id="rId6" action="ppaction://hlinksldjump"/>
              </a:rPr>
              <a:t>- Toelaatbaarheidsverklaringen</a:t>
            </a:r>
            <a:endParaRPr lang="nl-NL" sz="1200" dirty="0"/>
          </a:p>
          <a:p>
            <a:pPr algn="ctr"/>
            <a:endParaRPr lang="nl-NL" sz="1200" dirty="0"/>
          </a:p>
          <a:p>
            <a:pPr algn="ctr"/>
            <a:endParaRPr lang="nl-NL" sz="1200" dirty="0"/>
          </a:p>
          <a:p>
            <a:pPr algn="ctr"/>
            <a:endParaRPr lang="nl-NL" sz="1200" b="1" dirty="0"/>
          </a:p>
        </p:txBody>
      </p:sp>
      <p:sp>
        <p:nvSpPr>
          <p:cNvPr id="9" name="Rechthoek: afgeronde hoeken 8"/>
          <p:cNvSpPr/>
          <p:nvPr/>
        </p:nvSpPr>
        <p:spPr>
          <a:xfrm>
            <a:off x="4692789" y="739425"/>
            <a:ext cx="2827015" cy="1080000"/>
          </a:xfrm>
          <a:prstGeom prst="roundRect">
            <a:avLst/>
          </a:prstGeom>
          <a:solidFill>
            <a:schemeClr val="bg1"/>
          </a:solidFill>
          <a:ln>
            <a:solidFill>
              <a:schemeClr val="accent2"/>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t" anchorCtr="0"/>
          <a:lstStyle/>
          <a:p>
            <a:pPr algn="ctr"/>
            <a:r>
              <a:rPr lang="nl-NL" sz="1400" b="1" dirty="0">
                <a:hlinkClick r:id="rId7" action="ppaction://hlinksldjump"/>
              </a:rPr>
              <a:t>Werkgebieden</a:t>
            </a:r>
            <a:endParaRPr lang="nl-NL" sz="1400" b="1" dirty="0"/>
          </a:p>
          <a:p>
            <a:pPr algn="ctr"/>
            <a:r>
              <a:rPr lang="nl-NL" sz="1200" dirty="0">
                <a:hlinkClick r:id="rId8" action="ppaction://hlinksldjump"/>
              </a:rPr>
              <a:t>- Aandeel besturen</a:t>
            </a:r>
            <a:endParaRPr lang="nl-NL" sz="1200" dirty="0"/>
          </a:p>
          <a:p>
            <a:pPr algn="ctr"/>
            <a:r>
              <a:rPr lang="nl-NL" sz="1200" dirty="0">
                <a:hlinkClick r:id="rId9" action="ppaction://hlinksldjump"/>
              </a:rPr>
              <a:t>- Ondersteuningscategorieën</a:t>
            </a:r>
            <a:endParaRPr lang="nl-NL" sz="1200" dirty="0"/>
          </a:p>
          <a:p>
            <a:pPr algn="ctr"/>
            <a:r>
              <a:rPr lang="nl-NL" sz="1200" dirty="0">
                <a:hlinkClick r:id="rId8" action="ppaction://hlinksldjump"/>
              </a:rPr>
              <a:t>- Arrangementen per leerjaar</a:t>
            </a:r>
            <a:endParaRPr lang="nl-NL" sz="1200" dirty="0"/>
          </a:p>
          <a:p>
            <a:pPr algn="ctr"/>
            <a:endParaRPr lang="nl-NL" sz="1200" b="1" dirty="0"/>
          </a:p>
        </p:txBody>
      </p:sp>
      <p:sp>
        <p:nvSpPr>
          <p:cNvPr id="10" name="Rechthoek: afgeronde hoeken 9"/>
          <p:cNvSpPr/>
          <p:nvPr/>
        </p:nvSpPr>
        <p:spPr>
          <a:xfrm>
            <a:off x="72036" y="1992524"/>
            <a:ext cx="2827015" cy="1080000"/>
          </a:xfrm>
          <a:prstGeom prst="roundRect">
            <a:avLst/>
          </a:prstGeom>
          <a:solidFill>
            <a:schemeClr val="bg1"/>
          </a:solidFill>
          <a:ln>
            <a:solidFill>
              <a:schemeClr val="accent3"/>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t" anchorCtr="0"/>
          <a:lstStyle/>
          <a:p>
            <a:pPr algn="ctr"/>
            <a:r>
              <a:rPr lang="nl-NL" sz="1400" b="1" dirty="0">
                <a:hlinkClick r:id="rId10" action="ppaction://hlinksldjump"/>
              </a:rPr>
              <a:t>Voorzieningen</a:t>
            </a:r>
            <a:endParaRPr lang="nl-NL" sz="1400" b="1" dirty="0"/>
          </a:p>
          <a:p>
            <a:pPr algn="ctr"/>
            <a:r>
              <a:rPr lang="nl-NL" sz="1200" dirty="0">
                <a:hlinkClick r:id="rId11" action="ppaction://hlinksldjump"/>
              </a:rPr>
              <a:t>- Speciaal (basis) onderwijs</a:t>
            </a:r>
            <a:endParaRPr lang="nl-NL" sz="1200" dirty="0"/>
          </a:p>
          <a:p>
            <a:pPr algn="ctr"/>
            <a:endParaRPr lang="nl-NL" sz="1200" b="1" dirty="0"/>
          </a:p>
        </p:txBody>
      </p:sp>
      <p:sp>
        <p:nvSpPr>
          <p:cNvPr id="11" name="Rechthoek: afgeronde hoeken 10"/>
          <p:cNvSpPr/>
          <p:nvPr/>
        </p:nvSpPr>
        <p:spPr>
          <a:xfrm>
            <a:off x="3089166" y="1992524"/>
            <a:ext cx="2827015" cy="1080000"/>
          </a:xfrm>
          <a:prstGeom prst="roundRect">
            <a:avLst/>
          </a:prstGeom>
          <a:solidFill>
            <a:schemeClr val="bg1"/>
          </a:solidFill>
          <a:ln>
            <a:solidFill>
              <a:schemeClr val="accent5"/>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t" anchorCtr="0"/>
          <a:lstStyle/>
          <a:p>
            <a:pPr algn="ctr"/>
            <a:r>
              <a:rPr lang="nl-NL" sz="1400" b="1" dirty="0">
                <a:hlinkClick r:id="rId12" action="ppaction://hlinksldjump"/>
              </a:rPr>
              <a:t>Financiën</a:t>
            </a:r>
            <a:endParaRPr lang="nl-NL" sz="1400" b="1" dirty="0"/>
          </a:p>
          <a:p>
            <a:pPr algn="ctr"/>
            <a:r>
              <a:rPr lang="nl-NL" sz="1200" dirty="0">
                <a:hlinkClick r:id="rId13" action="ppaction://hlinksldjump"/>
              </a:rPr>
              <a:t>- Cijfers</a:t>
            </a:r>
            <a:endParaRPr lang="nl-NL" sz="1200" dirty="0"/>
          </a:p>
          <a:p>
            <a:pPr algn="ctr"/>
            <a:r>
              <a:rPr lang="nl-NL" sz="1200" dirty="0">
                <a:hlinkClick r:id="rId14" action="ppaction://hlinksldjump"/>
              </a:rPr>
              <a:t>- Toelichting op cijfers</a:t>
            </a:r>
            <a:endParaRPr lang="nl-NL" sz="1200" dirty="0"/>
          </a:p>
        </p:txBody>
      </p:sp>
      <p:sp>
        <p:nvSpPr>
          <p:cNvPr id="12" name="Rechthoek: afgeronde hoeken 11"/>
          <p:cNvSpPr/>
          <p:nvPr/>
        </p:nvSpPr>
        <p:spPr>
          <a:xfrm>
            <a:off x="6106297" y="1979265"/>
            <a:ext cx="2827015" cy="1080000"/>
          </a:xfrm>
          <a:prstGeom prst="roundRect">
            <a:avLst/>
          </a:prstGeom>
          <a:solidFill>
            <a:schemeClr val="bg1"/>
          </a:solidFill>
          <a:ln>
            <a:solidFill>
              <a:schemeClr val="accent6"/>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t" anchorCtr="0"/>
          <a:lstStyle/>
          <a:p>
            <a:pPr algn="ctr"/>
            <a:r>
              <a:rPr lang="nl-NL" sz="1400" b="1" dirty="0">
                <a:hlinkClick r:id="rId15" action="ppaction://hlinksldjump"/>
              </a:rPr>
              <a:t>Kwaliteit</a:t>
            </a:r>
            <a:endParaRPr lang="nl-NL" sz="1400" b="1" dirty="0"/>
          </a:p>
          <a:p>
            <a:pPr algn="ctr"/>
            <a:r>
              <a:rPr lang="nl-NL" sz="1200" dirty="0">
                <a:hlinkClick r:id="rId16" action="ppaction://hlinksldjump"/>
              </a:rPr>
              <a:t>- Uitrol jaarplan</a:t>
            </a:r>
            <a:endParaRPr lang="nl-NL" sz="1200" dirty="0"/>
          </a:p>
          <a:p>
            <a:pPr algn="ctr"/>
            <a:r>
              <a:rPr lang="nl-NL" sz="1200" dirty="0">
                <a:hlinkClick r:id="rId17" action="ppaction://hlinksldjump"/>
              </a:rPr>
              <a:t>- Aantal bezoekers en bijdragen website</a:t>
            </a:r>
            <a:endParaRPr lang="nl-NL" sz="1200" dirty="0"/>
          </a:p>
        </p:txBody>
      </p:sp>
      <p:pic>
        <p:nvPicPr>
          <p:cNvPr id="14" name="Afbeelding 13">
            <a:hlinkClick r:id="rId18" action="ppaction://hlinksldjump"/>
          </p:cNvPr>
          <p:cNvPicPr>
            <a:picLocks noChangeAspect="1"/>
          </p:cNvPicPr>
          <p:nvPr/>
        </p:nvPicPr>
        <p:blipFill>
          <a:blip r:embed="rId19">
            <a:duotone>
              <a:schemeClr val="bg2">
                <a:shade val="45000"/>
                <a:satMod val="135000"/>
              </a:schemeClr>
              <a:prstClr val="white"/>
            </a:duotone>
          </a:blip>
          <a:stretch>
            <a:fillRect/>
          </a:stretch>
        </p:blipFill>
        <p:spPr>
          <a:xfrm>
            <a:off x="8933312" y="27143"/>
            <a:ext cx="176568" cy="176568"/>
          </a:xfrm>
          <a:prstGeom prst="rect">
            <a:avLst/>
          </a:prstGeom>
        </p:spPr>
      </p:pic>
      <p:sp>
        <p:nvSpPr>
          <p:cNvPr id="3" name="Tekstvak 2"/>
          <p:cNvSpPr txBox="1"/>
          <p:nvPr/>
        </p:nvSpPr>
        <p:spPr>
          <a:xfrm>
            <a:off x="957262" y="3245623"/>
            <a:ext cx="7215187" cy="1200329"/>
          </a:xfrm>
          <a:prstGeom prst="rect">
            <a:avLst/>
          </a:prstGeom>
          <a:noFill/>
        </p:spPr>
        <p:txBody>
          <a:bodyPr wrap="square" rtlCol="0">
            <a:spAutoFit/>
          </a:bodyPr>
          <a:lstStyle/>
          <a:p>
            <a:pPr algn="ctr"/>
            <a:r>
              <a:rPr lang="nl-NL" sz="1200" dirty="0"/>
              <a:t>Deze trimesterrapportage is opgedeeld in 5 hoofdcategorieën. Iedere hoofdcategorie begint met een samenvatting van de bevindingen. Door op een hoofdcategorie te klikken, komt u direct op samenvatting en kunt u indien gewenst doorklikken naar de uitvoerige rapportage daarachter. </a:t>
            </a:r>
          </a:p>
          <a:p>
            <a:pPr algn="ctr"/>
            <a:endParaRPr lang="nl-NL" sz="1200" dirty="0"/>
          </a:p>
          <a:p>
            <a:pPr algn="ctr"/>
            <a:r>
              <a:rPr lang="nl-NL" sz="1200" dirty="0"/>
              <a:t>Het huisje rechts bovenin de hoek staat op iedere dia en brengt u weer terug naar dit scherm.</a:t>
            </a:r>
            <a:br>
              <a:rPr lang="nl-NL" sz="1200" dirty="0"/>
            </a:br>
            <a:r>
              <a:rPr lang="nl-NL" sz="1200" dirty="0"/>
              <a:t>Dan kunt u direct de volgende informatie opzoeken.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marL="457200" indent="-457200" algn="l">
              <a:buFont typeface="+mj-lt"/>
              <a:buAutoNum type="arabicPeriod" startAt="2"/>
            </a:pPr>
            <a:r>
              <a:rPr lang="nl-NL" sz="2200" dirty="0">
                <a:solidFill>
                  <a:schemeClr val="accent1"/>
                </a:solidFill>
              </a:rPr>
              <a:t>Werkgebieden</a:t>
            </a:r>
          </a:p>
        </p:txBody>
      </p:sp>
      <p:sp>
        <p:nvSpPr>
          <p:cNvPr id="6" name="Tekstvak 5"/>
          <p:cNvSpPr txBox="1"/>
          <p:nvPr/>
        </p:nvSpPr>
        <p:spPr>
          <a:xfrm>
            <a:off x="5875361" y="214359"/>
            <a:ext cx="3268639" cy="1015663"/>
          </a:xfrm>
          <a:prstGeom prst="rect">
            <a:avLst/>
          </a:prstGeom>
          <a:noFill/>
        </p:spPr>
        <p:txBody>
          <a:bodyPr wrap="square" rtlCol="0">
            <a:spAutoFit/>
          </a:bodyPr>
          <a:lstStyle/>
          <a:p>
            <a:r>
              <a:rPr lang="nl-NL" sz="1200" b="1" dirty="0">
                <a:solidFill>
                  <a:srgbClr val="1C75BC"/>
                </a:solidFill>
              </a:rPr>
              <a:t>Het geheel van onze inspanningen</a:t>
            </a:r>
          </a:p>
          <a:p>
            <a:pPr marL="171450" indent="-171450">
              <a:buFont typeface="Arial" panose="020B0604020202020204" pitchFamily="34" charset="0"/>
              <a:buChar char="•"/>
            </a:pPr>
            <a:r>
              <a:rPr lang="nl-NL" sz="1200" b="1" dirty="0">
                <a:solidFill>
                  <a:srgbClr val="1C75BC"/>
                </a:solidFill>
              </a:rPr>
              <a:t>faciliteert professionals in het operationele proces om ouders – kind – leerkracht optimaal te ondersteunen;</a:t>
            </a:r>
          </a:p>
          <a:p>
            <a:pPr marL="171450" indent="-171450">
              <a:buFont typeface="Arial" panose="020B0604020202020204" pitchFamily="34" charset="0"/>
              <a:buChar char="•"/>
            </a:pPr>
            <a:r>
              <a:rPr lang="nl-NL" sz="1200" b="1" dirty="0">
                <a:solidFill>
                  <a:srgbClr val="1C75BC"/>
                </a:solidFill>
              </a:rPr>
              <a:t>biedt ieder kind en ouder perspectief.</a:t>
            </a:r>
          </a:p>
        </p:txBody>
      </p:sp>
      <p:sp>
        <p:nvSpPr>
          <p:cNvPr id="7" name="Tekstvak 6"/>
          <p:cNvSpPr txBox="1"/>
          <p:nvPr/>
        </p:nvSpPr>
        <p:spPr>
          <a:xfrm>
            <a:off x="457200" y="3698543"/>
            <a:ext cx="4353636" cy="861774"/>
          </a:xfrm>
          <a:prstGeom prst="rect">
            <a:avLst/>
          </a:prstGeom>
          <a:noFill/>
        </p:spPr>
        <p:txBody>
          <a:bodyPr wrap="square" rtlCol="0">
            <a:spAutoFit/>
          </a:bodyPr>
          <a:lstStyle/>
          <a:p>
            <a:r>
              <a:rPr lang="nl-NL" sz="1000" b="1" dirty="0">
                <a:solidFill>
                  <a:schemeClr val="accent1"/>
                </a:solidFill>
              </a:rPr>
              <a:t>Aandachtspunten</a:t>
            </a:r>
          </a:p>
          <a:p>
            <a:pPr marL="171450" indent="-171450">
              <a:buFont typeface="Arial" panose="020B0604020202020204" pitchFamily="34" charset="0"/>
              <a:buChar char="•"/>
            </a:pPr>
            <a:r>
              <a:rPr lang="nl-NL" sz="1000" dirty="0"/>
              <a:t>Uitputting van budget in relatie tot periode van het jaar. Ervaring nodig in relatie verloop uitputting en de mate van uitputting.</a:t>
            </a:r>
          </a:p>
          <a:p>
            <a:pPr marL="171450" indent="-171450">
              <a:buFont typeface="Arial" panose="020B0604020202020204" pitchFamily="34" charset="0"/>
              <a:buChar char="•"/>
            </a:pPr>
            <a:r>
              <a:rPr lang="nl-NL" sz="1000" dirty="0"/>
              <a:t>Gevoelde concurrentie tussen schoolbesturen belemmert eerlijk delen van leerervaringen.</a:t>
            </a:r>
          </a:p>
        </p:txBody>
      </p:sp>
      <p:sp>
        <p:nvSpPr>
          <p:cNvPr id="10" name="Tekstvak 9"/>
          <p:cNvSpPr txBox="1"/>
          <p:nvPr/>
        </p:nvSpPr>
        <p:spPr>
          <a:xfrm>
            <a:off x="5875360" y="1230022"/>
            <a:ext cx="3268639" cy="3631763"/>
          </a:xfrm>
          <a:prstGeom prst="rect">
            <a:avLst/>
          </a:prstGeom>
          <a:noFill/>
        </p:spPr>
        <p:txBody>
          <a:bodyPr wrap="square" rtlCol="0">
            <a:spAutoFit/>
          </a:bodyPr>
          <a:lstStyle/>
          <a:p>
            <a:r>
              <a:rPr lang="nl-NL" sz="1000" b="1" dirty="0">
                <a:solidFill>
                  <a:schemeClr val="accent1"/>
                </a:solidFill>
              </a:rPr>
              <a:t>Conclusies</a:t>
            </a:r>
          </a:p>
          <a:p>
            <a:pPr marL="171450" indent="-171450">
              <a:buFont typeface="Arial" panose="020B0604020202020204" pitchFamily="34" charset="0"/>
              <a:buChar char="•"/>
            </a:pPr>
            <a:r>
              <a:rPr lang="nl-NL" sz="1000" dirty="0"/>
              <a:t>Verschillen tussen werkgebieden tekenen zich af.</a:t>
            </a:r>
            <a:br>
              <a:rPr lang="nl-NL" sz="1000" dirty="0"/>
            </a:br>
            <a:endParaRPr lang="nl-NL" sz="1000" dirty="0"/>
          </a:p>
          <a:p>
            <a:pPr marL="171450" indent="-171450">
              <a:buFont typeface="Arial" panose="020B0604020202020204" pitchFamily="34" charset="0"/>
              <a:buChar char="•"/>
            </a:pPr>
            <a:r>
              <a:rPr lang="nl-NL" sz="1000" dirty="0"/>
              <a:t>Handelingsgericht arrangeren is in ontwikkeling en blijkt uit verslagen werkgebieden en scholing TOP-dossier.</a:t>
            </a:r>
            <a:br>
              <a:rPr lang="nl-NL" sz="1000" dirty="0">
                <a:highlight>
                  <a:srgbClr val="FFFF00"/>
                </a:highlight>
              </a:rPr>
            </a:br>
            <a:endParaRPr lang="nl-NL" sz="1000" dirty="0">
              <a:highlight>
                <a:srgbClr val="FFFF00"/>
              </a:highlight>
            </a:endParaRPr>
          </a:p>
          <a:p>
            <a:pPr marL="171450" indent="-171450">
              <a:buFont typeface="Arial" panose="020B0604020202020204" pitchFamily="34" charset="0"/>
              <a:buChar char="•"/>
            </a:pPr>
            <a:r>
              <a:rPr lang="nl-NL" sz="1000" dirty="0"/>
              <a:t>Heiloo en Langedijk: budget verhoogd door snelle uitputting.</a:t>
            </a:r>
          </a:p>
          <a:p>
            <a:endParaRPr lang="nl-NL" sz="1000" dirty="0">
              <a:highlight>
                <a:srgbClr val="FFFF00"/>
              </a:highlight>
            </a:endParaRPr>
          </a:p>
          <a:p>
            <a:pPr marL="171450" indent="-171450">
              <a:buFont typeface="Arial" panose="020B0604020202020204" pitchFamily="34" charset="0"/>
              <a:buChar char="•"/>
            </a:pPr>
            <a:r>
              <a:rPr lang="nl-NL" sz="1000" dirty="0"/>
              <a:t>Kritische kijk op mogelijkheden binnen basis- en lichte ondersteuning, gezamenlijke afspraken hierover worden gemaakt.</a:t>
            </a:r>
          </a:p>
          <a:p>
            <a:pPr marL="171450" indent="-171450">
              <a:buFont typeface="Arial" panose="020B0604020202020204" pitchFamily="34" charset="0"/>
              <a:buChar char="•"/>
            </a:pPr>
            <a:endParaRPr lang="nl-NL" sz="1000" dirty="0">
              <a:highlight>
                <a:srgbClr val="FFFF00"/>
              </a:highlight>
            </a:endParaRPr>
          </a:p>
          <a:p>
            <a:pPr marL="171450" indent="-171450">
              <a:buFont typeface="Arial" panose="020B0604020202020204" pitchFamily="34" charset="0"/>
              <a:buChar char="•"/>
            </a:pPr>
            <a:r>
              <a:rPr lang="nl-NL" sz="1000" dirty="0"/>
              <a:t>Belang van overleggen binnen werkgebied wordt steeds meer ingezien, actiepunt om hier alle scholen bij te betrekken.</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Versterking eigenaarschap, gezamenlijke regie en netwerk in </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Doelmatige inzet van de middelen voor de extra en zware ondersteuning.</a:t>
            </a:r>
          </a:p>
          <a:p>
            <a:endParaRPr lang="nl-NL" sz="1000" dirty="0"/>
          </a:p>
        </p:txBody>
      </p:sp>
      <p:sp>
        <p:nvSpPr>
          <p:cNvPr id="3" name="Tijdelijke aanduiding voor dianummer 2"/>
          <p:cNvSpPr>
            <a:spLocks noGrp="1"/>
          </p:cNvSpPr>
          <p:nvPr>
            <p:ph type="sldNum" sz="quarter" idx="12"/>
          </p:nvPr>
        </p:nvSpPr>
        <p:spPr/>
        <p:txBody>
          <a:bodyPr/>
          <a:lstStyle/>
          <a:p>
            <a:pPr>
              <a:defRPr/>
            </a:pPr>
            <a:fld id="{ABFB7BBB-6309-44FD-9D55-9CEADEEA9D86}" type="slidenum">
              <a:rPr lang="nl-NL" altLang="nl-NL" smtClean="0"/>
              <a:pPr>
                <a:defRPr/>
              </a:pPr>
              <a:t>20</a:t>
            </a:fld>
            <a:endParaRPr lang="nl-NL" altLang="nl-NL"/>
          </a:p>
        </p:txBody>
      </p:sp>
      <p:grpSp>
        <p:nvGrpSpPr>
          <p:cNvPr id="11" name="Groep 10"/>
          <p:cNvGrpSpPr/>
          <p:nvPr/>
        </p:nvGrpSpPr>
        <p:grpSpPr>
          <a:xfrm>
            <a:off x="286604" y="345174"/>
            <a:ext cx="3016155" cy="3353369"/>
            <a:chOff x="286604" y="345174"/>
            <a:chExt cx="3016155" cy="3707312"/>
          </a:xfrm>
        </p:grpSpPr>
        <p:pic>
          <p:nvPicPr>
            <p:cNvPr id="5" name="Afbeelding 4"/>
            <p:cNvPicPr>
              <a:picLocks noChangeAspect="1"/>
            </p:cNvPicPr>
            <p:nvPr/>
          </p:nvPicPr>
          <p:blipFill>
            <a:blip r:embed="rId3">
              <a:clrChange>
                <a:clrFrom>
                  <a:srgbClr val="FEF6CF"/>
                </a:clrFrom>
                <a:clrTo>
                  <a:srgbClr val="FEF6CF">
                    <a:alpha val="0"/>
                  </a:srgbClr>
                </a:clrTo>
              </a:clrChange>
            </a:blip>
            <a:stretch>
              <a:fillRect/>
            </a:stretch>
          </p:blipFill>
          <p:spPr>
            <a:xfrm>
              <a:off x="286604" y="345174"/>
              <a:ext cx="3016155" cy="3707312"/>
            </a:xfrm>
            <a:prstGeom prst="rect">
              <a:avLst/>
            </a:prstGeom>
          </p:spPr>
        </p:pic>
        <p:sp>
          <p:nvSpPr>
            <p:cNvPr id="9" name="Rechthoek 8"/>
            <p:cNvSpPr/>
            <p:nvPr/>
          </p:nvSpPr>
          <p:spPr>
            <a:xfrm>
              <a:off x="1221475" y="743803"/>
              <a:ext cx="1842447" cy="2797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2" name="Afbeelding 11">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1409313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Verschillen per werkgebied </a:t>
            </a:r>
            <a:r>
              <a:rPr lang="nl-NL" sz="1400" dirty="0">
                <a:solidFill>
                  <a:schemeClr val="bg2"/>
                </a:solidFill>
              </a:rPr>
              <a:t>arrangementen per ondersteuningscategorie</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21</a:t>
            </a:fld>
            <a:endParaRPr lang="nl-NL" altLang="nl-NL"/>
          </a:p>
        </p:txBody>
      </p:sp>
      <p:sp>
        <p:nvSpPr>
          <p:cNvPr id="15" name="Tijdelijke aanduiding voor voettekst 4"/>
          <p:cNvSpPr>
            <a:spLocks noGrp="1"/>
          </p:cNvSpPr>
          <p:nvPr>
            <p:ph type="ftr" sz="quarter" idx="11"/>
          </p:nvPr>
        </p:nvSpPr>
        <p:spPr>
          <a:xfrm>
            <a:off x="3124200" y="4767263"/>
            <a:ext cx="2895600" cy="274637"/>
          </a:xfrm>
        </p:spPr>
        <p:txBody>
          <a:bodyPr/>
          <a:lstStyle/>
          <a:p>
            <a:r>
              <a:rPr lang="nl-NL" dirty="0"/>
              <a:t>Perspectief voor ieder kind</a:t>
            </a:r>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21</a:t>
            </a:fld>
            <a:endParaRPr lang="nl-NL" dirty="0"/>
          </a:p>
        </p:txBody>
      </p:sp>
      <p:sp>
        <p:nvSpPr>
          <p:cNvPr id="17" name="Rechthoek 16"/>
          <p:cNvSpPr/>
          <p:nvPr/>
        </p:nvSpPr>
        <p:spPr>
          <a:xfrm>
            <a:off x="3618930" y="4767266"/>
            <a:ext cx="2129408" cy="27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4596680" y="876245"/>
            <a:ext cx="2573970" cy="1477328"/>
          </a:xfrm>
          <a:prstGeom prst="rect">
            <a:avLst/>
          </a:prstGeom>
        </p:spPr>
        <p:txBody>
          <a:bodyPr wrap="square">
            <a:spAutoFit/>
          </a:bodyPr>
          <a:lstStyle/>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1 gestructureerde leeromgeving</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2 ondersteunende leeromgeving</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3 uitdagende leeromgeving</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4 taal- en communicatierijke leeromgeving</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5 gedragsinterventietechnieken</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6 verrijkt leesonderwijs</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7 verrijkt rekenonderwijs</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8 aangepaste leeromgeving voor (fysieke) beperkingen</a:t>
            </a:r>
          </a:p>
          <a:p>
            <a:pPr>
              <a:spcAft>
                <a:spcPts val="0"/>
              </a:spcAft>
            </a:pPr>
            <a:r>
              <a:rPr lang="nl-NL" sz="900" dirty="0">
                <a:solidFill>
                  <a:schemeClr val="bg1">
                    <a:lumMod val="50000"/>
                  </a:schemeClr>
                </a:solidFill>
                <a:ea typeface="Times New Roman" panose="02020603050405020304" pitchFamily="18" charset="0"/>
                <a:cs typeface="Times New Roman" panose="02020603050405020304" pitchFamily="18" charset="0"/>
              </a:rPr>
              <a:t>9 overig</a:t>
            </a:r>
          </a:p>
        </p:txBody>
      </p:sp>
      <p:pic>
        <p:nvPicPr>
          <p:cNvPr id="27" name="Afbeelding 26">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28" name="Grafiek 27">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011872673"/>
              </p:ext>
            </p:extLst>
          </p:nvPr>
        </p:nvGraphicFramePr>
        <p:xfrm>
          <a:off x="-3537" y="824821"/>
          <a:ext cx="2376903" cy="1280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Grafiek 28">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888816766"/>
              </p:ext>
            </p:extLst>
          </p:nvPr>
        </p:nvGraphicFramePr>
        <p:xfrm>
          <a:off x="2282169" y="876245"/>
          <a:ext cx="2422539" cy="12800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0" name="Grafiek 29">
            <a:extLst>
              <a:ext uri="{FF2B5EF4-FFF2-40B4-BE49-F238E27FC236}">
                <a16:creationId xmlns:a16="http://schemas.microsoft.com/office/drawing/2014/main" id="{00000000-0008-0000-0000-00000B000000}"/>
              </a:ext>
            </a:extLst>
          </p:cNvPr>
          <p:cNvGraphicFramePr>
            <a:graphicFrameLocks/>
          </p:cNvGraphicFramePr>
          <p:nvPr>
            <p:extLst>
              <p:ext uri="{D42A27DB-BD31-4B8C-83A1-F6EECF244321}">
                <p14:modId xmlns:p14="http://schemas.microsoft.com/office/powerpoint/2010/main" val="973627922"/>
              </p:ext>
            </p:extLst>
          </p:nvPr>
        </p:nvGraphicFramePr>
        <p:xfrm>
          <a:off x="26383" y="2149356"/>
          <a:ext cx="2333533" cy="12800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Grafiek 3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3429427285"/>
              </p:ext>
            </p:extLst>
          </p:nvPr>
        </p:nvGraphicFramePr>
        <p:xfrm>
          <a:off x="2210563" y="2166856"/>
          <a:ext cx="2489189" cy="128004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Grafiek 31">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943331016"/>
              </p:ext>
            </p:extLst>
          </p:nvPr>
        </p:nvGraphicFramePr>
        <p:xfrm>
          <a:off x="-3537" y="3387755"/>
          <a:ext cx="2425263" cy="132300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3" name="Grafiek 3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3184311107"/>
              </p:ext>
            </p:extLst>
          </p:nvPr>
        </p:nvGraphicFramePr>
        <p:xfrm>
          <a:off x="4521842" y="2276257"/>
          <a:ext cx="2422538" cy="117111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4" name="Grafiek 33">
            <a:extLst>
              <a:ext uri="{FF2B5EF4-FFF2-40B4-BE49-F238E27FC236}">
                <a16:creationId xmlns:a16="http://schemas.microsoft.com/office/drawing/2014/main" id="{00000000-0008-0000-0000-000012000000}"/>
              </a:ext>
            </a:extLst>
          </p:cNvPr>
          <p:cNvGraphicFramePr>
            <a:graphicFrameLocks/>
          </p:cNvGraphicFramePr>
          <p:nvPr>
            <p:extLst>
              <p:ext uri="{D42A27DB-BD31-4B8C-83A1-F6EECF244321}">
                <p14:modId xmlns:p14="http://schemas.microsoft.com/office/powerpoint/2010/main" val="4081624073"/>
              </p:ext>
            </p:extLst>
          </p:nvPr>
        </p:nvGraphicFramePr>
        <p:xfrm>
          <a:off x="4550283" y="3448360"/>
          <a:ext cx="2396064" cy="129947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5" name="Grafiek 34">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857028862"/>
              </p:ext>
            </p:extLst>
          </p:nvPr>
        </p:nvGraphicFramePr>
        <p:xfrm>
          <a:off x="2232237" y="3440737"/>
          <a:ext cx="2333533" cy="1299470"/>
        </p:xfrm>
        <a:graphic>
          <a:graphicData uri="http://schemas.openxmlformats.org/drawingml/2006/chart">
            <c:chart xmlns:c="http://schemas.openxmlformats.org/drawingml/2006/chart" xmlns:r="http://schemas.openxmlformats.org/officeDocument/2006/relationships" r:id="rId12"/>
          </a:graphicData>
        </a:graphic>
      </p:graphicFrame>
      <p:sp>
        <p:nvSpPr>
          <p:cNvPr id="19" name="Tekstvak 18">
            <a:extLst>
              <a:ext uri="{FF2B5EF4-FFF2-40B4-BE49-F238E27FC236}">
                <a16:creationId xmlns:a16="http://schemas.microsoft.com/office/drawing/2014/main" id="{FDAAD968-79C0-4FCA-B4CE-FD90623F0E9D}"/>
              </a:ext>
            </a:extLst>
          </p:cNvPr>
          <p:cNvSpPr txBox="1"/>
          <p:nvPr/>
        </p:nvSpPr>
        <p:spPr>
          <a:xfrm>
            <a:off x="6727697" y="840542"/>
            <a:ext cx="2371910" cy="4401205"/>
          </a:xfrm>
          <a:prstGeom prst="rect">
            <a:avLst/>
          </a:prstGeom>
          <a:noFill/>
        </p:spPr>
        <p:txBody>
          <a:bodyPr wrap="square" rtlCol="0">
            <a:spAutoFit/>
          </a:bodyPr>
          <a:lstStyle/>
          <a:p>
            <a:r>
              <a:rPr lang="nl-NL" sz="1000" dirty="0">
                <a:latin typeface="+mj-lt"/>
              </a:rPr>
              <a:t>Het overzicht hiernaast laat zien hoe de verdeling van arrangementen over de verschillende ondersteuningscategorieën verspreid is per werkgebied. </a:t>
            </a:r>
          </a:p>
          <a:p>
            <a:endParaRPr lang="nl-NL" sz="1000" dirty="0">
              <a:latin typeface="+mj-lt"/>
            </a:endParaRPr>
          </a:p>
          <a:p>
            <a:r>
              <a:rPr lang="nl-NL" sz="1000" dirty="0">
                <a:latin typeface="+mj-lt"/>
              </a:rPr>
              <a:t>Over het algemeen is dezelfde tendens terug te zien bij de verschillende werkgebieden. De ondersteuningscategorieën gestructureerde leeromgeving (1) en gedragsinterventietechnieken (5) komen het vaakst voor. </a:t>
            </a:r>
          </a:p>
          <a:p>
            <a:r>
              <a:rPr lang="nl-NL" sz="1000" dirty="0">
                <a:latin typeface="+mj-lt"/>
              </a:rPr>
              <a:t>Een jaar geleden was de categorie taal- en communicatierijke leeromgeving (4) een van de meest ingediende ondersteuningscategorieën (400 maal), samen met gestructureerde leeromgeving. </a:t>
            </a:r>
          </a:p>
          <a:p>
            <a:endParaRPr lang="nl-NL" sz="1000" dirty="0">
              <a:latin typeface="+mj-lt"/>
            </a:endParaRPr>
          </a:p>
          <a:p>
            <a:endParaRPr lang="nl-NL" sz="1000" dirty="0">
              <a:latin typeface="+mj-lt"/>
            </a:endParaRPr>
          </a:p>
          <a:p>
            <a:endParaRPr lang="nl-NL" sz="1000" dirty="0">
              <a:latin typeface="+mj-lt"/>
            </a:endParaRPr>
          </a:p>
          <a:p>
            <a:r>
              <a:rPr lang="nl-NL" sz="1000" dirty="0">
                <a:latin typeface="+mj-lt"/>
              </a:rPr>
              <a:t>Leeswijzer: let op de schaal van de verticale as.</a:t>
            </a:r>
          </a:p>
          <a:p>
            <a:endParaRPr lang="nl-NL" sz="1000" dirty="0">
              <a:latin typeface="+mj-lt"/>
            </a:endParaRPr>
          </a:p>
          <a:p>
            <a:endParaRPr lang="nl-NL" sz="1000" dirty="0">
              <a:latin typeface="+mj-lt"/>
            </a:endParaRPr>
          </a:p>
          <a:p>
            <a:endParaRPr lang="nl-NL" sz="1000" dirty="0">
              <a:latin typeface="+mj-lt"/>
            </a:endParaRPr>
          </a:p>
        </p:txBody>
      </p:sp>
    </p:spTree>
    <p:extLst>
      <p:ext uri="{BB962C8B-B14F-4D97-AF65-F5344CB8AC3E}">
        <p14:creationId xmlns:p14="http://schemas.microsoft.com/office/powerpoint/2010/main" val="3444406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Verschillen per werkgebied </a:t>
            </a:r>
            <a:r>
              <a:rPr lang="nl-NL" sz="1400" dirty="0">
                <a:solidFill>
                  <a:schemeClr val="bg2"/>
                </a:solidFill>
              </a:rPr>
              <a:t>arrangementen per leerjaar</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22</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22</a:t>
            </a:fld>
            <a:endParaRPr lang="nl-NL" dirty="0"/>
          </a:p>
        </p:txBody>
      </p:sp>
      <p:pic>
        <p:nvPicPr>
          <p:cNvPr id="37" name="Afbeelding 36">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4" name="Grafiek 13">
            <a:extLst>
              <a:ext uri="{FF2B5EF4-FFF2-40B4-BE49-F238E27FC236}">
                <a16:creationId xmlns:a16="http://schemas.microsoft.com/office/drawing/2014/main" id="{00000000-0008-0000-0000-00001F000000}"/>
              </a:ext>
            </a:extLst>
          </p:cNvPr>
          <p:cNvGraphicFramePr>
            <a:graphicFrameLocks/>
          </p:cNvGraphicFramePr>
          <p:nvPr>
            <p:extLst>
              <p:ext uri="{D42A27DB-BD31-4B8C-83A1-F6EECF244321}">
                <p14:modId xmlns:p14="http://schemas.microsoft.com/office/powerpoint/2010/main" val="3823736945"/>
              </p:ext>
            </p:extLst>
          </p:nvPr>
        </p:nvGraphicFramePr>
        <p:xfrm>
          <a:off x="20749" y="628820"/>
          <a:ext cx="2438106" cy="13791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ek 14">
            <a:extLst>
              <a:ext uri="{FF2B5EF4-FFF2-40B4-BE49-F238E27FC236}">
                <a16:creationId xmlns:a16="http://schemas.microsoft.com/office/drawing/2014/main" id="{00000000-0008-0000-0000-000020000000}"/>
              </a:ext>
            </a:extLst>
          </p:cNvPr>
          <p:cNvGraphicFramePr>
            <a:graphicFrameLocks/>
          </p:cNvGraphicFramePr>
          <p:nvPr>
            <p:extLst>
              <p:ext uri="{D42A27DB-BD31-4B8C-83A1-F6EECF244321}">
                <p14:modId xmlns:p14="http://schemas.microsoft.com/office/powerpoint/2010/main" val="300162639"/>
              </p:ext>
            </p:extLst>
          </p:nvPr>
        </p:nvGraphicFramePr>
        <p:xfrm>
          <a:off x="2458855" y="663843"/>
          <a:ext cx="2491484" cy="13774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Grafiek 16">
            <a:extLst>
              <a:ext uri="{FF2B5EF4-FFF2-40B4-BE49-F238E27FC236}">
                <a16:creationId xmlns:a16="http://schemas.microsoft.com/office/drawing/2014/main" id="{00000000-0008-0000-0000-000021000000}"/>
              </a:ext>
            </a:extLst>
          </p:cNvPr>
          <p:cNvGraphicFramePr>
            <a:graphicFrameLocks/>
          </p:cNvGraphicFramePr>
          <p:nvPr>
            <p:extLst>
              <p:ext uri="{D42A27DB-BD31-4B8C-83A1-F6EECF244321}">
                <p14:modId xmlns:p14="http://schemas.microsoft.com/office/powerpoint/2010/main" val="3120573391"/>
              </p:ext>
            </p:extLst>
          </p:nvPr>
        </p:nvGraphicFramePr>
        <p:xfrm>
          <a:off x="4872156" y="732830"/>
          <a:ext cx="2478514" cy="13606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fiek 17">
            <a:extLst>
              <a:ext uri="{FF2B5EF4-FFF2-40B4-BE49-F238E27FC236}">
                <a16:creationId xmlns:a16="http://schemas.microsoft.com/office/drawing/2014/main" id="{00000000-0008-0000-0000-000022000000}"/>
              </a:ext>
            </a:extLst>
          </p:cNvPr>
          <p:cNvGraphicFramePr>
            <a:graphicFrameLocks/>
          </p:cNvGraphicFramePr>
          <p:nvPr>
            <p:extLst>
              <p:ext uri="{D42A27DB-BD31-4B8C-83A1-F6EECF244321}">
                <p14:modId xmlns:p14="http://schemas.microsoft.com/office/powerpoint/2010/main" val="3820774224"/>
              </p:ext>
            </p:extLst>
          </p:nvPr>
        </p:nvGraphicFramePr>
        <p:xfrm>
          <a:off x="0" y="1975240"/>
          <a:ext cx="2531052" cy="135443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Grafiek 18">
            <a:extLst>
              <a:ext uri="{FF2B5EF4-FFF2-40B4-BE49-F238E27FC236}">
                <a16:creationId xmlns:a16="http://schemas.microsoft.com/office/drawing/2014/main" id="{00000000-0008-0000-0000-000023000000}"/>
              </a:ext>
            </a:extLst>
          </p:cNvPr>
          <p:cNvGraphicFramePr>
            <a:graphicFrameLocks/>
          </p:cNvGraphicFramePr>
          <p:nvPr>
            <p:extLst>
              <p:ext uri="{D42A27DB-BD31-4B8C-83A1-F6EECF244321}">
                <p14:modId xmlns:p14="http://schemas.microsoft.com/office/powerpoint/2010/main" val="445952491"/>
              </p:ext>
            </p:extLst>
          </p:nvPr>
        </p:nvGraphicFramePr>
        <p:xfrm>
          <a:off x="2401282" y="2027359"/>
          <a:ext cx="2480562" cy="13791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fiek 19">
            <a:extLst>
              <a:ext uri="{FF2B5EF4-FFF2-40B4-BE49-F238E27FC236}">
                <a16:creationId xmlns:a16="http://schemas.microsoft.com/office/drawing/2014/main" id="{00000000-0008-0000-0000-000024000000}"/>
              </a:ext>
            </a:extLst>
          </p:cNvPr>
          <p:cNvGraphicFramePr>
            <a:graphicFrameLocks/>
          </p:cNvGraphicFramePr>
          <p:nvPr>
            <p:extLst>
              <p:ext uri="{D42A27DB-BD31-4B8C-83A1-F6EECF244321}">
                <p14:modId xmlns:p14="http://schemas.microsoft.com/office/powerpoint/2010/main" val="3030394175"/>
              </p:ext>
            </p:extLst>
          </p:nvPr>
        </p:nvGraphicFramePr>
        <p:xfrm>
          <a:off x="4892088" y="1978996"/>
          <a:ext cx="2461188" cy="138123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Grafiek 20">
            <a:extLst>
              <a:ext uri="{FF2B5EF4-FFF2-40B4-BE49-F238E27FC236}">
                <a16:creationId xmlns:a16="http://schemas.microsoft.com/office/drawing/2014/main" id="{00000000-0008-0000-0000-000025000000}"/>
              </a:ext>
            </a:extLst>
          </p:cNvPr>
          <p:cNvGraphicFramePr>
            <a:graphicFrameLocks/>
          </p:cNvGraphicFramePr>
          <p:nvPr>
            <p:extLst>
              <p:ext uri="{D42A27DB-BD31-4B8C-83A1-F6EECF244321}">
                <p14:modId xmlns:p14="http://schemas.microsoft.com/office/powerpoint/2010/main" val="2410224029"/>
              </p:ext>
            </p:extLst>
          </p:nvPr>
        </p:nvGraphicFramePr>
        <p:xfrm>
          <a:off x="33816" y="3271692"/>
          <a:ext cx="2498492" cy="135893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2" name="Grafiek 21">
            <a:extLst>
              <a:ext uri="{FF2B5EF4-FFF2-40B4-BE49-F238E27FC236}">
                <a16:creationId xmlns:a16="http://schemas.microsoft.com/office/drawing/2014/main" id="{00000000-0008-0000-0000-000026000000}"/>
              </a:ext>
            </a:extLst>
          </p:cNvPr>
          <p:cNvGraphicFramePr>
            <a:graphicFrameLocks/>
          </p:cNvGraphicFramePr>
          <p:nvPr>
            <p:extLst>
              <p:ext uri="{D42A27DB-BD31-4B8C-83A1-F6EECF244321}">
                <p14:modId xmlns:p14="http://schemas.microsoft.com/office/powerpoint/2010/main" val="176604243"/>
              </p:ext>
            </p:extLst>
          </p:nvPr>
        </p:nvGraphicFramePr>
        <p:xfrm>
          <a:off x="2410968" y="3277876"/>
          <a:ext cx="2461188" cy="1352750"/>
        </p:xfrm>
        <a:graphic>
          <a:graphicData uri="http://schemas.openxmlformats.org/drawingml/2006/chart">
            <c:chart xmlns:c="http://schemas.openxmlformats.org/drawingml/2006/chart" xmlns:r="http://schemas.openxmlformats.org/officeDocument/2006/relationships" r:id="rId12"/>
          </a:graphicData>
        </a:graphic>
      </p:graphicFrame>
      <p:sp>
        <p:nvSpPr>
          <p:cNvPr id="23" name="Tekstvak 22">
            <a:extLst>
              <a:ext uri="{FF2B5EF4-FFF2-40B4-BE49-F238E27FC236}">
                <a16:creationId xmlns:a16="http://schemas.microsoft.com/office/drawing/2014/main" id="{A699F1BA-C115-4504-84B4-E36146BAD3A8}"/>
              </a:ext>
            </a:extLst>
          </p:cNvPr>
          <p:cNvSpPr txBox="1"/>
          <p:nvPr/>
        </p:nvSpPr>
        <p:spPr>
          <a:xfrm>
            <a:off x="7370602" y="640695"/>
            <a:ext cx="1773398" cy="4247317"/>
          </a:xfrm>
          <a:prstGeom prst="rect">
            <a:avLst/>
          </a:prstGeom>
          <a:noFill/>
        </p:spPr>
        <p:txBody>
          <a:bodyPr wrap="square" rtlCol="0">
            <a:spAutoFit/>
          </a:bodyPr>
          <a:lstStyle/>
          <a:p>
            <a:r>
              <a:rPr lang="nl-NL" sz="1000" dirty="0">
                <a:latin typeface="+mj-lt"/>
              </a:rPr>
              <a:t>Het overzicht hiernaast laat zien hoe de verdeling van arrangementen over de verschillende leerjaren verspreid is per werkgebied. </a:t>
            </a:r>
          </a:p>
          <a:p>
            <a:endParaRPr lang="nl-NL" sz="1000" dirty="0">
              <a:latin typeface="+mj-lt"/>
            </a:endParaRPr>
          </a:p>
          <a:p>
            <a:r>
              <a:rPr lang="nl-NL" sz="1000" dirty="0">
                <a:latin typeface="+mj-lt"/>
              </a:rPr>
              <a:t>Er zit veel verschil in de inzet van arrangementen per werkgebied. </a:t>
            </a:r>
          </a:p>
          <a:p>
            <a:r>
              <a:rPr lang="nl-NL" sz="1000" dirty="0">
                <a:latin typeface="+mj-lt"/>
              </a:rPr>
              <a:t>Opvallend is dat Heiloo de meeste arrangementen heeft zitten in de hoge leerjaren, daar waar de rest van de werkgebieden. Daarnaast lijkt Alkmaar-Zuid het meest op het gemiddelde over alle werkgebieden genomen. En heeft Langedijk de meest gelijke verdeling.</a:t>
            </a:r>
          </a:p>
          <a:p>
            <a:endParaRPr lang="nl-NL" sz="1000" dirty="0">
              <a:latin typeface="+mj-lt"/>
            </a:endParaRPr>
          </a:p>
          <a:p>
            <a:r>
              <a:rPr lang="nl-NL" sz="1000" dirty="0">
                <a:latin typeface="+mj-lt"/>
              </a:rPr>
              <a:t>Voor volgend jaar word het interessant om te kijken in hoeverre deze populaties doorgroeien. </a:t>
            </a:r>
          </a:p>
          <a:p>
            <a:endParaRPr lang="nl-NL" sz="1000" dirty="0">
              <a:latin typeface="+mj-lt"/>
            </a:endParaRPr>
          </a:p>
          <a:p>
            <a:endParaRPr lang="nl-NL" sz="1000" dirty="0">
              <a:latin typeface="+mj-lt"/>
            </a:endParaRPr>
          </a:p>
        </p:txBody>
      </p:sp>
    </p:spTree>
    <p:extLst>
      <p:ext uri="{BB962C8B-B14F-4D97-AF65-F5344CB8AC3E}">
        <p14:creationId xmlns:p14="http://schemas.microsoft.com/office/powerpoint/2010/main" val="2113207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marL="457200" indent="-457200" algn="l">
              <a:buFont typeface="+mj-lt"/>
              <a:buAutoNum type="arabicPeriod" startAt="3"/>
            </a:pPr>
            <a:r>
              <a:rPr lang="nl-NL" sz="2200" dirty="0">
                <a:solidFill>
                  <a:schemeClr val="accent1"/>
                </a:solidFill>
              </a:rPr>
              <a:t>Voorzieningen</a:t>
            </a:r>
          </a:p>
        </p:txBody>
      </p:sp>
      <p:sp>
        <p:nvSpPr>
          <p:cNvPr id="6" name="Tekstvak 5"/>
          <p:cNvSpPr txBox="1"/>
          <p:nvPr/>
        </p:nvSpPr>
        <p:spPr>
          <a:xfrm>
            <a:off x="5875361" y="318712"/>
            <a:ext cx="3268639" cy="830997"/>
          </a:xfrm>
          <a:prstGeom prst="rect">
            <a:avLst/>
          </a:prstGeom>
          <a:noFill/>
        </p:spPr>
        <p:txBody>
          <a:bodyPr wrap="square" rtlCol="0">
            <a:spAutoFit/>
          </a:bodyPr>
          <a:lstStyle/>
          <a:p>
            <a:r>
              <a:rPr lang="nl-NL" sz="1200" b="1" dirty="0">
                <a:solidFill>
                  <a:schemeClr val="accent1"/>
                </a:solidFill>
              </a:rPr>
              <a:t>Het geheel van onze inspanningen faciliteert professionals in het operationele proces om ouders – kind – leerkracht optimaal te ondersteunen</a:t>
            </a:r>
          </a:p>
        </p:txBody>
      </p:sp>
      <p:sp>
        <p:nvSpPr>
          <p:cNvPr id="7" name="Tekstvak 6"/>
          <p:cNvSpPr txBox="1"/>
          <p:nvPr/>
        </p:nvSpPr>
        <p:spPr>
          <a:xfrm>
            <a:off x="457200" y="3698543"/>
            <a:ext cx="4353636" cy="553998"/>
          </a:xfrm>
          <a:prstGeom prst="rect">
            <a:avLst/>
          </a:prstGeom>
          <a:noFill/>
        </p:spPr>
        <p:txBody>
          <a:bodyPr wrap="square" rtlCol="0">
            <a:spAutoFit/>
          </a:bodyPr>
          <a:lstStyle/>
          <a:p>
            <a:r>
              <a:rPr lang="nl-NL" sz="1000" b="1" dirty="0">
                <a:solidFill>
                  <a:schemeClr val="accent1"/>
                </a:solidFill>
              </a:rPr>
              <a:t>Aandachtspunten</a:t>
            </a:r>
          </a:p>
          <a:p>
            <a:pPr marL="171450" indent="-171450">
              <a:buFont typeface="Arial" panose="020B0604020202020204" pitchFamily="34" charset="0"/>
              <a:buChar char="•"/>
            </a:pPr>
            <a:r>
              <a:rPr lang="nl-NL" sz="1000" dirty="0"/>
              <a:t>Nadruk op onderwijsperspectief, zorgperspectief moet meer meegenomen worden. </a:t>
            </a:r>
          </a:p>
        </p:txBody>
      </p:sp>
      <p:sp>
        <p:nvSpPr>
          <p:cNvPr id="10" name="Tekstvak 9"/>
          <p:cNvSpPr txBox="1"/>
          <p:nvPr/>
        </p:nvSpPr>
        <p:spPr>
          <a:xfrm>
            <a:off x="5875360" y="1347662"/>
            <a:ext cx="3268639" cy="3323987"/>
          </a:xfrm>
          <a:prstGeom prst="rect">
            <a:avLst/>
          </a:prstGeom>
          <a:noFill/>
        </p:spPr>
        <p:txBody>
          <a:bodyPr wrap="square" rtlCol="0">
            <a:spAutoFit/>
          </a:bodyPr>
          <a:lstStyle/>
          <a:p>
            <a:r>
              <a:rPr lang="nl-NL" sz="1000" b="1" dirty="0">
                <a:solidFill>
                  <a:schemeClr val="accent1"/>
                </a:solidFill>
              </a:rPr>
              <a:t>Conclusies</a:t>
            </a:r>
          </a:p>
          <a:p>
            <a:pPr marL="171450" indent="-171450">
              <a:buFont typeface="Arial" panose="020B0604020202020204" pitchFamily="34" charset="0"/>
              <a:buChar char="•"/>
            </a:pPr>
            <a:r>
              <a:rPr lang="nl-NL" sz="1000" dirty="0"/>
              <a:t>Enkele s(b)o’s geven signaal vol – zijn in gesprek (situatie Alkmaar).</a:t>
            </a:r>
            <a:br>
              <a:rPr lang="nl-NL" sz="1000" dirty="0"/>
            </a:br>
            <a:endParaRPr lang="nl-NL" sz="1000" dirty="0"/>
          </a:p>
          <a:p>
            <a:pPr marL="171450" indent="-171450">
              <a:buFont typeface="Arial" panose="020B0604020202020204" pitchFamily="34" charset="0"/>
              <a:buChar char="•"/>
            </a:pPr>
            <a:r>
              <a:rPr lang="nl-NL" sz="1000" dirty="0"/>
              <a:t>Gezamenlijke reflectieve dialoog trimesterrapportage.</a:t>
            </a:r>
            <a:br>
              <a:rPr lang="nl-NL" sz="1000" dirty="0"/>
            </a:br>
            <a:endParaRPr lang="nl-NL" sz="1000" dirty="0"/>
          </a:p>
          <a:p>
            <a:pPr marL="171450" indent="-171450">
              <a:buFont typeface="Arial" panose="020B0604020202020204" pitchFamily="34" charset="0"/>
              <a:buChar char="•"/>
            </a:pPr>
            <a:r>
              <a:rPr lang="nl-NL" sz="1000" dirty="0"/>
              <a:t>De grens in het bieden van ondersteuning is gespreksonderwerp.</a:t>
            </a:r>
            <a:br>
              <a:rPr lang="nl-NL" sz="1000" dirty="0"/>
            </a:br>
            <a:endParaRPr lang="nl-NL" sz="1000" dirty="0"/>
          </a:p>
          <a:p>
            <a:pPr marL="171450" indent="-171450">
              <a:buFont typeface="Arial" panose="020B0604020202020204" pitchFamily="34" charset="0"/>
              <a:buChar char="•"/>
            </a:pPr>
            <a:r>
              <a:rPr lang="nl-NL" sz="1000" dirty="0"/>
              <a:t>Kinderen worden soms te laat verwezen; wens s(b)o hen eerder in te schakelen en verwijzingen in groep 8 is geen goede optie.</a:t>
            </a:r>
            <a:br>
              <a:rPr lang="nl-NL" sz="1000" dirty="0"/>
            </a:br>
            <a:endParaRPr lang="nl-NL" sz="1000" dirty="0"/>
          </a:p>
          <a:p>
            <a:pPr marL="171450" indent="-171450">
              <a:buFont typeface="Arial" panose="020B0604020202020204" pitchFamily="34" charset="0"/>
              <a:buChar char="•"/>
            </a:pPr>
            <a:r>
              <a:rPr lang="nl-NL" sz="1000" dirty="0"/>
              <a:t>In gesprek uitbreiding virtueel expertise cluster met andere type zorgvoorzieningen.</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Denktank uitvoerenden s(b)o voorzieningen is gestart mei 2017 in de vorm van netwerkgroep speciale voorzieningen (onderwijs en andere speciale instellingen) met alle </a:t>
            </a:r>
            <a:r>
              <a:rPr lang="nl-NL" sz="1000" dirty="0" err="1"/>
              <a:t>IB’ers</a:t>
            </a:r>
            <a:r>
              <a:rPr lang="nl-NL" sz="1000" dirty="0"/>
              <a:t>, zorgcoördinatoren en orthopedagogen </a:t>
            </a:r>
            <a:r>
              <a:rPr lang="nl-NL" sz="1000" dirty="0" err="1"/>
              <a:t>o.l.v</a:t>
            </a:r>
            <a:r>
              <a:rPr lang="nl-NL" sz="1000" dirty="0"/>
              <a:t> consulent (SO/SBO)</a:t>
            </a:r>
          </a:p>
        </p:txBody>
      </p:sp>
      <p:sp>
        <p:nvSpPr>
          <p:cNvPr id="3" name="Tijdelijke aanduiding voor dianummer 2"/>
          <p:cNvSpPr>
            <a:spLocks noGrp="1"/>
          </p:cNvSpPr>
          <p:nvPr>
            <p:ph type="sldNum" sz="quarter" idx="12"/>
          </p:nvPr>
        </p:nvSpPr>
        <p:spPr/>
        <p:txBody>
          <a:bodyPr/>
          <a:lstStyle/>
          <a:p>
            <a:pPr>
              <a:defRPr/>
            </a:pPr>
            <a:fld id="{ABFB7BBB-6309-44FD-9D55-9CEADEEA9D86}" type="slidenum">
              <a:rPr lang="nl-NL" altLang="nl-NL" smtClean="0"/>
              <a:pPr>
                <a:defRPr/>
              </a:pPr>
              <a:t>23</a:t>
            </a:fld>
            <a:endParaRPr lang="nl-NL" altLang="nl-NL"/>
          </a:p>
        </p:txBody>
      </p:sp>
      <p:pic>
        <p:nvPicPr>
          <p:cNvPr id="9" name="Afbeelding 8"/>
          <p:cNvPicPr>
            <a:picLocks noChangeAspect="1"/>
          </p:cNvPicPr>
          <p:nvPr/>
        </p:nvPicPr>
        <p:blipFill>
          <a:blip r:embed="rId2"/>
          <a:stretch>
            <a:fillRect/>
          </a:stretch>
        </p:blipFill>
        <p:spPr>
          <a:xfrm>
            <a:off x="457200" y="731677"/>
            <a:ext cx="2257425" cy="1885249"/>
          </a:xfrm>
          <a:prstGeom prst="rect">
            <a:avLst/>
          </a:prstGeom>
        </p:spPr>
      </p:pic>
      <p:sp>
        <p:nvSpPr>
          <p:cNvPr id="4" name="Rechthoek 3"/>
          <p:cNvSpPr/>
          <p:nvPr/>
        </p:nvSpPr>
        <p:spPr>
          <a:xfrm>
            <a:off x="348018" y="2726847"/>
            <a:ext cx="5252682" cy="861774"/>
          </a:xfrm>
          <a:prstGeom prst="rect">
            <a:avLst/>
          </a:prstGeom>
        </p:spPr>
        <p:txBody>
          <a:bodyPr wrap="square">
            <a:spAutoFit/>
          </a:bodyPr>
          <a:lstStyle/>
          <a:p>
            <a:r>
              <a:rPr lang="nl-NL" sz="1000" dirty="0"/>
              <a:t>De voorzieningen binnen Noord-Kennemerland werken samen als een virtueel expertise cluster.</a:t>
            </a:r>
          </a:p>
          <a:p>
            <a:r>
              <a:rPr lang="nl-NL" sz="1000" dirty="0"/>
              <a:t>Het virtuele expertise cluster bundelt de krachten en deskundigheid, zodat we flexibele integrale oplossingen bieden op alle specialistische ondersteuningsvragen van kinderen, ouders en scholen op de basisschool of binnen de voorziening. Om dat te kunnen realiseren vinden we het gemeenschaps- en netwerk denken belangrijk. Dit betekent dat we </a:t>
            </a:r>
            <a:r>
              <a:rPr lang="nl-NL" sz="1000" dirty="0" err="1"/>
              <a:t>ontschot</a:t>
            </a:r>
            <a:r>
              <a:rPr lang="nl-NL" sz="1000" dirty="0"/>
              <a:t> denken en handelen. </a:t>
            </a:r>
          </a:p>
        </p:txBody>
      </p:sp>
      <p:pic>
        <p:nvPicPr>
          <p:cNvPr id="11" name="Afbeelding 10">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62396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614738"/>
          </a:xfrm>
        </p:spPr>
        <p:txBody>
          <a:bodyPr/>
          <a:lstStyle/>
          <a:p>
            <a:pPr algn="l"/>
            <a:r>
              <a:rPr lang="nl-NL" sz="2200" dirty="0">
                <a:solidFill>
                  <a:schemeClr val="accent1"/>
                </a:solidFill>
              </a:rPr>
              <a:t>Verdeling afgegeven </a:t>
            </a:r>
            <a:r>
              <a:rPr lang="nl-NL" sz="2200" dirty="0" err="1">
                <a:solidFill>
                  <a:schemeClr val="accent1"/>
                </a:solidFill>
              </a:rPr>
              <a:t>TLV’s</a:t>
            </a:r>
            <a:r>
              <a:rPr lang="nl-NL" sz="2200" dirty="0">
                <a:solidFill>
                  <a:schemeClr val="accent1"/>
                </a:solidFill>
              </a:rPr>
              <a:t> </a:t>
            </a:r>
            <a:br>
              <a:rPr lang="nl-NL" sz="2200" dirty="0">
                <a:solidFill>
                  <a:schemeClr val="accent1"/>
                </a:solidFill>
              </a:rPr>
            </a:br>
            <a:r>
              <a:rPr lang="nl-NL" sz="2200" dirty="0">
                <a:solidFill>
                  <a:schemeClr val="accent1"/>
                </a:solidFill>
              </a:rPr>
              <a:t>speciaal (basis)onderwijs</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24</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24</a:t>
            </a:fld>
            <a:endParaRPr lang="nl-NL" dirty="0"/>
          </a:p>
        </p:txBody>
      </p:sp>
      <p:pic>
        <p:nvPicPr>
          <p:cNvPr id="19" name="Afbeelding 18">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6" name="Tabel 5"/>
          <p:cNvGraphicFramePr>
            <a:graphicFrameLocks noGrp="1"/>
          </p:cNvGraphicFramePr>
          <p:nvPr>
            <p:extLst>
              <p:ext uri="{D42A27DB-BD31-4B8C-83A1-F6EECF244321}">
                <p14:modId xmlns:p14="http://schemas.microsoft.com/office/powerpoint/2010/main" val="3643713360"/>
              </p:ext>
            </p:extLst>
          </p:nvPr>
        </p:nvGraphicFramePr>
        <p:xfrm>
          <a:off x="5569108" y="318712"/>
          <a:ext cx="3261988" cy="4099734"/>
        </p:xfrm>
        <a:graphic>
          <a:graphicData uri="http://schemas.openxmlformats.org/drawingml/2006/table">
            <a:tbl>
              <a:tblPr>
                <a:tableStyleId>{5C22544A-7EE6-4342-B048-85BDC9FD1C3A}</a:tableStyleId>
              </a:tblPr>
              <a:tblGrid>
                <a:gridCol w="913165">
                  <a:extLst>
                    <a:ext uri="{9D8B030D-6E8A-4147-A177-3AD203B41FA5}">
                      <a16:colId xmlns:a16="http://schemas.microsoft.com/office/drawing/2014/main" val="2401663451"/>
                    </a:ext>
                  </a:extLst>
                </a:gridCol>
                <a:gridCol w="527287">
                  <a:extLst>
                    <a:ext uri="{9D8B030D-6E8A-4147-A177-3AD203B41FA5}">
                      <a16:colId xmlns:a16="http://schemas.microsoft.com/office/drawing/2014/main" val="2920175838"/>
                    </a:ext>
                  </a:extLst>
                </a:gridCol>
                <a:gridCol w="527287">
                  <a:extLst>
                    <a:ext uri="{9D8B030D-6E8A-4147-A177-3AD203B41FA5}">
                      <a16:colId xmlns:a16="http://schemas.microsoft.com/office/drawing/2014/main" val="839828375"/>
                    </a:ext>
                  </a:extLst>
                </a:gridCol>
                <a:gridCol w="527287">
                  <a:extLst>
                    <a:ext uri="{9D8B030D-6E8A-4147-A177-3AD203B41FA5}">
                      <a16:colId xmlns:a16="http://schemas.microsoft.com/office/drawing/2014/main" val="1576423166"/>
                    </a:ext>
                  </a:extLst>
                </a:gridCol>
                <a:gridCol w="766962">
                  <a:extLst>
                    <a:ext uri="{9D8B030D-6E8A-4147-A177-3AD203B41FA5}">
                      <a16:colId xmlns:a16="http://schemas.microsoft.com/office/drawing/2014/main" val="128670444"/>
                    </a:ext>
                  </a:extLst>
                </a:gridCol>
              </a:tblGrid>
              <a:tr h="187794">
                <a:tc>
                  <a:txBody>
                    <a:bodyPr/>
                    <a:lstStyle/>
                    <a:p>
                      <a:pPr algn="l" fontAlgn="b"/>
                      <a:endParaRPr lang="nl-NL" sz="1000" b="1" i="0" u="none" strike="noStrike" dirty="0">
                        <a:solidFill>
                          <a:schemeClr val="bg1"/>
                        </a:solidFill>
                        <a:effectLst/>
                        <a:latin typeface="+mn-lt"/>
                      </a:endParaRPr>
                    </a:p>
                  </a:txBody>
                  <a:tcPr marL="8614" marR="8614" marT="8614" marB="41349" anchor="b">
                    <a:solidFill>
                      <a:schemeClr val="accent1"/>
                    </a:solidFill>
                  </a:tcPr>
                </a:tc>
                <a:tc>
                  <a:txBody>
                    <a:bodyPr/>
                    <a:lstStyle/>
                    <a:p>
                      <a:pPr algn="l" fontAlgn="b"/>
                      <a:r>
                        <a:rPr lang="nl-NL" sz="1000" b="1" u="none" strike="noStrike" dirty="0">
                          <a:solidFill>
                            <a:schemeClr val="bg1"/>
                          </a:solidFill>
                          <a:effectLst/>
                          <a:latin typeface="+mn-lt"/>
                        </a:rPr>
                        <a:t>1e trimester</a:t>
                      </a:r>
                      <a:endParaRPr lang="nl-NL" sz="1000" b="1" i="0" u="none" strike="noStrike" dirty="0">
                        <a:solidFill>
                          <a:schemeClr val="bg1"/>
                        </a:solidFill>
                        <a:effectLst/>
                        <a:latin typeface="+mn-lt"/>
                      </a:endParaRPr>
                    </a:p>
                  </a:txBody>
                  <a:tcPr marL="8614" marR="8614" marT="8614" marB="41349" anchor="b">
                    <a:solidFill>
                      <a:schemeClr val="accent1"/>
                    </a:solidFill>
                  </a:tcPr>
                </a:tc>
                <a:tc>
                  <a:txBody>
                    <a:bodyPr/>
                    <a:lstStyle/>
                    <a:p>
                      <a:pPr algn="l" fontAlgn="b"/>
                      <a:r>
                        <a:rPr lang="nl-NL" sz="1000" b="1" u="none" strike="noStrike" dirty="0">
                          <a:solidFill>
                            <a:schemeClr val="bg1"/>
                          </a:solidFill>
                          <a:effectLst/>
                          <a:latin typeface="+mn-lt"/>
                        </a:rPr>
                        <a:t>2e trimester</a:t>
                      </a:r>
                      <a:endParaRPr lang="nl-NL" sz="1000" b="1" i="0" u="none" strike="noStrike" dirty="0">
                        <a:solidFill>
                          <a:schemeClr val="bg1"/>
                        </a:solidFill>
                        <a:effectLst/>
                        <a:latin typeface="+mn-lt"/>
                      </a:endParaRPr>
                    </a:p>
                  </a:txBody>
                  <a:tcPr marL="8614" marR="8614" marT="8614" marB="41349" anchor="b">
                    <a:solidFill>
                      <a:schemeClr val="accent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nl-NL" sz="1000" b="1" u="none" strike="noStrike" dirty="0">
                          <a:solidFill>
                            <a:schemeClr val="bg1"/>
                          </a:solidFill>
                          <a:effectLst/>
                          <a:latin typeface="+mn-lt"/>
                        </a:rPr>
                        <a:t>3e trimester</a:t>
                      </a:r>
                      <a:endParaRPr lang="nl-NL" sz="1000" b="1" i="0" u="none" strike="noStrike" dirty="0">
                        <a:solidFill>
                          <a:schemeClr val="bg1"/>
                        </a:solidFill>
                        <a:effectLst/>
                        <a:latin typeface="+mn-lt"/>
                      </a:endParaRPr>
                    </a:p>
                  </a:txBody>
                  <a:tcPr marL="8614" marR="8614" marT="8614" marB="41349" anchor="b">
                    <a:solidFill>
                      <a:schemeClr val="accent1"/>
                    </a:solidFill>
                  </a:tcPr>
                </a:tc>
                <a:tc>
                  <a:txBody>
                    <a:bodyPr/>
                    <a:lstStyle/>
                    <a:p>
                      <a:pPr algn="l" fontAlgn="b"/>
                      <a:r>
                        <a:rPr lang="nl-NL" sz="1000" b="1" u="none" strike="noStrike" dirty="0">
                          <a:solidFill>
                            <a:schemeClr val="bg1"/>
                          </a:solidFill>
                          <a:effectLst/>
                          <a:latin typeface="+mn-lt"/>
                        </a:rPr>
                        <a:t>Totaal</a:t>
                      </a:r>
                      <a:endParaRPr lang="nl-NL" sz="1000" b="1" i="0" u="none" strike="noStrike" dirty="0">
                        <a:solidFill>
                          <a:schemeClr val="bg1"/>
                        </a:solidFill>
                        <a:effectLst/>
                        <a:latin typeface="+mn-lt"/>
                      </a:endParaRPr>
                    </a:p>
                  </a:txBody>
                  <a:tcPr marL="8614" marR="8614" marT="8614" marB="41349" anchor="b">
                    <a:solidFill>
                      <a:schemeClr val="accent1"/>
                    </a:solidFill>
                  </a:tcPr>
                </a:tc>
                <a:extLst>
                  <a:ext uri="{0D108BD9-81ED-4DB2-BD59-A6C34878D82A}">
                    <a16:rowId xmlns:a16="http://schemas.microsoft.com/office/drawing/2014/main" val="2625403275"/>
                  </a:ext>
                </a:extLst>
              </a:tr>
              <a:tr h="187794">
                <a:tc>
                  <a:txBody>
                    <a:bodyPr/>
                    <a:lstStyle/>
                    <a:p>
                      <a:pPr algn="l" fontAlgn="b"/>
                      <a:r>
                        <a:rPr lang="nl-NL" sz="1000" u="none" strike="noStrike" dirty="0">
                          <a:effectLst/>
                          <a:latin typeface="+mn-lt"/>
                        </a:rPr>
                        <a:t>SBO</a:t>
                      </a:r>
                      <a:endParaRPr lang="nl-NL" sz="1000" b="1" i="0" u="none" strike="noStrike" dirty="0">
                        <a:solidFill>
                          <a:srgbClr val="000000"/>
                        </a:solidFill>
                        <a:effectLst/>
                        <a:latin typeface="+mn-lt"/>
                      </a:endParaRPr>
                    </a:p>
                  </a:txBody>
                  <a:tcPr marL="8614" marR="8614" marT="8614" marB="41349" anchor="b">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tc>
                  <a:txBody>
                    <a:bodyPr/>
                    <a:lstStyle/>
                    <a:p>
                      <a:pPr algn="r" fontAlgn="b"/>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extLst>
                  <a:ext uri="{0D108BD9-81ED-4DB2-BD59-A6C34878D82A}">
                    <a16:rowId xmlns:a16="http://schemas.microsoft.com/office/drawing/2014/main" val="292626585"/>
                  </a:ext>
                </a:extLst>
              </a:tr>
              <a:tr h="187794">
                <a:tc>
                  <a:txBody>
                    <a:bodyPr/>
                    <a:lstStyle/>
                    <a:p>
                      <a:pPr algn="l" fontAlgn="b"/>
                      <a:r>
                        <a:rPr lang="nl-NL" sz="1000" u="none" strike="noStrike" dirty="0">
                          <a:effectLst/>
                          <a:latin typeface="+mn-lt"/>
                        </a:rPr>
                        <a:t>Nexus</a:t>
                      </a:r>
                      <a:endParaRPr lang="nl-NL" sz="1000" b="0" i="0" u="none" strike="noStrike" dirty="0">
                        <a:solidFill>
                          <a:srgbClr val="000000"/>
                        </a:solidFill>
                        <a:effectLst/>
                        <a:latin typeface="+mn-lt"/>
                      </a:endParaRPr>
                    </a:p>
                  </a:txBody>
                  <a:tcPr marL="8614" marR="8614" marT="8614" marB="41349" anchor="b">
                    <a:noFill/>
                  </a:tcPr>
                </a:tc>
                <a:tc>
                  <a:txBody>
                    <a:bodyPr/>
                    <a:lstStyle/>
                    <a:p>
                      <a:pPr algn="r" fontAlgn="b"/>
                      <a:r>
                        <a:rPr lang="nl-NL" sz="1000" u="none" strike="noStrike" dirty="0">
                          <a:effectLst/>
                          <a:latin typeface="+mn-lt"/>
                        </a:rPr>
                        <a:t>15</a:t>
                      </a:r>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u="none" strike="noStrike">
                          <a:effectLst/>
                          <a:latin typeface="+mn-lt"/>
                        </a:rPr>
                        <a:t>10</a:t>
                      </a:r>
                      <a:endParaRPr lang="nl-NL" sz="1000" b="0" i="0" u="none" strike="noStrike">
                        <a:solidFill>
                          <a:srgbClr val="000000"/>
                        </a:solidFill>
                        <a:effectLst/>
                        <a:latin typeface="+mn-lt"/>
                      </a:endParaRPr>
                    </a:p>
                  </a:txBody>
                  <a:tcPr marL="8614" marR="8614" marT="8614" marB="41349" anchor="ctr">
                    <a:noFill/>
                  </a:tcPr>
                </a:tc>
                <a:tc>
                  <a:txBody>
                    <a:bodyPr/>
                    <a:lstStyle/>
                    <a:p>
                      <a:pPr algn="r" rtl="0" fontAlgn="b"/>
                      <a:r>
                        <a:rPr lang="nl-NL" sz="1000" b="0" i="0" u="none" strike="noStrike">
                          <a:solidFill>
                            <a:srgbClr val="000000"/>
                          </a:solidFill>
                          <a:effectLst/>
                          <a:latin typeface="+mn-lt"/>
                        </a:rPr>
                        <a:t>25</a:t>
                      </a:r>
                    </a:p>
                  </a:txBody>
                  <a:tcPr marL="0" marR="0" marT="0" marB="0" anchor="ctr">
                    <a:noFill/>
                  </a:tcPr>
                </a:tc>
                <a:tc>
                  <a:txBody>
                    <a:bodyPr/>
                    <a:lstStyle/>
                    <a:p>
                      <a:pPr algn="r" rtl="0" fontAlgn="b"/>
                      <a:r>
                        <a:rPr lang="nl-NL" sz="1000" b="0" i="0" u="none" strike="noStrike">
                          <a:solidFill>
                            <a:srgbClr val="000000"/>
                          </a:solidFill>
                          <a:effectLst/>
                          <a:latin typeface="+mn-lt"/>
                        </a:rPr>
                        <a:t>50</a:t>
                      </a:r>
                    </a:p>
                  </a:txBody>
                  <a:tcPr marL="0" marR="0" marT="0" marB="0" anchor="ctr">
                    <a:noFill/>
                  </a:tcPr>
                </a:tc>
                <a:extLst>
                  <a:ext uri="{0D108BD9-81ED-4DB2-BD59-A6C34878D82A}">
                    <a16:rowId xmlns:a16="http://schemas.microsoft.com/office/drawing/2014/main" val="3654178706"/>
                  </a:ext>
                </a:extLst>
              </a:tr>
              <a:tr h="187794">
                <a:tc>
                  <a:txBody>
                    <a:bodyPr/>
                    <a:lstStyle/>
                    <a:p>
                      <a:pPr algn="l" fontAlgn="b"/>
                      <a:r>
                        <a:rPr lang="nl-NL" sz="1000" u="none" strike="noStrike" dirty="0">
                          <a:effectLst/>
                          <a:latin typeface="+mn-lt"/>
                        </a:rPr>
                        <a:t>SBO De Piramide</a:t>
                      </a:r>
                      <a:endParaRPr lang="nl-NL" sz="1000" b="0" i="0" u="none" strike="noStrike" dirty="0">
                        <a:solidFill>
                          <a:srgbClr val="000000"/>
                        </a:solidFill>
                        <a:effectLst/>
                        <a:latin typeface="+mn-lt"/>
                      </a:endParaRPr>
                    </a:p>
                  </a:txBody>
                  <a:tcPr marL="8614" marR="8614" marT="8614" marB="41349" anchor="b">
                    <a:noFill/>
                  </a:tcPr>
                </a:tc>
                <a:tc>
                  <a:txBody>
                    <a:bodyPr/>
                    <a:lstStyle/>
                    <a:p>
                      <a:pPr algn="r" fontAlgn="b"/>
                      <a:r>
                        <a:rPr lang="nl-NL" sz="1000" u="none" strike="noStrike" dirty="0">
                          <a:effectLst/>
                          <a:latin typeface="+mn-lt"/>
                        </a:rPr>
                        <a:t>11</a:t>
                      </a:r>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6</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a:solidFill>
                            <a:srgbClr val="000000"/>
                          </a:solidFill>
                          <a:effectLst/>
                          <a:latin typeface="+mn-lt"/>
                        </a:rPr>
                        <a:t>25</a:t>
                      </a:r>
                    </a:p>
                  </a:txBody>
                  <a:tcPr marL="0" marR="0" marT="0" marB="0" anchor="ctr">
                    <a:noFill/>
                  </a:tcPr>
                </a:tc>
                <a:tc>
                  <a:txBody>
                    <a:bodyPr/>
                    <a:lstStyle/>
                    <a:p>
                      <a:pPr algn="r" rtl="0" fontAlgn="b"/>
                      <a:r>
                        <a:rPr lang="nl-NL" sz="1000" b="0" i="0" u="none" strike="noStrike" dirty="0">
                          <a:solidFill>
                            <a:srgbClr val="000000"/>
                          </a:solidFill>
                          <a:effectLst/>
                          <a:latin typeface="+mn-lt"/>
                        </a:rPr>
                        <a:t>42</a:t>
                      </a:r>
                    </a:p>
                  </a:txBody>
                  <a:tcPr marL="0" marR="0" marT="0" marB="0" anchor="ctr">
                    <a:noFill/>
                  </a:tcPr>
                </a:tc>
                <a:extLst>
                  <a:ext uri="{0D108BD9-81ED-4DB2-BD59-A6C34878D82A}">
                    <a16:rowId xmlns:a16="http://schemas.microsoft.com/office/drawing/2014/main" val="226010094"/>
                  </a:ext>
                </a:extLst>
              </a:tr>
              <a:tr h="187794">
                <a:tc>
                  <a:txBody>
                    <a:bodyPr/>
                    <a:lstStyle/>
                    <a:p>
                      <a:pPr algn="l" fontAlgn="b"/>
                      <a:r>
                        <a:rPr lang="nl-NL" sz="1000" u="none" strike="noStrike" dirty="0">
                          <a:effectLst/>
                          <a:latin typeface="+mn-lt"/>
                        </a:rPr>
                        <a:t>SBO De Vlindertuin</a:t>
                      </a:r>
                      <a:endParaRPr lang="nl-NL" sz="1000" b="0" i="0" u="none" strike="noStrike" dirty="0">
                        <a:solidFill>
                          <a:srgbClr val="000000"/>
                        </a:solidFill>
                        <a:effectLst/>
                        <a:latin typeface="+mn-lt"/>
                      </a:endParaRPr>
                    </a:p>
                  </a:txBody>
                  <a:tcPr marL="8614" marR="8614" marT="8614" marB="41349" anchor="b">
                    <a:lnB w="12700" cap="flat" cmpd="sng" algn="ctr">
                      <a:solidFill>
                        <a:schemeClr val="tx1"/>
                      </a:solidFill>
                      <a:prstDash val="solid"/>
                      <a:round/>
                      <a:headEnd type="none" w="med" len="med"/>
                      <a:tailEnd type="none" w="med" len="med"/>
                    </a:lnB>
                    <a:noFill/>
                  </a:tcPr>
                </a:tc>
                <a:tc>
                  <a:txBody>
                    <a:bodyPr/>
                    <a:lstStyle/>
                    <a:p>
                      <a:pPr algn="r" fontAlgn="b"/>
                      <a:r>
                        <a:rPr lang="nl-NL" sz="1000" u="none" strike="noStrike" dirty="0">
                          <a:effectLst/>
                          <a:latin typeface="+mn-lt"/>
                        </a:rPr>
                        <a:t>9</a:t>
                      </a:r>
                      <a:endParaRPr lang="nl-NL" sz="1000" b="0" i="0" u="none" strike="noStrike" dirty="0">
                        <a:solidFill>
                          <a:srgbClr val="000000"/>
                        </a:solidFill>
                        <a:effectLst/>
                        <a:latin typeface="+mn-lt"/>
                      </a:endParaRPr>
                    </a:p>
                  </a:txBody>
                  <a:tcPr marL="8614" marR="8614" marT="8614" marB="41349" anchor="ctr">
                    <a:lnB w="12700" cap="flat" cmpd="sng" algn="ctr">
                      <a:solidFill>
                        <a:schemeClr val="tx1"/>
                      </a:solidFill>
                      <a:prstDash val="solid"/>
                      <a:round/>
                      <a:headEnd type="none" w="med" len="med"/>
                      <a:tailEnd type="none" w="med" len="med"/>
                    </a:lnB>
                    <a:noFill/>
                  </a:tcPr>
                </a:tc>
                <a:tc>
                  <a:txBody>
                    <a:bodyPr/>
                    <a:lstStyle/>
                    <a:p>
                      <a:pPr algn="r" fontAlgn="b"/>
                      <a:r>
                        <a:rPr lang="nl-NL" sz="1000" u="none" strike="noStrike" dirty="0">
                          <a:effectLst/>
                          <a:latin typeface="+mn-lt"/>
                        </a:rPr>
                        <a:t>10</a:t>
                      </a:r>
                      <a:endParaRPr lang="nl-NL" sz="1000" b="0" i="0" u="none" strike="noStrike" dirty="0">
                        <a:solidFill>
                          <a:srgbClr val="000000"/>
                        </a:solidFill>
                        <a:effectLst/>
                        <a:latin typeface="+mn-lt"/>
                      </a:endParaRPr>
                    </a:p>
                  </a:txBody>
                  <a:tcPr marL="8614" marR="8614" marT="8614" marB="41349" anchor="ctr">
                    <a:lnB w="12700" cap="flat" cmpd="sng" algn="ctr">
                      <a:solidFill>
                        <a:schemeClr val="tx1"/>
                      </a:solidFill>
                      <a:prstDash val="solid"/>
                      <a:round/>
                      <a:headEnd type="none" w="med" len="med"/>
                      <a:tailEnd type="none" w="med" len="med"/>
                    </a:lnB>
                    <a:noFill/>
                  </a:tcPr>
                </a:tc>
                <a:tc>
                  <a:txBody>
                    <a:bodyPr/>
                    <a:lstStyle/>
                    <a:p>
                      <a:pPr algn="r" rtl="0" fontAlgn="b"/>
                      <a:r>
                        <a:rPr lang="nl-NL" sz="1000" b="0" i="0" u="none" strike="noStrike">
                          <a:solidFill>
                            <a:srgbClr val="000000"/>
                          </a:solidFill>
                          <a:effectLst/>
                          <a:latin typeface="+mn-lt"/>
                        </a:rPr>
                        <a:t>28</a:t>
                      </a: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r" rtl="0" fontAlgn="b"/>
                      <a:r>
                        <a:rPr lang="nl-NL" sz="1000" b="0" i="0" u="none" strike="noStrike" dirty="0">
                          <a:solidFill>
                            <a:srgbClr val="000000"/>
                          </a:solidFill>
                          <a:effectLst/>
                          <a:latin typeface="+mn-lt"/>
                        </a:rPr>
                        <a:t>47</a:t>
                      </a: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420635"/>
                  </a:ext>
                </a:extLst>
              </a:tr>
              <a:tr h="187794">
                <a:tc>
                  <a:txBody>
                    <a:bodyPr/>
                    <a:lstStyle/>
                    <a:p>
                      <a:pPr algn="l" fontAlgn="b"/>
                      <a:r>
                        <a:rPr lang="nl-NL" sz="1000" u="none" strike="noStrike">
                          <a:effectLst/>
                          <a:latin typeface="+mn-lt"/>
                        </a:rPr>
                        <a:t>Totaal SBO</a:t>
                      </a:r>
                      <a:endParaRPr lang="nl-NL" sz="1000" b="0" i="0" u="none" strike="noStrike">
                        <a:solidFill>
                          <a:srgbClr val="000000"/>
                        </a:solidFill>
                        <a:effectLst/>
                        <a:latin typeface="+mn-lt"/>
                      </a:endParaRPr>
                    </a:p>
                  </a:txBody>
                  <a:tcPr marL="8614" marR="8614" marT="8614" marB="41349" anchor="b">
                    <a:lnT w="12700" cap="flat" cmpd="sng" algn="ctr">
                      <a:solidFill>
                        <a:schemeClr val="tx1"/>
                      </a:solidFill>
                      <a:prstDash val="solid"/>
                      <a:round/>
                      <a:headEnd type="none" w="med" len="med"/>
                      <a:tailEnd type="none" w="med" len="med"/>
                    </a:lnT>
                    <a:noFill/>
                  </a:tcPr>
                </a:tc>
                <a:tc>
                  <a:txBody>
                    <a:bodyPr/>
                    <a:lstStyle/>
                    <a:p>
                      <a:pPr algn="r" fontAlgn="b"/>
                      <a:r>
                        <a:rPr lang="nl-NL" sz="1000" u="none" strike="noStrike">
                          <a:effectLst/>
                          <a:latin typeface="+mn-lt"/>
                        </a:rPr>
                        <a:t>35</a:t>
                      </a:r>
                      <a:endParaRPr lang="nl-NL" sz="1000" b="0" i="0" u="none" strike="noStrike">
                        <a:solidFill>
                          <a:srgbClr val="000000"/>
                        </a:solidFill>
                        <a:effectLst/>
                        <a:latin typeface="+mn-lt"/>
                      </a:endParaRPr>
                    </a:p>
                  </a:txBody>
                  <a:tcPr marL="8614" marR="8614" marT="8614" marB="41349" anchor="ctr">
                    <a:lnT w="12700" cap="flat" cmpd="sng" algn="ctr">
                      <a:solidFill>
                        <a:schemeClr val="tx1"/>
                      </a:solidFill>
                      <a:prstDash val="solid"/>
                      <a:round/>
                      <a:headEnd type="none" w="med" len="med"/>
                      <a:tailEnd type="none" w="med" len="med"/>
                    </a:lnT>
                    <a:noFill/>
                  </a:tcPr>
                </a:tc>
                <a:tc>
                  <a:txBody>
                    <a:bodyPr/>
                    <a:lstStyle/>
                    <a:p>
                      <a:pPr algn="r" fontAlgn="b"/>
                      <a:r>
                        <a:rPr lang="nl-NL" sz="1000" u="none" strike="noStrike" dirty="0">
                          <a:effectLst/>
                          <a:latin typeface="+mn-lt"/>
                        </a:rPr>
                        <a:t>26</a:t>
                      </a:r>
                      <a:endParaRPr lang="nl-NL" sz="1000" b="0" i="0" u="none" strike="noStrike" dirty="0">
                        <a:solidFill>
                          <a:srgbClr val="000000"/>
                        </a:solidFill>
                        <a:effectLst/>
                        <a:latin typeface="+mn-lt"/>
                      </a:endParaRPr>
                    </a:p>
                  </a:txBody>
                  <a:tcPr marL="8614" marR="8614" marT="8614" marB="41349" anchor="ctr">
                    <a:lnT w="12700" cap="flat" cmpd="sng" algn="ctr">
                      <a:solidFill>
                        <a:schemeClr val="tx1"/>
                      </a:solidFill>
                      <a:prstDash val="solid"/>
                      <a:round/>
                      <a:headEnd type="none" w="med" len="med"/>
                      <a:tailEnd type="none" w="med" len="med"/>
                    </a:lnT>
                    <a:noFill/>
                  </a:tcPr>
                </a:tc>
                <a:tc>
                  <a:txBody>
                    <a:bodyPr/>
                    <a:lstStyle/>
                    <a:p>
                      <a:pPr algn="r" rtl="0" fontAlgn="b"/>
                      <a:r>
                        <a:rPr lang="nl-NL" sz="1000" b="0" i="0" u="none" strike="noStrike">
                          <a:solidFill>
                            <a:srgbClr val="000000"/>
                          </a:solidFill>
                          <a:effectLst/>
                          <a:latin typeface="+mn-lt"/>
                        </a:rPr>
                        <a:t>78</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r" rtl="0" fontAlgn="b"/>
                      <a:r>
                        <a:rPr lang="nl-NL" sz="1000" b="0" i="0" u="none" strike="noStrike" dirty="0">
                          <a:solidFill>
                            <a:srgbClr val="000000"/>
                          </a:solidFill>
                          <a:effectLst/>
                          <a:latin typeface="+mn-lt"/>
                        </a:rPr>
                        <a:t>139 </a:t>
                      </a: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919447426"/>
                  </a:ext>
                </a:extLst>
              </a:tr>
              <a:tr h="187794">
                <a:tc>
                  <a:txBody>
                    <a:bodyPr/>
                    <a:lstStyle/>
                    <a:p>
                      <a:pPr algn="l" fontAlgn="b"/>
                      <a:endParaRPr lang="nl-NL" sz="1000" b="0" i="0" u="none" strike="noStrike">
                        <a:solidFill>
                          <a:srgbClr val="000000"/>
                        </a:solidFill>
                        <a:effectLst/>
                        <a:latin typeface="+mn-lt"/>
                      </a:endParaRPr>
                    </a:p>
                  </a:txBody>
                  <a:tcPr marL="8614" marR="8614" marT="8614" marB="41349" anchor="b">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tc>
                  <a:txBody>
                    <a:bodyPr/>
                    <a:lstStyle/>
                    <a:p>
                      <a:pPr algn="r" fontAlgn="b"/>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b="0" i="0" u="none" strike="noStrike">
                          <a:solidFill>
                            <a:srgbClr val="000000"/>
                          </a:solidFill>
                          <a:effectLst/>
                          <a:latin typeface="+mn-lt"/>
                        </a:rPr>
                        <a:t> </a:t>
                      </a:r>
                    </a:p>
                  </a:txBody>
                  <a:tcPr marL="0" marR="0" marT="0" marB="0" anchor="ctr">
                    <a:noFill/>
                  </a:tcPr>
                </a:tc>
                <a:tc>
                  <a:txBody>
                    <a:bodyPr/>
                    <a:lstStyle/>
                    <a:p>
                      <a:pPr algn="r" fontAlgn="b"/>
                      <a:r>
                        <a:rPr lang="nl-NL" sz="1000" b="0" i="0" u="none" strike="noStrike">
                          <a:solidFill>
                            <a:srgbClr val="000000"/>
                          </a:solidFill>
                          <a:effectLst/>
                          <a:latin typeface="+mn-lt"/>
                        </a:rPr>
                        <a:t> </a:t>
                      </a:r>
                    </a:p>
                  </a:txBody>
                  <a:tcPr marL="0" marR="0" marT="0" marB="0" anchor="ctr">
                    <a:noFill/>
                  </a:tcPr>
                </a:tc>
                <a:extLst>
                  <a:ext uri="{0D108BD9-81ED-4DB2-BD59-A6C34878D82A}">
                    <a16:rowId xmlns:a16="http://schemas.microsoft.com/office/drawing/2014/main" val="3329035210"/>
                  </a:ext>
                </a:extLst>
              </a:tr>
              <a:tr h="187794">
                <a:tc>
                  <a:txBody>
                    <a:bodyPr/>
                    <a:lstStyle/>
                    <a:p>
                      <a:pPr algn="l" fontAlgn="b"/>
                      <a:r>
                        <a:rPr lang="nl-NL" sz="1000" u="none" strike="noStrike">
                          <a:effectLst/>
                          <a:latin typeface="+mn-lt"/>
                        </a:rPr>
                        <a:t>SO</a:t>
                      </a:r>
                      <a:endParaRPr lang="nl-NL" sz="1000" b="1" i="0" u="none" strike="noStrike">
                        <a:solidFill>
                          <a:srgbClr val="000000"/>
                        </a:solidFill>
                        <a:effectLst/>
                        <a:latin typeface="+mn-lt"/>
                      </a:endParaRPr>
                    </a:p>
                  </a:txBody>
                  <a:tcPr marL="8614" marR="8614" marT="8614" marB="41349" anchor="b">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tc>
                  <a:txBody>
                    <a:bodyPr/>
                    <a:lstStyle/>
                    <a:p>
                      <a:pPr algn="r" fontAlgn="b"/>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b="0" i="0" u="none" strike="noStrike">
                          <a:solidFill>
                            <a:srgbClr val="000000"/>
                          </a:solidFill>
                          <a:effectLst/>
                          <a:latin typeface="+mn-lt"/>
                        </a:rPr>
                        <a:t> </a:t>
                      </a:r>
                    </a:p>
                  </a:txBody>
                  <a:tcPr marL="0" marR="0" marT="0" marB="0" anchor="ctr">
                    <a:noFill/>
                  </a:tcPr>
                </a:tc>
                <a:tc>
                  <a:txBody>
                    <a:bodyPr/>
                    <a:lstStyle/>
                    <a:p>
                      <a:pPr algn="r" fontAlgn="b"/>
                      <a:r>
                        <a:rPr lang="nl-NL" sz="1000" b="0" i="0" u="none" strike="noStrike">
                          <a:solidFill>
                            <a:srgbClr val="000000"/>
                          </a:solidFill>
                          <a:effectLst/>
                          <a:latin typeface="+mn-lt"/>
                        </a:rPr>
                        <a:t> </a:t>
                      </a:r>
                    </a:p>
                  </a:txBody>
                  <a:tcPr marL="0" marR="0" marT="0" marB="0" anchor="ctr">
                    <a:noFill/>
                  </a:tcPr>
                </a:tc>
                <a:extLst>
                  <a:ext uri="{0D108BD9-81ED-4DB2-BD59-A6C34878D82A}">
                    <a16:rowId xmlns:a16="http://schemas.microsoft.com/office/drawing/2014/main" val="452424070"/>
                  </a:ext>
                </a:extLst>
              </a:tr>
              <a:tr h="187794">
                <a:tc>
                  <a:txBody>
                    <a:bodyPr/>
                    <a:lstStyle/>
                    <a:p>
                      <a:pPr algn="l" fontAlgn="b"/>
                      <a:r>
                        <a:rPr lang="nl-NL" sz="1000" u="none" strike="noStrike">
                          <a:effectLst/>
                          <a:latin typeface="+mn-lt"/>
                        </a:rPr>
                        <a:t>OZG SO Antonius</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3</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6</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a:solidFill>
                            <a:srgbClr val="000000"/>
                          </a:solidFill>
                          <a:effectLst/>
                          <a:latin typeface="+mn-lt"/>
                        </a:rPr>
                        <a:t>7</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16</a:t>
                      </a:r>
                    </a:p>
                  </a:txBody>
                  <a:tcPr marL="0" marR="0" marT="0" marB="0" anchor="ctr">
                    <a:noFill/>
                  </a:tcPr>
                </a:tc>
                <a:extLst>
                  <a:ext uri="{0D108BD9-81ED-4DB2-BD59-A6C34878D82A}">
                    <a16:rowId xmlns:a16="http://schemas.microsoft.com/office/drawing/2014/main" val="1332676559"/>
                  </a:ext>
                </a:extLst>
              </a:tr>
              <a:tr h="187794">
                <a:tc>
                  <a:txBody>
                    <a:bodyPr/>
                    <a:lstStyle/>
                    <a:p>
                      <a:pPr algn="l" fontAlgn="b"/>
                      <a:r>
                        <a:rPr lang="nl-NL" sz="1000" u="none" strike="noStrike">
                          <a:effectLst/>
                          <a:latin typeface="+mn-lt"/>
                        </a:rPr>
                        <a:t>OZG SO De Spinaker</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5</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9</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a:solidFill>
                            <a:srgbClr val="000000"/>
                          </a:solidFill>
                          <a:effectLst/>
                          <a:latin typeface="+mn-lt"/>
                        </a:rPr>
                        <a:t>14</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28</a:t>
                      </a:r>
                    </a:p>
                  </a:txBody>
                  <a:tcPr marL="0" marR="0" marT="0" marB="0" anchor="ctr">
                    <a:noFill/>
                  </a:tcPr>
                </a:tc>
                <a:extLst>
                  <a:ext uri="{0D108BD9-81ED-4DB2-BD59-A6C34878D82A}">
                    <a16:rowId xmlns:a16="http://schemas.microsoft.com/office/drawing/2014/main" val="1037630675"/>
                  </a:ext>
                </a:extLst>
              </a:tr>
              <a:tr h="187794">
                <a:tc>
                  <a:txBody>
                    <a:bodyPr/>
                    <a:lstStyle/>
                    <a:p>
                      <a:pPr algn="l" fontAlgn="b"/>
                      <a:r>
                        <a:rPr lang="nl-NL" sz="1000" u="none" strike="noStrike">
                          <a:effectLst/>
                          <a:latin typeface="+mn-lt"/>
                        </a:rPr>
                        <a:t>SO Antonius</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10</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5</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dirty="0">
                          <a:solidFill>
                            <a:srgbClr val="000000"/>
                          </a:solidFill>
                          <a:effectLst/>
                          <a:latin typeface="+mn-lt"/>
                        </a:rPr>
                        <a:t>13</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28</a:t>
                      </a:r>
                    </a:p>
                  </a:txBody>
                  <a:tcPr marL="0" marR="0" marT="0" marB="0" anchor="ctr">
                    <a:noFill/>
                  </a:tcPr>
                </a:tc>
                <a:extLst>
                  <a:ext uri="{0D108BD9-81ED-4DB2-BD59-A6C34878D82A}">
                    <a16:rowId xmlns:a16="http://schemas.microsoft.com/office/drawing/2014/main" val="2177080488"/>
                  </a:ext>
                </a:extLst>
              </a:tr>
              <a:tr h="187794">
                <a:tc>
                  <a:txBody>
                    <a:bodyPr/>
                    <a:lstStyle/>
                    <a:p>
                      <a:pPr algn="l" fontAlgn="b"/>
                      <a:r>
                        <a:rPr lang="nl-NL" sz="1000" u="none" strike="noStrike">
                          <a:effectLst/>
                          <a:latin typeface="+mn-lt"/>
                        </a:rPr>
                        <a:t>SO De Alk</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11</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7</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a:solidFill>
                            <a:srgbClr val="000000"/>
                          </a:solidFill>
                          <a:effectLst/>
                          <a:latin typeface="+mn-lt"/>
                        </a:rPr>
                        <a:t>17</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35</a:t>
                      </a:r>
                    </a:p>
                  </a:txBody>
                  <a:tcPr marL="0" marR="0" marT="0" marB="0" anchor="ctr">
                    <a:noFill/>
                  </a:tcPr>
                </a:tc>
                <a:extLst>
                  <a:ext uri="{0D108BD9-81ED-4DB2-BD59-A6C34878D82A}">
                    <a16:rowId xmlns:a16="http://schemas.microsoft.com/office/drawing/2014/main" val="947725612"/>
                  </a:ext>
                </a:extLst>
              </a:tr>
              <a:tr h="187794">
                <a:tc>
                  <a:txBody>
                    <a:bodyPr/>
                    <a:lstStyle/>
                    <a:p>
                      <a:pPr algn="l" fontAlgn="b"/>
                      <a:r>
                        <a:rPr lang="nl-NL" sz="1000" u="none" strike="noStrike">
                          <a:effectLst/>
                          <a:latin typeface="+mn-lt"/>
                        </a:rPr>
                        <a:t>SO De Ruimte</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4</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3</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dirty="0">
                          <a:solidFill>
                            <a:srgbClr val="000000"/>
                          </a:solidFill>
                          <a:effectLst/>
                          <a:latin typeface="+mn-lt"/>
                        </a:rPr>
                        <a:t>19</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26</a:t>
                      </a:r>
                    </a:p>
                  </a:txBody>
                  <a:tcPr marL="0" marR="0" marT="0" marB="0" anchor="ctr">
                    <a:noFill/>
                  </a:tcPr>
                </a:tc>
                <a:extLst>
                  <a:ext uri="{0D108BD9-81ED-4DB2-BD59-A6C34878D82A}">
                    <a16:rowId xmlns:a16="http://schemas.microsoft.com/office/drawing/2014/main" val="3127999"/>
                  </a:ext>
                </a:extLst>
              </a:tr>
              <a:tr h="187794">
                <a:tc>
                  <a:txBody>
                    <a:bodyPr/>
                    <a:lstStyle/>
                    <a:p>
                      <a:pPr algn="l" fontAlgn="b"/>
                      <a:r>
                        <a:rPr lang="nl-NL" sz="1000" u="none" strike="noStrike">
                          <a:effectLst/>
                          <a:latin typeface="+mn-lt"/>
                        </a:rPr>
                        <a:t>SO De Spinaker</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13</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18</a:t>
                      </a:r>
                      <a:endParaRPr lang="nl-NL" sz="1000" b="0" i="0" u="none" strike="noStrike" dirty="0">
                        <a:solidFill>
                          <a:srgbClr val="000000"/>
                        </a:solidFill>
                        <a:effectLst/>
                        <a:latin typeface="+mn-lt"/>
                      </a:endParaRPr>
                    </a:p>
                  </a:txBody>
                  <a:tcPr marL="8614" marR="8614" marT="8614" marB="41349" anchor="ctr">
                    <a:noFill/>
                  </a:tcPr>
                </a:tc>
                <a:tc>
                  <a:txBody>
                    <a:bodyPr/>
                    <a:lstStyle/>
                    <a:p>
                      <a:pPr algn="r" rtl="0" fontAlgn="b"/>
                      <a:r>
                        <a:rPr lang="nl-NL" sz="1000" b="0" i="0" u="none" strike="noStrike" dirty="0">
                          <a:solidFill>
                            <a:srgbClr val="000000"/>
                          </a:solidFill>
                          <a:effectLst/>
                          <a:latin typeface="+mn-lt"/>
                        </a:rPr>
                        <a:t>40</a:t>
                      </a:r>
                    </a:p>
                  </a:txBody>
                  <a:tcPr marL="0" marR="0" marT="0" marB="0" anchor="ctr">
                    <a:noFill/>
                  </a:tcPr>
                </a:tc>
                <a:tc>
                  <a:txBody>
                    <a:bodyPr/>
                    <a:lstStyle/>
                    <a:p>
                      <a:pPr algn="r" rtl="0" fontAlgn="b"/>
                      <a:r>
                        <a:rPr lang="nl-NL" sz="900" b="0" i="0" u="none" strike="noStrike" dirty="0">
                          <a:solidFill>
                            <a:srgbClr val="000000"/>
                          </a:solidFill>
                          <a:effectLst/>
                          <a:latin typeface="Calibri" panose="020F0502020204030204" pitchFamily="34" charset="0"/>
                        </a:rPr>
                        <a:t>71</a:t>
                      </a:r>
                    </a:p>
                  </a:txBody>
                  <a:tcPr marL="0" marR="0" marT="0" marB="0" anchor="ctr">
                    <a:noFill/>
                  </a:tcPr>
                </a:tc>
                <a:extLst>
                  <a:ext uri="{0D108BD9-81ED-4DB2-BD59-A6C34878D82A}">
                    <a16:rowId xmlns:a16="http://schemas.microsoft.com/office/drawing/2014/main" val="520820716"/>
                  </a:ext>
                </a:extLst>
              </a:tr>
              <a:tr h="201577">
                <a:tc>
                  <a:txBody>
                    <a:bodyPr/>
                    <a:lstStyle/>
                    <a:p>
                      <a:pPr algn="l" fontAlgn="b"/>
                      <a:r>
                        <a:rPr lang="nl-NL" sz="1000" u="none" strike="noStrike" dirty="0">
                          <a:effectLst/>
                          <a:latin typeface="+mn-lt"/>
                        </a:rPr>
                        <a:t>Overig</a:t>
                      </a:r>
                      <a:endParaRPr lang="nl-NL" sz="1000" b="0" i="0" u="none" strike="noStrike" dirty="0">
                        <a:solidFill>
                          <a:srgbClr val="000000"/>
                        </a:solidFill>
                        <a:effectLst/>
                        <a:latin typeface="+mn-lt"/>
                      </a:endParaRPr>
                    </a:p>
                  </a:txBody>
                  <a:tcPr marL="8614" marR="8614" marT="8614" marB="41349" anchor="b">
                    <a:lnB w="12700" cap="flat" cmpd="sng" algn="ctr">
                      <a:solidFill>
                        <a:schemeClr val="tx1"/>
                      </a:solidFill>
                      <a:prstDash val="solid"/>
                      <a:round/>
                      <a:headEnd type="none" w="med" len="med"/>
                      <a:tailEnd type="none" w="med" len="med"/>
                    </a:lnB>
                    <a:noFill/>
                  </a:tcPr>
                </a:tc>
                <a:tc>
                  <a:txBody>
                    <a:bodyPr/>
                    <a:lstStyle/>
                    <a:p>
                      <a:pPr algn="r" fontAlgn="b"/>
                      <a:r>
                        <a:rPr lang="nl-NL" sz="1000" u="none" strike="noStrike" dirty="0">
                          <a:effectLst/>
                          <a:latin typeface="+mn-lt"/>
                        </a:rPr>
                        <a:t>2</a:t>
                      </a:r>
                      <a:endParaRPr lang="nl-NL" sz="1000" b="0" i="0" u="none" strike="noStrike" dirty="0">
                        <a:solidFill>
                          <a:srgbClr val="000000"/>
                        </a:solidFill>
                        <a:effectLst/>
                        <a:latin typeface="+mn-lt"/>
                      </a:endParaRPr>
                    </a:p>
                  </a:txBody>
                  <a:tcPr marL="8614" marR="8614" marT="8614" marB="41349" anchor="ctr">
                    <a:lnB w="12700" cap="flat" cmpd="sng" algn="ctr">
                      <a:solidFill>
                        <a:schemeClr val="tx1"/>
                      </a:solidFill>
                      <a:prstDash val="solid"/>
                      <a:round/>
                      <a:headEnd type="none" w="med" len="med"/>
                      <a:tailEnd type="none" w="med" len="med"/>
                    </a:lnB>
                    <a:noFill/>
                  </a:tcPr>
                </a:tc>
                <a:tc>
                  <a:txBody>
                    <a:bodyPr/>
                    <a:lstStyle/>
                    <a:p>
                      <a:pPr algn="r" fontAlgn="b"/>
                      <a:r>
                        <a:rPr lang="nl-NL" sz="1000" u="none" strike="noStrike" dirty="0">
                          <a:effectLst/>
                          <a:latin typeface="+mn-lt"/>
                        </a:rPr>
                        <a:t>1</a:t>
                      </a:r>
                      <a:endParaRPr lang="nl-NL" sz="1000" b="0" i="0" u="none" strike="noStrike" dirty="0">
                        <a:solidFill>
                          <a:srgbClr val="000000"/>
                        </a:solidFill>
                        <a:effectLst/>
                        <a:latin typeface="+mn-lt"/>
                      </a:endParaRPr>
                    </a:p>
                  </a:txBody>
                  <a:tcPr marL="8614" marR="8614" marT="8614" marB="41349" anchor="ctr">
                    <a:lnB w="12700" cap="flat" cmpd="sng" algn="ctr">
                      <a:solidFill>
                        <a:schemeClr val="tx1"/>
                      </a:solidFill>
                      <a:prstDash val="solid"/>
                      <a:round/>
                      <a:headEnd type="none" w="med" len="med"/>
                      <a:tailEnd type="none" w="med" len="med"/>
                    </a:lnB>
                    <a:noFill/>
                  </a:tcPr>
                </a:tc>
                <a:tc>
                  <a:txBody>
                    <a:bodyPr/>
                    <a:lstStyle/>
                    <a:p>
                      <a:pPr algn="r" rtl="0" fontAlgn="b"/>
                      <a:r>
                        <a:rPr lang="nl-NL" sz="1000" b="0" i="0" u="none" strike="noStrike" dirty="0">
                          <a:solidFill>
                            <a:srgbClr val="000000"/>
                          </a:solidFill>
                          <a:effectLst/>
                          <a:latin typeface="+mn-lt"/>
                        </a:rPr>
                        <a:t>2</a:t>
                      </a:r>
                    </a:p>
                  </a:txBody>
                  <a:tcPr marL="0" marR="0" marT="0" marB="0" anchor="ctr">
                    <a:lnB w="12700" cap="flat" cmpd="sng" algn="ctr">
                      <a:solidFill>
                        <a:schemeClr val="tx1"/>
                      </a:solidFill>
                      <a:prstDash val="solid"/>
                      <a:round/>
                      <a:headEnd type="none" w="med" len="med"/>
                      <a:tailEnd type="none" w="med" len="med"/>
                    </a:lnB>
                    <a:noFill/>
                  </a:tcPr>
                </a:tc>
                <a:tc>
                  <a:txBody>
                    <a:bodyPr/>
                    <a:lstStyle/>
                    <a:p>
                      <a:pPr algn="r" rtl="0" fontAlgn="b"/>
                      <a:r>
                        <a:rPr lang="nl-NL" sz="900" b="0" i="0" u="none" strike="noStrike" dirty="0">
                          <a:solidFill>
                            <a:srgbClr val="000000"/>
                          </a:solidFill>
                          <a:effectLst/>
                          <a:latin typeface="Calibri" panose="020F0502020204030204" pitchFamily="34" charset="0"/>
                        </a:rPr>
                        <a:t>5</a:t>
                      </a:r>
                    </a:p>
                  </a:txBody>
                  <a:tcPr marL="0" marR="0" marT="0"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2829645"/>
                  </a:ext>
                </a:extLst>
              </a:tr>
              <a:tr h="187794">
                <a:tc>
                  <a:txBody>
                    <a:bodyPr/>
                    <a:lstStyle/>
                    <a:p>
                      <a:pPr algn="l" fontAlgn="b"/>
                      <a:r>
                        <a:rPr lang="nl-NL" sz="1000" u="none" strike="noStrike">
                          <a:effectLst/>
                          <a:latin typeface="+mn-lt"/>
                        </a:rPr>
                        <a:t>Totaal SO</a:t>
                      </a:r>
                      <a:endParaRPr lang="nl-NL" sz="1000" b="0" i="0" u="none" strike="noStrike">
                        <a:solidFill>
                          <a:srgbClr val="000000"/>
                        </a:solidFill>
                        <a:effectLst/>
                        <a:latin typeface="+mn-lt"/>
                      </a:endParaRPr>
                    </a:p>
                  </a:txBody>
                  <a:tcPr marL="8614" marR="8614" marT="8614" marB="41349" anchor="b">
                    <a:lnT w="12700" cap="flat" cmpd="sng" algn="ctr">
                      <a:solidFill>
                        <a:schemeClr val="tx1"/>
                      </a:solidFill>
                      <a:prstDash val="solid"/>
                      <a:round/>
                      <a:headEnd type="none" w="med" len="med"/>
                      <a:tailEnd type="none" w="med" len="med"/>
                    </a:lnT>
                    <a:noFill/>
                  </a:tcPr>
                </a:tc>
                <a:tc>
                  <a:txBody>
                    <a:bodyPr/>
                    <a:lstStyle/>
                    <a:p>
                      <a:pPr algn="r" fontAlgn="b"/>
                      <a:r>
                        <a:rPr lang="nl-NL" sz="1000" u="none" strike="noStrike">
                          <a:effectLst/>
                          <a:latin typeface="+mn-lt"/>
                        </a:rPr>
                        <a:t>48</a:t>
                      </a:r>
                      <a:endParaRPr lang="nl-NL" sz="1000" b="0" i="0" u="none" strike="noStrike">
                        <a:solidFill>
                          <a:srgbClr val="000000"/>
                        </a:solidFill>
                        <a:effectLst/>
                        <a:latin typeface="+mn-lt"/>
                      </a:endParaRPr>
                    </a:p>
                  </a:txBody>
                  <a:tcPr marL="8614" marR="8614" marT="8614" marB="41349" anchor="ctr">
                    <a:lnT w="12700" cap="flat" cmpd="sng" algn="ctr">
                      <a:solidFill>
                        <a:schemeClr val="tx1"/>
                      </a:solidFill>
                      <a:prstDash val="solid"/>
                      <a:round/>
                      <a:headEnd type="none" w="med" len="med"/>
                      <a:tailEnd type="none" w="med" len="med"/>
                    </a:lnT>
                    <a:noFill/>
                  </a:tcPr>
                </a:tc>
                <a:tc>
                  <a:txBody>
                    <a:bodyPr/>
                    <a:lstStyle/>
                    <a:p>
                      <a:pPr algn="r" fontAlgn="b"/>
                      <a:r>
                        <a:rPr lang="nl-NL" sz="1000" u="none" strike="noStrike" dirty="0">
                          <a:effectLst/>
                          <a:latin typeface="+mn-lt"/>
                        </a:rPr>
                        <a:t>49</a:t>
                      </a:r>
                      <a:endParaRPr lang="nl-NL" sz="1000" b="0" i="0" u="none" strike="noStrike" dirty="0">
                        <a:solidFill>
                          <a:srgbClr val="000000"/>
                        </a:solidFill>
                        <a:effectLst/>
                        <a:latin typeface="+mn-lt"/>
                      </a:endParaRPr>
                    </a:p>
                  </a:txBody>
                  <a:tcPr marL="8614" marR="8614" marT="8614" marB="41349" anchor="ctr">
                    <a:lnT w="12700" cap="flat" cmpd="sng" algn="ctr">
                      <a:solidFill>
                        <a:schemeClr val="tx1"/>
                      </a:solidFill>
                      <a:prstDash val="solid"/>
                      <a:round/>
                      <a:headEnd type="none" w="med" len="med"/>
                      <a:tailEnd type="none" w="med" len="med"/>
                    </a:lnT>
                    <a:noFill/>
                  </a:tcPr>
                </a:tc>
                <a:tc>
                  <a:txBody>
                    <a:bodyPr/>
                    <a:lstStyle/>
                    <a:p>
                      <a:pPr algn="r" fontAlgn="b"/>
                      <a:r>
                        <a:rPr lang="nl-NL" sz="1000" b="0" i="0" u="none" strike="noStrike" dirty="0">
                          <a:solidFill>
                            <a:srgbClr val="000000"/>
                          </a:solidFill>
                          <a:effectLst/>
                          <a:latin typeface="+mn-lt"/>
                        </a:rPr>
                        <a:t>112</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r" fontAlgn="b"/>
                      <a:r>
                        <a:rPr lang="nl-NL" sz="1000" b="0" i="0" u="none" strike="noStrike" dirty="0">
                          <a:solidFill>
                            <a:srgbClr val="000000"/>
                          </a:solidFill>
                          <a:effectLst/>
                          <a:latin typeface="+mn-lt"/>
                        </a:rPr>
                        <a:t>209 </a:t>
                      </a:r>
                    </a:p>
                  </a:txBody>
                  <a:tcPr marL="0" marR="0" marT="0"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95776125"/>
                  </a:ext>
                </a:extLst>
              </a:tr>
              <a:tr h="0">
                <a:tc>
                  <a:txBody>
                    <a:bodyPr/>
                    <a:lstStyle/>
                    <a:p>
                      <a:pPr algn="l" fontAlgn="b"/>
                      <a:endParaRPr lang="nl-NL" sz="1000" b="0" i="0" u="none" strike="noStrike">
                        <a:solidFill>
                          <a:srgbClr val="000000"/>
                        </a:solidFill>
                        <a:effectLst/>
                        <a:latin typeface="+mn-lt"/>
                      </a:endParaRPr>
                    </a:p>
                  </a:txBody>
                  <a:tcPr marL="8614" marR="8614" marT="8614" marB="41349" anchor="b">
                    <a:noFill/>
                  </a:tcPr>
                </a:tc>
                <a:tc>
                  <a:txBody>
                    <a:bodyPr/>
                    <a:lstStyle/>
                    <a:p>
                      <a:pPr algn="r" fontAlgn="b"/>
                      <a:endParaRPr lang="nl-NL" sz="1000" b="0" i="0" u="none" strike="noStrike">
                        <a:solidFill>
                          <a:srgbClr val="000000"/>
                        </a:solidFill>
                        <a:effectLst/>
                        <a:latin typeface="+mn-lt"/>
                      </a:endParaRPr>
                    </a:p>
                  </a:txBody>
                  <a:tcPr marL="8614" marR="8614" marT="8614" marB="41349" anchor="ctr">
                    <a:noFill/>
                  </a:tcPr>
                </a:tc>
                <a:tc>
                  <a:txBody>
                    <a:bodyPr/>
                    <a:lstStyle/>
                    <a:p>
                      <a:pPr algn="r" fontAlgn="b"/>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b="0" i="0" u="none" strike="noStrike" dirty="0">
                          <a:solidFill>
                            <a:srgbClr val="000000"/>
                          </a:solidFill>
                          <a:effectLst/>
                          <a:latin typeface="+mn-lt"/>
                        </a:rPr>
                        <a:t> </a:t>
                      </a:r>
                    </a:p>
                  </a:txBody>
                  <a:tcPr marL="0" marR="0" marT="0" marB="0" anchor="ctr">
                    <a:noFill/>
                  </a:tcPr>
                </a:tc>
                <a:tc>
                  <a:txBody>
                    <a:bodyPr/>
                    <a:lstStyle/>
                    <a:p>
                      <a:pPr algn="r" fontAlgn="b"/>
                      <a:r>
                        <a:rPr lang="nl-NL" sz="1000" b="0" i="0" u="none" strike="noStrike" dirty="0">
                          <a:solidFill>
                            <a:srgbClr val="000000"/>
                          </a:solidFill>
                          <a:effectLst/>
                          <a:latin typeface="+mn-lt"/>
                        </a:rPr>
                        <a:t> </a:t>
                      </a:r>
                    </a:p>
                  </a:txBody>
                  <a:tcPr marL="0" marR="0" marT="0" marB="0" anchor="ctr">
                    <a:noFill/>
                  </a:tcPr>
                </a:tc>
                <a:extLst>
                  <a:ext uri="{0D108BD9-81ED-4DB2-BD59-A6C34878D82A}">
                    <a16:rowId xmlns:a16="http://schemas.microsoft.com/office/drawing/2014/main" val="617626097"/>
                  </a:ext>
                </a:extLst>
              </a:tr>
              <a:tr h="187794">
                <a:tc>
                  <a:txBody>
                    <a:bodyPr/>
                    <a:lstStyle/>
                    <a:p>
                      <a:pPr algn="l" fontAlgn="b"/>
                      <a:r>
                        <a:rPr lang="nl-NL" sz="1000" u="none" strike="noStrike">
                          <a:effectLst/>
                          <a:latin typeface="+mn-lt"/>
                        </a:rPr>
                        <a:t>Eindtotaal</a:t>
                      </a:r>
                      <a:endParaRPr lang="nl-NL" sz="1000" b="0" i="0" u="none" strike="noStrike">
                        <a:solidFill>
                          <a:srgbClr val="000000"/>
                        </a:solidFill>
                        <a:effectLst/>
                        <a:latin typeface="+mn-lt"/>
                      </a:endParaRPr>
                    </a:p>
                  </a:txBody>
                  <a:tcPr marL="8614" marR="8614" marT="8614" marB="41349" anchor="b">
                    <a:noFill/>
                  </a:tcPr>
                </a:tc>
                <a:tc>
                  <a:txBody>
                    <a:bodyPr/>
                    <a:lstStyle/>
                    <a:p>
                      <a:pPr algn="r" fontAlgn="b"/>
                      <a:r>
                        <a:rPr lang="nl-NL" sz="1000" u="none" strike="noStrike">
                          <a:effectLst/>
                          <a:latin typeface="+mn-lt"/>
                        </a:rPr>
                        <a:t>83</a:t>
                      </a:r>
                      <a:endParaRPr lang="nl-NL" sz="1000" b="0" i="0" u="none" strike="noStrike">
                        <a:solidFill>
                          <a:srgbClr val="000000"/>
                        </a:solidFill>
                        <a:effectLst/>
                        <a:latin typeface="+mn-lt"/>
                      </a:endParaRPr>
                    </a:p>
                  </a:txBody>
                  <a:tcPr marL="8614" marR="8614" marT="8614" marB="41349" anchor="ctr">
                    <a:noFill/>
                  </a:tcPr>
                </a:tc>
                <a:tc>
                  <a:txBody>
                    <a:bodyPr/>
                    <a:lstStyle/>
                    <a:p>
                      <a:pPr algn="r" fontAlgn="b"/>
                      <a:r>
                        <a:rPr lang="nl-NL" sz="1000" u="none" strike="noStrike" dirty="0">
                          <a:effectLst/>
                          <a:latin typeface="+mn-lt"/>
                        </a:rPr>
                        <a:t>75</a:t>
                      </a:r>
                      <a:endParaRPr lang="nl-NL" sz="1000" b="0" i="0" u="none" strike="noStrike" dirty="0">
                        <a:solidFill>
                          <a:srgbClr val="000000"/>
                        </a:solidFill>
                        <a:effectLst/>
                        <a:latin typeface="+mn-lt"/>
                      </a:endParaRPr>
                    </a:p>
                  </a:txBody>
                  <a:tcPr marL="8614" marR="8614" marT="8614" marB="41349" anchor="ctr">
                    <a:noFill/>
                  </a:tcPr>
                </a:tc>
                <a:tc>
                  <a:txBody>
                    <a:bodyPr/>
                    <a:lstStyle/>
                    <a:p>
                      <a:pPr algn="r" fontAlgn="b"/>
                      <a:r>
                        <a:rPr lang="nl-NL" sz="1000" b="0" i="0" u="none" strike="noStrike" dirty="0">
                          <a:solidFill>
                            <a:srgbClr val="000000"/>
                          </a:solidFill>
                          <a:effectLst/>
                          <a:latin typeface="+mn-lt"/>
                        </a:rPr>
                        <a:t>190</a:t>
                      </a:r>
                    </a:p>
                  </a:txBody>
                  <a:tcPr marL="0" marR="0" marT="0" marB="0" anchor="ctr">
                    <a:noFill/>
                  </a:tcPr>
                </a:tc>
                <a:tc>
                  <a:txBody>
                    <a:bodyPr/>
                    <a:lstStyle/>
                    <a:p>
                      <a:pPr algn="r" rtl="0" fontAlgn="b"/>
                      <a:r>
                        <a:rPr lang="nl-NL" sz="1000" b="0" i="0" u="none" strike="noStrike" dirty="0">
                          <a:solidFill>
                            <a:srgbClr val="000000"/>
                          </a:solidFill>
                          <a:effectLst/>
                          <a:latin typeface="+mn-lt"/>
                        </a:rPr>
                        <a:t>348</a:t>
                      </a:r>
                    </a:p>
                  </a:txBody>
                  <a:tcPr marL="0" marR="0" marT="0" marB="0" anchor="ctr">
                    <a:noFill/>
                  </a:tcPr>
                </a:tc>
                <a:extLst>
                  <a:ext uri="{0D108BD9-81ED-4DB2-BD59-A6C34878D82A}">
                    <a16:rowId xmlns:a16="http://schemas.microsoft.com/office/drawing/2014/main" val="3860650812"/>
                  </a:ext>
                </a:extLst>
              </a:tr>
            </a:tbl>
          </a:graphicData>
        </a:graphic>
      </p:graphicFrame>
    </p:spTree>
    <p:extLst>
      <p:ext uri="{BB962C8B-B14F-4D97-AF65-F5344CB8AC3E}">
        <p14:creationId xmlns:p14="http://schemas.microsoft.com/office/powerpoint/2010/main" val="24786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marL="457200" indent="-457200" algn="l">
              <a:buFont typeface="+mj-lt"/>
              <a:buAutoNum type="arabicPeriod" startAt="4"/>
            </a:pPr>
            <a:r>
              <a:rPr lang="nl-NL" sz="2200" dirty="0">
                <a:solidFill>
                  <a:schemeClr val="accent1"/>
                </a:solidFill>
              </a:rPr>
              <a:t>Financiën</a:t>
            </a:r>
          </a:p>
        </p:txBody>
      </p:sp>
      <p:sp>
        <p:nvSpPr>
          <p:cNvPr id="6" name="Tekstvak 5"/>
          <p:cNvSpPr txBox="1"/>
          <p:nvPr/>
        </p:nvSpPr>
        <p:spPr>
          <a:xfrm>
            <a:off x="5875361" y="318712"/>
            <a:ext cx="3268639" cy="1538883"/>
          </a:xfrm>
          <a:prstGeom prst="rect">
            <a:avLst/>
          </a:prstGeom>
          <a:noFill/>
        </p:spPr>
        <p:txBody>
          <a:bodyPr wrap="square" rtlCol="0">
            <a:spAutoFit/>
          </a:bodyPr>
          <a:lstStyle/>
          <a:p>
            <a:r>
              <a:rPr lang="nl-NL" sz="1200" b="1" dirty="0">
                <a:solidFill>
                  <a:srgbClr val="1C75BC"/>
                </a:solidFill>
              </a:rPr>
              <a:t>Het geheel van onze inspanningen</a:t>
            </a:r>
          </a:p>
          <a:p>
            <a:pPr marL="171450" indent="-171450">
              <a:buFont typeface="Arial" panose="020B0604020202020204" pitchFamily="34" charset="0"/>
              <a:buChar char="•"/>
            </a:pPr>
            <a:r>
              <a:rPr lang="nl-NL" sz="1200" b="1" dirty="0">
                <a:solidFill>
                  <a:srgbClr val="1C75BC"/>
                </a:solidFill>
              </a:rPr>
              <a:t>faciliteert professionals in het operationele proces om ouders – kind – leerkracht optimaal te ondersteunen</a:t>
            </a:r>
          </a:p>
          <a:p>
            <a:pPr marL="171450" indent="-171450">
              <a:buFont typeface="Arial" panose="020B0604020202020204" pitchFamily="34" charset="0"/>
              <a:buChar char="•"/>
            </a:pPr>
            <a:r>
              <a:rPr lang="nl-NL" sz="1200" b="1" dirty="0">
                <a:solidFill>
                  <a:srgbClr val="1C75BC"/>
                </a:solidFill>
              </a:rPr>
              <a:t>ondersteunt de strategie m.b.t.</a:t>
            </a:r>
          </a:p>
          <a:p>
            <a:pPr marL="628650" lvl="1" indent="-171450">
              <a:buFontTx/>
              <a:buChar char="-"/>
            </a:pPr>
            <a:r>
              <a:rPr lang="nl-NL" sz="1200" b="1" dirty="0">
                <a:solidFill>
                  <a:srgbClr val="1C75BC"/>
                </a:solidFill>
              </a:rPr>
              <a:t>missie en visie</a:t>
            </a:r>
          </a:p>
          <a:p>
            <a:pPr marL="628650" lvl="1" indent="-171450">
              <a:buFontTx/>
              <a:buChar char="-"/>
            </a:pPr>
            <a:r>
              <a:rPr lang="nl-NL" sz="1200" b="1" dirty="0">
                <a:solidFill>
                  <a:srgbClr val="1C75BC"/>
                </a:solidFill>
              </a:rPr>
              <a:t>wettelijke - maatschappelijke opdracht</a:t>
            </a:r>
          </a:p>
          <a:p>
            <a:endParaRPr lang="nl-NL" sz="1000" dirty="0"/>
          </a:p>
        </p:txBody>
      </p:sp>
      <p:sp>
        <p:nvSpPr>
          <p:cNvPr id="10" name="Tekstvak 9"/>
          <p:cNvSpPr txBox="1"/>
          <p:nvPr/>
        </p:nvSpPr>
        <p:spPr>
          <a:xfrm>
            <a:off x="5841241" y="2182942"/>
            <a:ext cx="3268639" cy="1477328"/>
          </a:xfrm>
          <a:prstGeom prst="rect">
            <a:avLst/>
          </a:prstGeom>
          <a:noFill/>
        </p:spPr>
        <p:txBody>
          <a:bodyPr wrap="square" rtlCol="0">
            <a:spAutoFit/>
          </a:bodyPr>
          <a:lstStyle/>
          <a:p>
            <a:r>
              <a:rPr lang="nl-NL" sz="1000" b="1" dirty="0">
                <a:solidFill>
                  <a:schemeClr val="accent1"/>
                </a:solidFill>
              </a:rPr>
              <a:t>Conclusies</a:t>
            </a:r>
          </a:p>
          <a:p>
            <a:pPr marL="342900" indent="-342900">
              <a:buFont typeface="Arial" panose="020B0604020202020204" pitchFamily="34" charset="0"/>
              <a:buChar char="•"/>
            </a:pPr>
            <a:r>
              <a:rPr lang="nl-NL" sz="1000" dirty="0"/>
              <a:t>Alle uitgaven vallen binnen de begroting.</a:t>
            </a:r>
            <a:br>
              <a:rPr lang="nl-NL" sz="1000" dirty="0"/>
            </a:br>
            <a:endParaRPr lang="nl-NL" sz="1000" dirty="0"/>
          </a:p>
          <a:p>
            <a:pPr marL="342900" indent="-342900">
              <a:buFont typeface="Arial" panose="020B0604020202020204" pitchFamily="34" charset="0"/>
              <a:buChar char="•"/>
            </a:pPr>
            <a:r>
              <a:rPr lang="nl-NL" sz="1000" dirty="0"/>
              <a:t>Het aantal SBO-leerlingen waarvan de verwijzende basisschool in een ander samenwerkingsverband ligt, is groter dan aanvankelijk voorspelt. </a:t>
            </a:r>
            <a:br>
              <a:rPr lang="nl-NL" sz="1000" dirty="0"/>
            </a:br>
            <a:endParaRPr lang="nl-NL" sz="1000" dirty="0"/>
          </a:p>
          <a:p>
            <a:pPr marL="342900" indent="-342900">
              <a:buFont typeface="Arial" panose="020B0604020202020204" pitchFamily="34" charset="0"/>
              <a:buChar char="•"/>
            </a:pPr>
            <a:r>
              <a:rPr lang="nl-NL" sz="1000" dirty="0"/>
              <a:t>Professionalisering werkveld: accent uitgaven in </a:t>
            </a:r>
            <a:br>
              <a:rPr lang="nl-NL" sz="1000" dirty="0"/>
            </a:br>
            <a:r>
              <a:rPr lang="nl-NL" sz="1000" dirty="0"/>
              <a:t>1</a:t>
            </a:r>
            <a:r>
              <a:rPr lang="nl-NL" sz="1000" baseline="30000" dirty="0"/>
              <a:t>e</a:t>
            </a:r>
            <a:r>
              <a:rPr lang="nl-NL" sz="1000" dirty="0"/>
              <a:t> trimester door TOP-dossier scholing ib-</a:t>
            </a:r>
            <a:r>
              <a:rPr lang="nl-NL" sz="1000" dirty="0" err="1"/>
              <a:t>ers</a:t>
            </a:r>
            <a:r>
              <a:rPr lang="nl-NL" sz="1000" dirty="0"/>
              <a:t>.</a:t>
            </a:r>
          </a:p>
        </p:txBody>
      </p:sp>
      <p:sp>
        <p:nvSpPr>
          <p:cNvPr id="3" name="Tijdelijke aanduiding voor dianummer 2"/>
          <p:cNvSpPr>
            <a:spLocks noGrp="1"/>
          </p:cNvSpPr>
          <p:nvPr>
            <p:ph type="sldNum" sz="quarter" idx="12"/>
          </p:nvPr>
        </p:nvSpPr>
        <p:spPr/>
        <p:txBody>
          <a:bodyPr/>
          <a:lstStyle/>
          <a:p>
            <a:pPr>
              <a:defRPr/>
            </a:pPr>
            <a:fld id="{ABFB7BBB-6309-44FD-9D55-9CEADEEA9D86}" type="slidenum">
              <a:rPr lang="nl-NL" altLang="nl-NL" smtClean="0"/>
              <a:pPr>
                <a:defRPr/>
              </a:pPr>
              <a:t>25</a:t>
            </a:fld>
            <a:endParaRPr lang="nl-NL" altLang="nl-NL"/>
          </a:p>
        </p:txBody>
      </p:sp>
      <p:pic>
        <p:nvPicPr>
          <p:cNvPr id="5" name="Afbeelding 4"/>
          <p:cNvPicPr>
            <a:picLocks noChangeAspect="1"/>
          </p:cNvPicPr>
          <p:nvPr/>
        </p:nvPicPr>
        <p:blipFill>
          <a:blip r:embed="rId3"/>
          <a:stretch>
            <a:fillRect/>
          </a:stretch>
        </p:blipFill>
        <p:spPr>
          <a:xfrm>
            <a:off x="457200" y="824418"/>
            <a:ext cx="4127584" cy="2716775"/>
          </a:xfrm>
          <a:prstGeom prst="rect">
            <a:avLst/>
          </a:prstGeom>
        </p:spPr>
      </p:pic>
      <p:pic>
        <p:nvPicPr>
          <p:cNvPr id="11" name="Afbeelding 10">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1915254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26</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26</a:t>
            </a:fld>
            <a:endParaRPr lang="nl-NL" dirty="0"/>
          </a:p>
        </p:txBody>
      </p:sp>
      <p:graphicFrame>
        <p:nvGraphicFramePr>
          <p:cNvPr id="14" name="Tabel 13"/>
          <p:cNvGraphicFramePr>
            <a:graphicFrameLocks noGrp="1"/>
          </p:cNvGraphicFramePr>
          <p:nvPr>
            <p:extLst>
              <p:ext uri="{D42A27DB-BD31-4B8C-83A1-F6EECF244321}">
                <p14:modId xmlns:p14="http://schemas.microsoft.com/office/powerpoint/2010/main" val="267799137"/>
              </p:ext>
            </p:extLst>
          </p:nvPr>
        </p:nvGraphicFramePr>
        <p:xfrm>
          <a:off x="1495425" y="318712"/>
          <a:ext cx="4823953" cy="4183731"/>
        </p:xfrm>
        <a:graphic>
          <a:graphicData uri="http://schemas.openxmlformats.org/drawingml/2006/table">
            <a:tbl>
              <a:tblPr/>
              <a:tblGrid>
                <a:gridCol w="212772">
                  <a:extLst>
                    <a:ext uri="{9D8B030D-6E8A-4147-A177-3AD203B41FA5}">
                      <a16:colId xmlns:a16="http://schemas.microsoft.com/office/drawing/2014/main" val="2649645757"/>
                    </a:ext>
                  </a:extLst>
                </a:gridCol>
                <a:gridCol w="292562">
                  <a:extLst>
                    <a:ext uri="{9D8B030D-6E8A-4147-A177-3AD203B41FA5}">
                      <a16:colId xmlns:a16="http://schemas.microsoft.com/office/drawing/2014/main" val="354213189"/>
                    </a:ext>
                  </a:extLst>
                </a:gridCol>
                <a:gridCol w="2074532">
                  <a:extLst>
                    <a:ext uri="{9D8B030D-6E8A-4147-A177-3AD203B41FA5}">
                      <a16:colId xmlns:a16="http://schemas.microsoft.com/office/drawing/2014/main" val="948851473"/>
                    </a:ext>
                  </a:extLst>
                </a:gridCol>
                <a:gridCol w="748029">
                  <a:extLst>
                    <a:ext uri="{9D8B030D-6E8A-4147-A177-3AD203B41FA5}">
                      <a16:colId xmlns:a16="http://schemas.microsoft.com/office/drawing/2014/main" val="2308057852"/>
                    </a:ext>
                  </a:extLst>
                </a:gridCol>
                <a:gridCol w="748029">
                  <a:extLst>
                    <a:ext uri="{9D8B030D-6E8A-4147-A177-3AD203B41FA5}">
                      <a16:colId xmlns:a16="http://schemas.microsoft.com/office/drawing/2014/main" val="3695433860"/>
                    </a:ext>
                  </a:extLst>
                </a:gridCol>
                <a:gridCol w="748029">
                  <a:extLst>
                    <a:ext uri="{9D8B030D-6E8A-4147-A177-3AD203B41FA5}">
                      <a16:colId xmlns:a16="http://schemas.microsoft.com/office/drawing/2014/main" val="2492349623"/>
                    </a:ext>
                  </a:extLst>
                </a:gridCol>
              </a:tblGrid>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dirty="0">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a:solidFill>
                            <a:srgbClr val="000000"/>
                          </a:solidFill>
                          <a:effectLst/>
                          <a:latin typeface="Calibri" panose="020F0502020204030204" pitchFamily="34" charset="0"/>
                        </a:rPr>
                        <a:t>begroot</a:t>
                      </a: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dirty="0">
                          <a:solidFill>
                            <a:srgbClr val="000000"/>
                          </a:solidFill>
                          <a:effectLst/>
                          <a:latin typeface="Calibri" panose="020F0502020204030204" pitchFamily="34" charset="0"/>
                        </a:rPr>
                        <a:t>Realisatie</a:t>
                      </a:r>
                    </a:p>
                  </a:txBody>
                  <a:tcPr marL="8950" marR="8950" marT="8950" marB="42961" anchor="b">
                    <a:lnL>
                      <a:noFill/>
                    </a:lnL>
                    <a:lnR>
                      <a:noFill/>
                    </a:lnR>
                    <a:lnT>
                      <a:noFill/>
                    </a:lnT>
                    <a:lnB>
                      <a:noFill/>
                    </a:lnB>
                    <a:solidFill>
                      <a:srgbClr val="FFFFFF"/>
                    </a:solidFill>
                  </a:tcPr>
                </a:tc>
                <a:tc>
                  <a:txBody>
                    <a:bodyPr/>
                    <a:lstStyle/>
                    <a:p>
                      <a:pPr algn="r" fontAlgn="b"/>
                      <a:r>
                        <a:rPr lang="nl-NL" sz="800" b="1" i="1" u="none" strike="noStrike">
                          <a:solidFill>
                            <a:srgbClr val="000000"/>
                          </a:solidFill>
                          <a:effectLst/>
                          <a:latin typeface="Calibri" panose="020F0502020204030204" pitchFamily="34" charset="0"/>
                        </a:rPr>
                        <a:t> </a:t>
                      </a:r>
                    </a:p>
                  </a:txBody>
                  <a:tcPr marL="8950" marR="8950" marT="8950" marB="42961" anchor="b">
                    <a:lnL>
                      <a:noFill/>
                    </a:lnL>
                    <a:lnR>
                      <a:noFill/>
                    </a:lnR>
                    <a:lnT>
                      <a:noFill/>
                    </a:lnT>
                    <a:lnB>
                      <a:noFill/>
                    </a:lnB>
                    <a:solidFill>
                      <a:srgbClr val="FFFFFF"/>
                    </a:solidFill>
                  </a:tcPr>
                </a:tc>
                <a:extLst>
                  <a:ext uri="{0D108BD9-81ED-4DB2-BD59-A6C34878D82A}">
                    <a16:rowId xmlns:a16="http://schemas.microsoft.com/office/drawing/2014/main" val="3872773575"/>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a:solidFill>
                            <a:srgbClr val="000000"/>
                          </a:solidFill>
                          <a:effectLst/>
                          <a:latin typeface="Calibri" panose="020F0502020204030204" pitchFamily="34" charset="0"/>
                        </a:rPr>
                        <a:t>2016-2017</a:t>
                      </a: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dirty="0">
                          <a:solidFill>
                            <a:srgbClr val="000000"/>
                          </a:solidFill>
                          <a:effectLst/>
                          <a:latin typeface="Calibri" panose="020F0502020204030204" pitchFamily="34" charset="0"/>
                        </a:rPr>
                        <a:t>2016-2017</a:t>
                      </a:r>
                    </a:p>
                  </a:txBody>
                  <a:tcPr marL="8950" marR="8950" marT="8950" marB="42961" anchor="b">
                    <a:lnL>
                      <a:noFill/>
                    </a:lnL>
                    <a:lnR>
                      <a:noFill/>
                    </a:lnR>
                    <a:lnT>
                      <a:noFill/>
                    </a:lnT>
                    <a:lnB>
                      <a:noFill/>
                    </a:lnB>
                    <a:solidFill>
                      <a:srgbClr val="FFFFFF"/>
                    </a:solidFill>
                  </a:tcPr>
                </a:tc>
                <a:tc>
                  <a:txBody>
                    <a:bodyPr/>
                    <a:lstStyle/>
                    <a:p>
                      <a:pPr algn="ctr" fontAlgn="b"/>
                      <a:r>
                        <a:rPr lang="nl-NL" sz="800" b="1" i="1" u="none" strike="noStrike" dirty="0">
                          <a:solidFill>
                            <a:srgbClr val="000000"/>
                          </a:solidFill>
                          <a:effectLst/>
                          <a:latin typeface="Calibri" panose="020F0502020204030204" pitchFamily="34" charset="0"/>
                        </a:rPr>
                        <a:t>verschil</a:t>
                      </a:r>
                    </a:p>
                  </a:txBody>
                  <a:tcPr marL="8950" marR="8950" marT="8950" marB="42961" anchor="b">
                    <a:lnL>
                      <a:noFill/>
                    </a:lnL>
                    <a:lnR>
                      <a:noFill/>
                    </a:lnR>
                    <a:lnT>
                      <a:noFill/>
                    </a:lnT>
                    <a:lnB>
                      <a:noFill/>
                    </a:lnB>
                    <a:solidFill>
                      <a:srgbClr val="FFFFFF"/>
                    </a:solidFill>
                  </a:tcPr>
                </a:tc>
                <a:extLst>
                  <a:ext uri="{0D108BD9-81ED-4DB2-BD59-A6C34878D82A}">
                    <a16:rowId xmlns:a16="http://schemas.microsoft.com/office/drawing/2014/main" val="927868527"/>
                  </a:ext>
                </a:extLst>
              </a:tr>
              <a:tr h="204660">
                <a:tc>
                  <a:txBody>
                    <a:bodyPr/>
                    <a:lstStyle/>
                    <a:p>
                      <a:pPr algn="l" fontAlgn="b"/>
                      <a:endParaRPr lang="nl-NL" sz="800" b="0" i="0" u="none" strike="noStrike">
                        <a:solidFill>
                          <a:srgbClr val="FFFFFF"/>
                        </a:solidFill>
                        <a:effectLst/>
                        <a:latin typeface="Calibri" panose="020F0502020204030204" pitchFamily="34" charset="0"/>
                      </a:endParaRPr>
                    </a:p>
                  </a:txBody>
                  <a:tcPr marL="8950" marR="8950" marT="8950" marB="42961" anchor="b">
                    <a:lnL>
                      <a:noFill/>
                    </a:lnL>
                    <a:lnR>
                      <a:noFill/>
                    </a:lnR>
                    <a:lnT>
                      <a:noFill/>
                    </a:lnT>
                    <a:lnB>
                      <a:noFill/>
                    </a:lnB>
                    <a:solidFill>
                      <a:srgbClr val="003974"/>
                    </a:solidFill>
                  </a:tcPr>
                </a:tc>
                <a:tc gridSpan="2">
                  <a:txBody>
                    <a:bodyPr/>
                    <a:lstStyle/>
                    <a:p>
                      <a:pPr algn="l" fontAlgn="b"/>
                      <a:r>
                        <a:rPr lang="nl-NL" sz="1000" b="1" i="0" u="none" strike="noStrike">
                          <a:solidFill>
                            <a:srgbClr val="FFFFFF"/>
                          </a:solidFill>
                          <a:effectLst/>
                          <a:latin typeface="Calibri" panose="020F0502020204030204" pitchFamily="34" charset="0"/>
                        </a:rPr>
                        <a:t>BATEN</a:t>
                      </a:r>
                    </a:p>
                  </a:txBody>
                  <a:tcPr marL="114562" marR="114562" marT="57281" marB="57281" anchor="b">
                    <a:lnL>
                      <a:noFill/>
                    </a:lnL>
                    <a:lnR>
                      <a:noFill/>
                    </a:lnR>
                    <a:lnT>
                      <a:noFill/>
                    </a:lnT>
                    <a:lnB>
                      <a:noFill/>
                    </a:lnB>
                    <a:solidFill>
                      <a:srgbClr val="003974"/>
                    </a:solidFill>
                  </a:tcPr>
                </a:tc>
                <a:tc hMerge="1">
                  <a:txBody>
                    <a:bodyPr/>
                    <a:lstStyle/>
                    <a:p>
                      <a:endParaRPr lang="nl-NL"/>
                    </a:p>
                  </a:txBody>
                  <a:tcPr/>
                </a:tc>
                <a:tc>
                  <a:txBody>
                    <a:bodyPr/>
                    <a:lstStyle/>
                    <a:p>
                      <a:pPr algn="ctr" fontAlgn="b"/>
                      <a:r>
                        <a:rPr lang="nl-NL" sz="800" b="1" i="0" u="none" strike="noStrike">
                          <a:solidFill>
                            <a:srgbClr val="FFFFFF"/>
                          </a:solidFill>
                          <a:effectLst/>
                          <a:latin typeface="Calibri" panose="020F0502020204030204" pitchFamily="34" charset="0"/>
                        </a:rPr>
                        <a:t> </a:t>
                      </a:r>
                    </a:p>
                  </a:txBody>
                  <a:tcPr marL="8950" marR="8950" marT="8950" marB="42961" anchor="b">
                    <a:lnL>
                      <a:noFill/>
                    </a:lnL>
                    <a:lnR>
                      <a:noFill/>
                    </a:lnR>
                    <a:lnT>
                      <a:noFill/>
                    </a:lnT>
                    <a:lnB>
                      <a:noFill/>
                    </a:lnB>
                    <a:solidFill>
                      <a:srgbClr val="003974"/>
                    </a:solidFill>
                  </a:tcPr>
                </a:tc>
                <a:tc>
                  <a:txBody>
                    <a:bodyPr/>
                    <a:lstStyle/>
                    <a:p>
                      <a:pPr algn="ctr" fontAlgn="b"/>
                      <a:r>
                        <a:rPr lang="nl-NL" sz="800" b="1" i="0" u="none" strike="noStrike" dirty="0">
                          <a:solidFill>
                            <a:srgbClr val="FFFFFF"/>
                          </a:solidFill>
                          <a:effectLst/>
                          <a:latin typeface="Calibri" panose="020F0502020204030204" pitchFamily="34" charset="0"/>
                        </a:rPr>
                        <a:t> </a:t>
                      </a:r>
                    </a:p>
                  </a:txBody>
                  <a:tcPr marL="8950" marR="8950" marT="8950" marB="42961" anchor="b">
                    <a:lnL>
                      <a:noFill/>
                    </a:lnL>
                    <a:lnR>
                      <a:noFill/>
                    </a:lnR>
                    <a:lnT>
                      <a:noFill/>
                    </a:lnT>
                    <a:lnB>
                      <a:noFill/>
                    </a:lnB>
                    <a:solidFill>
                      <a:srgbClr val="003974"/>
                    </a:solidFill>
                  </a:tcPr>
                </a:tc>
                <a:tc>
                  <a:txBody>
                    <a:bodyPr/>
                    <a:lstStyle/>
                    <a:p>
                      <a:pPr algn="ctr" fontAlgn="b"/>
                      <a:r>
                        <a:rPr lang="nl-NL" sz="800" b="1" i="0" u="none" strike="noStrike">
                          <a:solidFill>
                            <a:srgbClr val="FFFFFF"/>
                          </a:solidFill>
                          <a:effectLst/>
                          <a:latin typeface="Calibri" panose="020F0502020204030204" pitchFamily="34" charset="0"/>
                        </a:rPr>
                        <a:t> </a:t>
                      </a:r>
                    </a:p>
                  </a:txBody>
                  <a:tcPr marL="8950" marR="8950" marT="8950" marB="42961" anchor="b">
                    <a:lnL>
                      <a:noFill/>
                    </a:lnL>
                    <a:lnR>
                      <a:noFill/>
                    </a:lnR>
                    <a:lnT>
                      <a:noFill/>
                    </a:lnT>
                    <a:lnB>
                      <a:noFill/>
                    </a:lnB>
                    <a:solidFill>
                      <a:srgbClr val="FFFFFF"/>
                    </a:solidFill>
                  </a:tcPr>
                </a:tc>
                <a:extLst>
                  <a:ext uri="{0D108BD9-81ED-4DB2-BD59-A6C34878D82A}">
                    <a16:rowId xmlns:a16="http://schemas.microsoft.com/office/drawing/2014/main" val="1547330771"/>
                  </a:ext>
                </a:extLst>
              </a:tr>
              <a:tr h="204660">
                <a:tc>
                  <a:txBody>
                    <a:bodyPr/>
                    <a:lstStyle/>
                    <a:p>
                      <a:pPr algn="l" fontAlgn="b"/>
                      <a:r>
                        <a:rPr lang="nl-NL" sz="800" b="0" i="0" u="none" strike="noStrike">
                          <a:solidFill>
                            <a:srgbClr val="000000"/>
                          </a:solidFill>
                          <a:effectLst/>
                          <a:latin typeface="Calibri" panose="020F0502020204030204" pitchFamily="34" charset="0"/>
                        </a:rPr>
                        <a:t> </a:t>
                      </a:r>
                    </a:p>
                  </a:txBody>
                  <a:tcPr marL="8950" marR="8950" marT="8950" marB="42961" anchor="b">
                    <a:lnL>
                      <a:noFill/>
                    </a:lnL>
                    <a:lnR>
                      <a:noFill/>
                    </a:lnR>
                    <a:lnT>
                      <a:noFill/>
                    </a:lnT>
                    <a:lnB>
                      <a:noFill/>
                    </a:lnB>
                    <a:solidFill>
                      <a:srgbClr val="FFFFFF"/>
                    </a:solidFill>
                  </a:tcPr>
                </a:tc>
                <a:tc>
                  <a:txBody>
                    <a:bodyPr/>
                    <a:lstStyle/>
                    <a:p>
                      <a:pPr algn="ctr" fontAlgn="b"/>
                      <a:r>
                        <a:rPr lang="nl-NL" sz="1000" b="1" i="0" u="none" strike="noStrike">
                          <a:solidFill>
                            <a:srgbClr val="000000"/>
                          </a:solidFill>
                          <a:effectLst/>
                          <a:latin typeface="Calibri" panose="020F0502020204030204" pitchFamily="34" charset="0"/>
                        </a:rPr>
                        <a:t>I</a:t>
                      </a:r>
                    </a:p>
                  </a:txBody>
                  <a:tcPr marL="8950" marR="8950" marT="8950" marB="42961" anchor="b">
                    <a:lnL>
                      <a:noFill/>
                    </a:lnL>
                    <a:lnR>
                      <a:noFill/>
                    </a:lnR>
                    <a:lnT>
                      <a:noFill/>
                    </a:lnT>
                    <a:lnB>
                      <a:noFill/>
                    </a:lnB>
                    <a:solidFill>
                      <a:srgbClr val="FFFFFF"/>
                    </a:solidFill>
                  </a:tcPr>
                </a:tc>
                <a:tc>
                  <a:txBody>
                    <a:bodyPr/>
                    <a:lstStyle/>
                    <a:p>
                      <a:pPr algn="l" fontAlgn="b"/>
                      <a:r>
                        <a:rPr lang="nl-NL" sz="800" b="1" i="0" u="none" strike="noStrike">
                          <a:solidFill>
                            <a:srgbClr val="000000"/>
                          </a:solidFill>
                          <a:effectLst/>
                          <a:latin typeface="Calibri" panose="020F0502020204030204" pitchFamily="34" charset="0"/>
                        </a:rPr>
                        <a:t>Rijksbijdragen</a:t>
                      </a: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dirty="0">
                          <a:solidFill>
                            <a:srgbClr val="FFFFFF"/>
                          </a:solidFill>
                          <a:effectLst/>
                          <a:latin typeface="Calibri" panose="020F0502020204030204" pitchFamily="34" charset="0"/>
                        </a:rPr>
                        <a:t> </a:t>
                      </a:r>
                    </a:p>
                  </a:txBody>
                  <a:tcPr marL="8950" marR="8950" marT="8950" marB="42961" anchor="b">
                    <a:lnL>
                      <a:noFill/>
                    </a:lnL>
                    <a:lnR>
                      <a:noFill/>
                    </a:lnR>
                    <a:lnT>
                      <a:noFill/>
                    </a:lnT>
                    <a:lnB>
                      <a:noFill/>
                    </a:lnB>
                    <a:solidFill>
                      <a:srgbClr val="FFFFFF"/>
                    </a:solidFill>
                  </a:tcPr>
                </a:tc>
                <a:tc>
                  <a:txBody>
                    <a:bodyPr/>
                    <a:lstStyle/>
                    <a:p>
                      <a:pPr algn="ctr" fontAlgn="b"/>
                      <a:r>
                        <a:rPr lang="nl-NL" sz="800" b="1" i="0" u="none" strike="noStrike">
                          <a:solidFill>
                            <a:srgbClr val="FFFFFF"/>
                          </a:solidFill>
                          <a:effectLst/>
                          <a:latin typeface="Calibri" panose="020F0502020204030204" pitchFamily="34" charset="0"/>
                        </a:rPr>
                        <a:t> </a:t>
                      </a:r>
                    </a:p>
                  </a:txBody>
                  <a:tcPr marL="8950" marR="8950" marT="8950" marB="42961" anchor="b">
                    <a:lnL>
                      <a:noFill/>
                    </a:lnL>
                    <a:lnR>
                      <a:noFill/>
                    </a:lnR>
                    <a:lnT>
                      <a:noFill/>
                    </a:lnT>
                    <a:lnB>
                      <a:noFill/>
                    </a:lnB>
                    <a:solidFill>
                      <a:srgbClr val="FFFFFF"/>
                    </a:solidFill>
                  </a:tcPr>
                </a:tc>
                <a:extLst>
                  <a:ext uri="{0D108BD9-81ED-4DB2-BD59-A6C34878D82A}">
                    <a16:rowId xmlns:a16="http://schemas.microsoft.com/office/drawing/2014/main" val="644113052"/>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dirty="0">
                          <a:effectLst/>
                          <a:latin typeface="Calibri" panose="020F0502020204030204" pitchFamily="34" charset="0"/>
                          <a:ea typeface="Times New Roman" panose="02020603050405020304" pitchFamily="18" charset="0"/>
                          <a:cs typeface="Times New Roman" panose="02020603050405020304" pitchFamily="18" charset="0"/>
                        </a:rPr>
                        <a:t>lichte ondersteuning personeel</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3.278.005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3.293.875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-15.870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655517921"/>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lichte ondersteuning materieel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155.370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154.205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1.165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532716728"/>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zware ondersteuning personeel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6.836.491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6.869.746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-33.255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989575532"/>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correctie i.v.m. verevening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1.601.586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1.609.376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-7.790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991902697"/>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SO-plaatsen 1 oktober personeel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dirty="0">
                          <a:effectLst/>
                          <a:latin typeface="Calibri" panose="020F0502020204030204" pitchFamily="34" charset="0"/>
                          <a:ea typeface="Times New Roman" panose="02020603050405020304" pitchFamily="18" charset="0"/>
                          <a:cs typeface="Times New Roman" panose="02020603050405020304" pitchFamily="18" charset="0"/>
                        </a:rPr>
                        <a:t> €    -3.407.622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dirty="0">
                          <a:effectLst/>
                          <a:latin typeface="Calibri" panose="020F0502020204030204" pitchFamily="34" charset="0"/>
                          <a:ea typeface="Times New Roman" panose="02020603050405020304" pitchFamily="18" charset="0"/>
                          <a:cs typeface="Times New Roman" panose="02020603050405020304" pitchFamily="18" charset="0"/>
                        </a:rPr>
                        <a:t> €    -3.421.857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14.235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462268656"/>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zware ondersteuning materieel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649.016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619.175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29.841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443394469"/>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correctie i.v.m. verevening</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192.051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192.050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228687749"/>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SO-plaatsen 1 oktober materieel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-300.325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dirty="0">
                          <a:effectLst/>
                          <a:latin typeface="Calibri" panose="020F0502020204030204" pitchFamily="34" charset="0"/>
                          <a:ea typeface="Times New Roman" panose="02020603050405020304" pitchFamily="18" charset="0"/>
                          <a:cs typeface="Times New Roman" panose="02020603050405020304" pitchFamily="18" charset="0"/>
                        </a:rPr>
                        <a:t> €         -300.325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631920630"/>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impuls schoolmaatschappelijk werk</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32.993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800" dirty="0">
                          <a:effectLst/>
                          <a:latin typeface="Calibri" panose="020F0502020204030204" pitchFamily="34" charset="0"/>
                          <a:ea typeface="Times New Roman" panose="02020603050405020304" pitchFamily="18" charset="0"/>
                          <a:cs typeface="Times New Roman" panose="02020603050405020304" pitchFamily="18" charset="0"/>
                        </a:rPr>
                        <a:t> €             31.267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1.726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2174796"/>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lgn="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totaal rijksbijdragen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 €      9.037.565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 €      9.047.512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800" b="1" i="1" dirty="0">
                          <a:effectLst/>
                          <a:latin typeface="Calibri" panose="020F0502020204030204" pitchFamily="34" charset="0"/>
                          <a:ea typeface="Times New Roman" panose="02020603050405020304" pitchFamily="18" charset="0"/>
                          <a:cs typeface="Times New Roman" panose="02020603050405020304" pitchFamily="18" charset="0"/>
                        </a:rPr>
                        <a:t> €            -9.947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1273928"/>
                  </a:ext>
                </a:extLst>
              </a:tr>
              <a:tr h="204660">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ctr" fontAlgn="b"/>
                      <a:r>
                        <a:rPr lang="nl-NL" sz="1000" b="1" i="0" u="none" strike="noStrike">
                          <a:solidFill>
                            <a:srgbClr val="000000"/>
                          </a:solidFill>
                          <a:effectLst/>
                          <a:latin typeface="Calibri" panose="020F0502020204030204" pitchFamily="34" charset="0"/>
                        </a:rPr>
                        <a:t>II</a:t>
                      </a:r>
                    </a:p>
                  </a:txBody>
                  <a:tcPr marL="8950" marR="8950" marT="8950" marB="42961" anchor="b">
                    <a:lnL>
                      <a:noFill/>
                    </a:lnL>
                    <a:lnR>
                      <a:noFill/>
                    </a:lnR>
                    <a:lnT>
                      <a:noFill/>
                    </a:lnT>
                    <a:lnB>
                      <a:noFill/>
                    </a:lnB>
                    <a:solidFill>
                      <a:srgbClr val="FFFFFF"/>
                    </a:solidFill>
                  </a:tcPr>
                </a:tc>
                <a:tc>
                  <a:txBody>
                    <a:bodyPr/>
                    <a:lstStyle/>
                    <a:p>
                      <a:pPr algn="l" fontAlgn="b"/>
                      <a:r>
                        <a:rPr lang="nl-NL" sz="800" b="1" i="0" u="none" strike="noStrike" dirty="0">
                          <a:solidFill>
                            <a:srgbClr val="000000"/>
                          </a:solidFill>
                          <a:effectLst/>
                          <a:latin typeface="Calibri" panose="020F0502020204030204" pitchFamily="34" charset="0"/>
                        </a:rPr>
                        <a:t>Overige baten</a:t>
                      </a: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nl-NL" sz="800" b="0" i="1" u="none" strike="noStrike">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14391045"/>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1.</a:t>
                      </a: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dirty="0">
                          <a:solidFill>
                            <a:srgbClr val="000000"/>
                          </a:solidFill>
                          <a:effectLst/>
                          <a:latin typeface="Calibri" panose="020F0502020204030204" pitchFamily="34" charset="0"/>
                        </a:rPr>
                        <a:t>inkomend grensverkeer </a:t>
                      </a:r>
                      <a:r>
                        <a:rPr lang="nl-NL" sz="800" b="0" i="0" u="none" strike="noStrike" dirty="0" err="1">
                          <a:solidFill>
                            <a:srgbClr val="000000"/>
                          </a:solidFill>
                          <a:effectLst/>
                          <a:latin typeface="Calibri" panose="020F0502020204030204" pitchFamily="34" charset="0"/>
                        </a:rPr>
                        <a:t>sbo</a:t>
                      </a:r>
                      <a:endParaRPr lang="nl-NL" sz="800" b="0" i="0" u="none" strike="noStrike" dirty="0">
                        <a:solidFill>
                          <a:srgbClr val="000000"/>
                        </a:solidFill>
                        <a:effectLst/>
                        <a:latin typeface="Calibri" panose="020F0502020204030204" pitchFamily="34" charset="0"/>
                      </a:endParaRPr>
                    </a:p>
                  </a:txBody>
                  <a:tcPr marL="8950" marR="8950" marT="8950" marB="42961"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9.000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44.503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-35.503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292084930"/>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2.</a:t>
                      </a: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overdracht SBO &lt;2%</a:t>
                      </a:r>
                    </a:p>
                  </a:txBody>
                  <a:tcPr marL="8950" marR="8950" marT="8950" marB="42961"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469.102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469.102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04726204"/>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3.</a:t>
                      </a: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financiële baten</a:t>
                      </a:r>
                    </a:p>
                  </a:txBody>
                  <a:tcPr marL="8950" marR="8950" marT="8950" marB="42961"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2.455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-1.455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262632936"/>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4.</a:t>
                      </a: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UWV ziektewet/vangnet</a:t>
                      </a:r>
                    </a:p>
                  </a:txBody>
                  <a:tcPr marL="8950" marR="8950" marT="8950" marB="42961"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PM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6.988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-6.988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521320672"/>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5.</a:t>
                      </a:r>
                    </a:p>
                  </a:txBody>
                  <a:tcPr marL="8950" marR="8950" marT="8950" marB="42961" anchor="b">
                    <a:lnL>
                      <a:noFill/>
                    </a:lnL>
                    <a:lnR>
                      <a:noFill/>
                    </a:lnR>
                    <a:lnT>
                      <a:noFill/>
                    </a:lnT>
                    <a:lnB>
                      <a:noFill/>
                    </a:lnB>
                    <a:solidFill>
                      <a:srgbClr val="FFFFFF"/>
                    </a:solidFill>
                  </a:tcPr>
                </a:tc>
                <a:tc>
                  <a:txBody>
                    <a:bodyPr/>
                    <a:lstStyle/>
                    <a:p>
                      <a:pPr algn="l" fontAlgn="b"/>
                      <a:r>
                        <a:rPr lang="nl-NL" sz="800" b="0" i="0" u="none" strike="noStrike">
                          <a:solidFill>
                            <a:srgbClr val="000000"/>
                          </a:solidFill>
                          <a:effectLst/>
                          <a:latin typeface="Calibri" panose="020F0502020204030204" pitchFamily="34" charset="0"/>
                        </a:rPr>
                        <a:t>overige baten</a:t>
                      </a:r>
                    </a:p>
                  </a:txBody>
                  <a:tcPr marL="8950" marR="8950" marT="8950" marB="42961"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9.000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44.503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800" i="1" dirty="0">
                          <a:effectLst/>
                          <a:latin typeface="Calibri" panose="020F0502020204030204" pitchFamily="34" charset="0"/>
                          <a:ea typeface="Times New Roman" panose="02020603050405020304" pitchFamily="18" charset="0"/>
                          <a:cs typeface="Times New Roman" panose="02020603050405020304" pitchFamily="18" charset="0"/>
                        </a:rPr>
                        <a:t> €          -35.503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0481090"/>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r" fontAlgn="b"/>
                      <a:r>
                        <a:rPr lang="nl-NL" sz="800" b="0" i="0" u="none" strike="noStrike">
                          <a:solidFill>
                            <a:srgbClr val="000000"/>
                          </a:solidFill>
                          <a:effectLst/>
                          <a:latin typeface="Calibri" panose="020F0502020204030204" pitchFamily="34" charset="0"/>
                        </a:rPr>
                        <a:t>totaal overige baten</a:t>
                      </a:r>
                    </a:p>
                  </a:txBody>
                  <a:tcPr marL="8950" marR="8950" marT="8950" marB="42961"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 €          479.102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 €          523.048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800" b="1" i="1" dirty="0">
                          <a:effectLst/>
                          <a:latin typeface="Calibri" panose="020F0502020204030204" pitchFamily="34" charset="0"/>
                          <a:ea typeface="Times New Roman" panose="02020603050405020304" pitchFamily="18" charset="0"/>
                          <a:cs typeface="Times New Roman" panose="02020603050405020304" pitchFamily="18" charset="0"/>
                        </a:rPr>
                        <a:t> €          -43.946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2875225"/>
                  </a:ext>
                </a:extLst>
              </a:tr>
              <a:tr h="166473">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r"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tcPr>
                </a:tc>
                <a:tc>
                  <a:txBody>
                    <a:bodyPr/>
                    <a:lstStyle/>
                    <a:p>
                      <a:pPr algn="l" fontAlgn="b"/>
                      <a:endParaRPr lang="nl-NL" sz="800" b="1" i="0" u="none" strike="noStrike">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800" b="1" i="0" u="none" strike="noStrike">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800" b="1" i="1" u="none" strike="noStrike" dirty="0">
                        <a:solidFill>
                          <a:srgbClr val="000000"/>
                        </a:solidFill>
                        <a:effectLst/>
                        <a:latin typeface="Calibri" panose="020F0502020204030204" pitchFamily="34" charset="0"/>
                      </a:endParaRPr>
                    </a:p>
                  </a:txBody>
                  <a:tcPr marL="8950" marR="8950" marT="8950" marB="4296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5238707"/>
                  </a:ext>
                </a:extLst>
              </a:tr>
              <a:tr h="204660">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l" fontAlgn="b"/>
                      <a:endParaRPr lang="nl-NL" sz="800" b="0" i="0" u="none" strike="noStrike">
                        <a:solidFill>
                          <a:srgbClr val="000000"/>
                        </a:solidFill>
                        <a:effectLst/>
                        <a:latin typeface="Calibri" panose="020F0502020204030204" pitchFamily="34" charset="0"/>
                      </a:endParaRPr>
                    </a:p>
                  </a:txBody>
                  <a:tcPr marL="8950" marR="8950" marT="8950" marB="42961" anchor="b">
                    <a:lnL>
                      <a:noFill/>
                    </a:lnL>
                    <a:lnR>
                      <a:noFill/>
                    </a:lnR>
                    <a:lnT>
                      <a:noFill/>
                    </a:lnT>
                    <a:lnB>
                      <a:noFill/>
                    </a:lnB>
                    <a:solidFill>
                      <a:srgbClr val="FFFFFF"/>
                    </a:solidFill>
                  </a:tcPr>
                </a:tc>
                <a:tc>
                  <a:txBody>
                    <a:bodyPr/>
                    <a:lstStyle/>
                    <a:p>
                      <a:pPr algn="r" fontAlgn="b"/>
                      <a:r>
                        <a:rPr lang="nl-NL" sz="1000" b="1" i="0" u="none" strike="noStrike" dirty="0">
                          <a:solidFill>
                            <a:srgbClr val="F7941E"/>
                          </a:solidFill>
                          <a:effectLst/>
                          <a:latin typeface="Calibri" panose="020F0502020204030204" pitchFamily="34" charset="0"/>
                        </a:rPr>
                        <a:t>totaal baten</a:t>
                      </a:r>
                    </a:p>
                  </a:txBody>
                  <a:tcPr marL="8950" marR="8950" marT="8950" marB="42961"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€ 9.516.667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lgn="ctr">
                        <a:spcAft>
                          <a:spcPts val="0"/>
                        </a:spcAft>
                      </a:pP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€ 9.570.561</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900" b="1" i="1" dirty="0">
                          <a:effectLst/>
                          <a:latin typeface="Calibri" panose="020F0502020204030204" pitchFamily="34" charset="0"/>
                          <a:ea typeface="Times New Roman" panose="02020603050405020304" pitchFamily="18" charset="0"/>
                          <a:cs typeface="Times New Roman" panose="02020603050405020304" pitchFamily="18" charset="0"/>
                        </a:rPr>
                        <a:t> €      -53.894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7368349"/>
                  </a:ext>
                </a:extLst>
              </a:tr>
            </a:tbl>
          </a:graphicData>
        </a:graphic>
      </p:graphicFrame>
      <p:pic>
        <p:nvPicPr>
          <p:cNvPr id="15" name="Afbeelding 14">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Cijfers</a:t>
            </a:r>
            <a:endParaRPr lang="nl-NL" sz="1400" dirty="0">
              <a:solidFill>
                <a:schemeClr val="bg2"/>
              </a:solidFill>
            </a:endParaRPr>
          </a:p>
        </p:txBody>
      </p:sp>
    </p:spTree>
    <p:extLst>
      <p:ext uri="{BB962C8B-B14F-4D97-AF65-F5344CB8AC3E}">
        <p14:creationId xmlns:p14="http://schemas.microsoft.com/office/powerpoint/2010/main" val="231842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27</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27</a:t>
            </a:fld>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2574660728"/>
              </p:ext>
            </p:extLst>
          </p:nvPr>
        </p:nvGraphicFramePr>
        <p:xfrm>
          <a:off x="1238250" y="318712"/>
          <a:ext cx="5320710" cy="4177640"/>
        </p:xfrm>
        <a:graphic>
          <a:graphicData uri="http://schemas.openxmlformats.org/drawingml/2006/table">
            <a:tbl>
              <a:tblPr/>
              <a:tblGrid>
                <a:gridCol w="234683">
                  <a:extLst>
                    <a:ext uri="{9D8B030D-6E8A-4147-A177-3AD203B41FA5}">
                      <a16:colId xmlns:a16="http://schemas.microsoft.com/office/drawing/2014/main" val="1505649764"/>
                    </a:ext>
                  </a:extLst>
                </a:gridCol>
                <a:gridCol w="322690">
                  <a:extLst>
                    <a:ext uri="{9D8B030D-6E8A-4147-A177-3AD203B41FA5}">
                      <a16:colId xmlns:a16="http://schemas.microsoft.com/office/drawing/2014/main" val="1144869746"/>
                    </a:ext>
                  </a:extLst>
                </a:gridCol>
                <a:gridCol w="2288163">
                  <a:extLst>
                    <a:ext uri="{9D8B030D-6E8A-4147-A177-3AD203B41FA5}">
                      <a16:colId xmlns:a16="http://schemas.microsoft.com/office/drawing/2014/main" val="1193638708"/>
                    </a:ext>
                  </a:extLst>
                </a:gridCol>
                <a:gridCol w="825058">
                  <a:extLst>
                    <a:ext uri="{9D8B030D-6E8A-4147-A177-3AD203B41FA5}">
                      <a16:colId xmlns:a16="http://schemas.microsoft.com/office/drawing/2014/main" val="2913522899"/>
                    </a:ext>
                  </a:extLst>
                </a:gridCol>
                <a:gridCol w="825058">
                  <a:extLst>
                    <a:ext uri="{9D8B030D-6E8A-4147-A177-3AD203B41FA5}">
                      <a16:colId xmlns:a16="http://schemas.microsoft.com/office/drawing/2014/main" val="482444173"/>
                    </a:ext>
                  </a:extLst>
                </a:gridCol>
                <a:gridCol w="825058">
                  <a:extLst>
                    <a:ext uri="{9D8B030D-6E8A-4147-A177-3AD203B41FA5}">
                      <a16:colId xmlns:a16="http://schemas.microsoft.com/office/drawing/2014/main" val="2040874306"/>
                    </a:ext>
                  </a:extLst>
                </a:gridCol>
              </a:tblGrid>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dirty="0">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ctr" fontAlgn="b"/>
                      <a:r>
                        <a:rPr lang="nl-NL" sz="900" b="1" i="0" u="none" strike="noStrike" dirty="0">
                          <a:solidFill>
                            <a:srgbClr val="000000"/>
                          </a:solidFill>
                          <a:effectLst/>
                          <a:latin typeface="Calibri" panose="020F0502020204030204" pitchFamily="34" charset="0"/>
                        </a:rPr>
                        <a:t>Begroot</a:t>
                      </a:r>
                    </a:p>
                  </a:txBody>
                  <a:tcPr marL="11001" marR="11001" marT="11001" marB="52804" anchor="b">
                    <a:lnL>
                      <a:noFill/>
                    </a:lnL>
                    <a:lnR>
                      <a:noFill/>
                    </a:lnR>
                    <a:lnT>
                      <a:noFill/>
                    </a:lnT>
                    <a:lnB>
                      <a:noFill/>
                    </a:lnB>
                    <a:solidFill>
                      <a:srgbClr val="FFFFFF"/>
                    </a:solidFill>
                  </a:tcPr>
                </a:tc>
                <a:tc>
                  <a:txBody>
                    <a:bodyPr/>
                    <a:lstStyle/>
                    <a:p>
                      <a:pPr algn="ctr" fontAlgn="b"/>
                      <a:r>
                        <a:rPr lang="nl-NL" sz="900" b="1" i="0" u="none" strike="noStrike" dirty="0">
                          <a:solidFill>
                            <a:srgbClr val="000000"/>
                          </a:solidFill>
                          <a:effectLst/>
                          <a:latin typeface="Calibri" panose="020F0502020204030204" pitchFamily="34" charset="0"/>
                        </a:rPr>
                        <a:t>Realisatie</a:t>
                      </a:r>
                    </a:p>
                  </a:txBody>
                  <a:tcPr marL="11001" marR="11001" marT="11001" marB="52804" anchor="b">
                    <a:lnL>
                      <a:noFill/>
                    </a:lnL>
                    <a:lnR>
                      <a:noFill/>
                    </a:lnR>
                    <a:lnT>
                      <a:noFill/>
                    </a:lnT>
                    <a:lnB>
                      <a:noFill/>
                    </a:lnB>
                    <a:solidFill>
                      <a:srgbClr val="FFFFFF"/>
                    </a:solidFill>
                  </a:tcPr>
                </a:tc>
                <a:tc>
                  <a:txBody>
                    <a:bodyPr/>
                    <a:lstStyle/>
                    <a:p>
                      <a:pPr algn="r" fontAlgn="b"/>
                      <a:r>
                        <a:rPr lang="nl-NL" sz="900" b="1" i="1" u="none" strike="noStrike">
                          <a:solidFill>
                            <a:srgbClr val="000000"/>
                          </a:solidFill>
                          <a:effectLst/>
                          <a:latin typeface="Calibri" panose="020F0502020204030204" pitchFamily="34" charset="0"/>
                        </a:rPr>
                        <a:t> </a:t>
                      </a:r>
                    </a:p>
                  </a:txBody>
                  <a:tcPr marL="11001" marR="11001" marT="11001" marB="52804" anchor="b">
                    <a:lnL>
                      <a:noFill/>
                    </a:lnL>
                    <a:lnR>
                      <a:noFill/>
                    </a:lnR>
                    <a:lnT>
                      <a:noFill/>
                    </a:lnT>
                    <a:lnB>
                      <a:noFill/>
                    </a:lnB>
                    <a:solidFill>
                      <a:srgbClr val="FFFFFF"/>
                    </a:solidFill>
                  </a:tcPr>
                </a:tc>
                <a:extLst>
                  <a:ext uri="{0D108BD9-81ED-4DB2-BD59-A6C34878D82A}">
                    <a16:rowId xmlns:a16="http://schemas.microsoft.com/office/drawing/2014/main" val="1112859568"/>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ctr" fontAlgn="b"/>
                      <a:r>
                        <a:rPr lang="nl-NL" sz="900" b="1" i="0" u="none" strike="noStrike">
                          <a:solidFill>
                            <a:srgbClr val="000000"/>
                          </a:solidFill>
                          <a:effectLst/>
                          <a:latin typeface="Calibri" panose="020F0502020204030204" pitchFamily="34" charset="0"/>
                        </a:rPr>
                        <a:t>2016-2017</a:t>
                      </a:r>
                    </a:p>
                  </a:txBody>
                  <a:tcPr marL="11001" marR="11001" marT="11001" marB="52804" anchor="b">
                    <a:lnL>
                      <a:noFill/>
                    </a:lnL>
                    <a:lnR>
                      <a:noFill/>
                    </a:lnR>
                    <a:lnT>
                      <a:noFill/>
                    </a:lnT>
                    <a:lnB>
                      <a:noFill/>
                    </a:lnB>
                    <a:solidFill>
                      <a:srgbClr val="FFFFFF"/>
                    </a:solidFill>
                  </a:tcPr>
                </a:tc>
                <a:tc>
                  <a:txBody>
                    <a:bodyPr/>
                    <a:lstStyle/>
                    <a:p>
                      <a:pPr algn="ctr" fontAlgn="b"/>
                      <a:r>
                        <a:rPr lang="nl-NL" sz="900" b="1" i="0" u="none" strike="noStrike" dirty="0">
                          <a:solidFill>
                            <a:srgbClr val="000000"/>
                          </a:solidFill>
                          <a:effectLst/>
                          <a:latin typeface="Calibri" panose="020F0502020204030204" pitchFamily="34" charset="0"/>
                        </a:rPr>
                        <a:t>2016-2017</a:t>
                      </a:r>
                    </a:p>
                  </a:txBody>
                  <a:tcPr marL="11001" marR="11001" marT="11001" marB="52804" anchor="b">
                    <a:lnL>
                      <a:noFill/>
                    </a:lnL>
                    <a:lnR>
                      <a:noFill/>
                    </a:lnR>
                    <a:lnT>
                      <a:noFill/>
                    </a:lnT>
                    <a:lnB>
                      <a:noFill/>
                    </a:lnB>
                    <a:solidFill>
                      <a:srgbClr val="FFFFFF"/>
                    </a:solidFill>
                  </a:tcPr>
                </a:tc>
                <a:tc>
                  <a:txBody>
                    <a:bodyPr/>
                    <a:lstStyle/>
                    <a:p>
                      <a:pPr algn="ctr" fontAlgn="b"/>
                      <a:r>
                        <a:rPr lang="nl-NL" sz="900" b="1" i="1" u="none" strike="noStrike">
                          <a:solidFill>
                            <a:srgbClr val="000000"/>
                          </a:solidFill>
                          <a:effectLst/>
                          <a:latin typeface="Calibri" panose="020F0502020204030204" pitchFamily="34" charset="0"/>
                        </a:rPr>
                        <a:t>verschil</a:t>
                      </a:r>
                    </a:p>
                  </a:txBody>
                  <a:tcPr marL="11001" marR="11001" marT="11001" marB="52804" anchor="b">
                    <a:lnL>
                      <a:noFill/>
                    </a:lnL>
                    <a:lnR>
                      <a:noFill/>
                    </a:lnR>
                    <a:lnT>
                      <a:noFill/>
                    </a:lnT>
                    <a:lnB>
                      <a:noFill/>
                    </a:lnB>
                    <a:solidFill>
                      <a:srgbClr val="FFFFFF"/>
                    </a:solidFill>
                  </a:tcPr>
                </a:tc>
                <a:extLst>
                  <a:ext uri="{0D108BD9-81ED-4DB2-BD59-A6C34878D82A}">
                    <a16:rowId xmlns:a16="http://schemas.microsoft.com/office/drawing/2014/main" val="3634240799"/>
                  </a:ext>
                </a:extLst>
              </a:tr>
              <a:tr h="251552">
                <a:tc>
                  <a:txBody>
                    <a:bodyPr/>
                    <a:lstStyle/>
                    <a:p>
                      <a:pPr algn="l" fontAlgn="b"/>
                      <a:endParaRPr lang="nl-NL" sz="900" b="0" i="0" u="none" strike="noStrike">
                        <a:solidFill>
                          <a:srgbClr val="FFFFFF"/>
                        </a:solidFill>
                        <a:effectLst/>
                        <a:latin typeface="Calibri" panose="020F0502020204030204" pitchFamily="34" charset="0"/>
                      </a:endParaRPr>
                    </a:p>
                  </a:txBody>
                  <a:tcPr marL="11001" marR="11001" marT="11001" marB="52804" anchor="b">
                    <a:lnL>
                      <a:noFill/>
                    </a:lnL>
                    <a:lnR>
                      <a:noFill/>
                    </a:lnR>
                    <a:lnT>
                      <a:noFill/>
                    </a:lnT>
                    <a:lnB>
                      <a:noFill/>
                    </a:lnB>
                    <a:solidFill>
                      <a:srgbClr val="003974"/>
                    </a:solidFill>
                  </a:tcPr>
                </a:tc>
                <a:tc gridSpan="4">
                  <a:txBody>
                    <a:bodyPr/>
                    <a:lstStyle/>
                    <a:p>
                      <a:pPr algn="l" fontAlgn="b"/>
                      <a:r>
                        <a:rPr lang="nl-NL" sz="1200" b="1" i="0" u="none" strike="noStrike">
                          <a:solidFill>
                            <a:srgbClr val="FFFFFF"/>
                          </a:solidFill>
                          <a:effectLst/>
                          <a:latin typeface="Calibri" panose="020F0502020204030204" pitchFamily="34" charset="0"/>
                        </a:rPr>
                        <a:t>OVERDRACHTEN (overige negatieve baten)</a:t>
                      </a:r>
                    </a:p>
                  </a:txBody>
                  <a:tcPr marL="140810" marR="140810" marT="70405" marB="70405" anchor="b">
                    <a:lnL>
                      <a:noFill/>
                    </a:lnL>
                    <a:lnR>
                      <a:noFill/>
                    </a:lnR>
                    <a:lnT>
                      <a:noFill/>
                    </a:lnT>
                    <a:lnB>
                      <a:noFill/>
                    </a:lnB>
                    <a:solidFill>
                      <a:srgbClr val="003974"/>
                    </a:solidFill>
                  </a:tcPr>
                </a:tc>
                <a:tc hMerge="1">
                  <a:txBody>
                    <a:bodyPr/>
                    <a:lstStyle/>
                    <a:p>
                      <a:endParaRPr lang="nl-NL"/>
                    </a:p>
                  </a:txBody>
                  <a:tcPr/>
                </a:tc>
                <a:tc hMerge="1">
                  <a:txBody>
                    <a:bodyPr/>
                    <a:lstStyle/>
                    <a:p>
                      <a:endParaRPr lang="nl-NL"/>
                    </a:p>
                  </a:txBody>
                  <a:tcPr/>
                </a:tc>
                <a:tc hMerge="1">
                  <a:txBody>
                    <a:bodyPr/>
                    <a:lstStyle/>
                    <a:p>
                      <a:endParaRPr lang="nl-NL"/>
                    </a:p>
                  </a:txBody>
                  <a:tcPr>
                    <a:lnL w="12700" cmpd="sng">
                      <a:noFill/>
                      <a:prstDash val="solid"/>
                    </a:lnL>
                    <a:lnT w="12700" cmpd="sng">
                      <a:noFill/>
                      <a:prstDash val="solid"/>
                    </a:lnT>
                  </a:tcPr>
                </a:tc>
                <a:tc>
                  <a:txBody>
                    <a:bodyPr/>
                    <a:lstStyle/>
                    <a:p>
                      <a:pPr algn="ctr" fontAlgn="b"/>
                      <a:r>
                        <a:rPr lang="nl-NL" sz="900" b="1" i="1" u="none" strike="noStrike">
                          <a:solidFill>
                            <a:srgbClr val="FFFFFF"/>
                          </a:solidFill>
                          <a:effectLst/>
                          <a:latin typeface="Calibri" panose="020F0502020204030204" pitchFamily="34" charset="0"/>
                        </a:rPr>
                        <a:t> </a:t>
                      </a:r>
                    </a:p>
                  </a:txBody>
                  <a:tcPr marL="11001" marR="11001" marT="11001" marB="52804" anchor="b">
                    <a:lnL>
                      <a:noFill/>
                    </a:lnL>
                    <a:lnR>
                      <a:noFill/>
                    </a:lnR>
                    <a:lnT>
                      <a:noFill/>
                    </a:lnT>
                    <a:lnB>
                      <a:noFill/>
                    </a:lnB>
                    <a:solidFill>
                      <a:srgbClr val="FFFFFF"/>
                    </a:solidFill>
                  </a:tcPr>
                </a:tc>
                <a:extLst>
                  <a:ext uri="{0D108BD9-81ED-4DB2-BD59-A6C34878D82A}">
                    <a16:rowId xmlns:a16="http://schemas.microsoft.com/office/drawing/2014/main" val="4169613626"/>
                  </a:ext>
                </a:extLst>
              </a:tr>
              <a:tr h="251552">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CBE3F8"/>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ondersteuningsniveau 0 en 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b="1"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B>
                      <a:noFill/>
                    </a:lnB>
                    <a:solidFill>
                      <a:srgbClr val="FFFFFF"/>
                    </a:solidFill>
                  </a:tcPr>
                </a:tc>
                <a:tc>
                  <a:txBody>
                    <a:bodyPr/>
                    <a:lstStyle/>
                    <a:p>
                      <a:pPr>
                        <a:spcAft>
                          <a:spcPts val="0"/>
                        </a:spcAft>
                      </a:pPr>
                      <a:r>
                        <a:rPr lang="nl-NL"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366837240"/>
                  </a:ext>
                </a:extLst>
              </a:tr>
              <a:tr h="34542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1.</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basisondersteuning regulier onderwijs (€ 115,- ll)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2.401.545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2.401.545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733379254"/>
                  </a:ext>
                </a:extLst>
              </a:tr>
              <a:tr h="251552">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CBE3F8"/>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II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ondersteuningsniveau 2 en 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423198231"/>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2.</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verlenging overgangsregeling (€ 65,- per leerl)</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1.357.395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1.357.395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559220383"/>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ondersteuningsniveau 2-3 via werkgebieden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1.950.000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1.313.609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636.391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214844317"/>
                  </a:ext>
                </a:extLst>
              </a:tr>
              <a:tr h="251552">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CBE3F8"/>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III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ondersteuningsniveau 4 SBO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618296374"/>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3.</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crisisopvang 10 plaatsen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230037528"/>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4.</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verlenging overgangsregeling LGF</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952209255"/>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uitrol beleid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150.000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271.022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-121.022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622812042"/>
                  </a:ext>
                </a:extLst>
              </a:tr>
              <a:tr h="251552">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CBE3F8"/>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IV</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b="1">
                          <a:effectLst/>
                          <a:latin typeface="Calibri" panose="020F0502020204030204" pitchFamily="34" charset="0"/>
                          <a:ea typeface="Times New Roman" panose="02020603050405020304" pitchFamily="18" charset="0"/>
                          <a:cs typeface="Times New Roman" panose="02020603050405020304" pitchFamily="18" charset="0"/>
                        </a:rPr>
                        <a:t>ondersteuningsniveau 4 SO</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CBE3F8"/>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602025909"/>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6.</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peildatum 1 februari</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386.875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386.875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607035966"/>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7.</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crisisopvang 10 plaatsen</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100.000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785548361"/>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8.</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uitrol beleid</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a:effectLst/>
                          <a:latin typeface="Calibri" panose="020F0502020204030204" pitchFamily="34" charset="0"/>
                          <a:ea typeface="Times New Roman" panose="02020603050405020304" pitchFamily="18" charset="0"/>
                          <a:cs typeface="Times New Roman" panose="02020603050405020304" pitchFamily="18" charset="0"/>
                        </a:rPr>
                        <a:t> €          200.000 </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800" i="1" dirty="0">
                          <a:effectLst/>
                          <a:latin typeface="Calibri" panose="020F0502020204030204" pitchFamily="34" charset="0"/>
                          <a:ea typeface="Times New Roman" panose="02020603050405020304" pitchFamily="18" charset="0"/>
                          <a:cs typeface="Times New Roman" panose="02020603050405020304" pitchFamily="18" charset="0"/>
                        </a:rPr>
                        <a:t> €                    -0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331873611"/>
                  </a:ext>
                </a:extLst>
              </a:tr>
              <a:tr h="204615">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900" b="0" i="1"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9229967"/>
                  </a:ext>
                </a:extLst>
              </a:tr>
              <a:tr h="251552">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l" fontAlgn="b"/>
                      <a:endParaRPr lang="nl-NL" sz="900" b="0" i="0" u="none" strike="noStrike">
                        <a:solidFill>
                          <a:srgbClr val="000000"/>
                        </a:solidFill>
                        <a:effectLst/>
                        <a:latin typeface="Calibri" panose="020F0502020204030204" pitchFamily="34" charset="0"/>
                      </a:endParaRPr>
                    </a:p>
                  </a:txBody>
                  <a:tcPr marL="11001" marR="11001" marT="11001" marB="52804" anchor="b">
                    <a:lnL>
                      <a:noFill/>
                    </a:lnL>
                    <a:lnR>
                      <a:noFill/>
                    </a:lnR>
                    <a:lnT>
                      <a:noFill/>
                    </a:lnT>
                    <a:lnB>
                      <a:noFill/>
                    </a:lnB>
                    <a:solidFill>
                      <a:srgbClr val="FFFFFF"/>
                    </a:solidFill>
                  </a:tcPr>
                </a:tc>
                <a:tc>
                  <a:txBody>
                    <a:bodyPr/>
                    <a:lstStyle/>
                    <a:p>
                      <a:pPr algn="r" fontAlgn="b"/>
                      <a:r>
                        <a:rPr lang="nl-NL" sz="1200" b="1" i="0" u="none" strike="noStrike">
                          <a:solidFill>
                            <a:srgbClr val="F7941E"/>
                          </a:solidFill>
                          <a:effectLst/>
                          <a:latin typeface="Calibri" panose="020F0502020204030204" pitchFamily="34" charset="0"/>
                        </a:rPr>
                        <a:t>totaal overdrachten</a:t>
                      </a:r>
                    </a:p>
                  </a:txBody>
                  <a:tcPr marL="11001" marR="11001" marT="11001" marB="52804"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€ 6.745.815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nl-NL" sz="1000" b="1">
                          <a:effectLst/>
                          <a:latin typeface="Calibri" panose="020F0502020204030204" pitchFamily="34" charset="0"/>
                          <a:ea typeface="Times New Roman" panose="02020603050405020304" pitchFamily="18" charset="0"/>
                          <a:cs typeface="Times New Roman" panose="02020603050405020304" pitchFamily="18" charset="0"/>
                        </a:rPr>
                        <a:t>€ 6.230.445</a:t>
                      </a:r>
                      <a:endParaRPr lang="nl-NL"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900" b="1" i="1" dirty="0">
                          <a:effectLst/>
                          <a:latin typeface="Calibri" panose="020F0502020204030204" pitchFamily="34" charset="0"/>
                          <a:ea typeface="Times New Roman" panose="02020603050405020304" pitchFamily="18" charset="0"/>
                          <a:cs typeface="Times New Roman" panose="02020603050405020304" pitchFamily="18" charset="0"/>
                        </a:rPr>
                        <a:t> €     515.370 </a:t>
                      </a:r>
                      <a:endParaRPr lang="nl-NL"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2052036"/>
                  </a:ext>
                </a:extLst>
              </a:tr>
            </a:tbl>
          </a:graphicData>
        </a:graphic>
      </p:graphicFrame>
      <p:pic>
        <p:nvPicPr>
          <p:cNvPr id="7" name="Afbeelding 6">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Cijfers </a:t>
            </a:r>
            <a:r>
              <a:rPr lang="nl-NL" sz="1400" dirty="0">
                <a:solidFill>
                  <a:schemeClr val="bg2"/>
                </a:solidFill>
              </a:rPr>
              <a:t>vervolg</a:t>
            </a:r>
          </a:p>
        </p:txBody>
      </p:sp>
    </p:spTree>
    <p:extLst>
      <p:ext uri="{BB962C8B-B14F-4D97-AF65-F5344CB8AC3E}">
        <p14:creationId xmlns:p14="http://schemas.microsoft.com/office/powerpoint/2010/main" val="141634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28</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28</a:t>
            </a:fld>
            <a:endParaRPr lang="nl-NL" dirty="0"/>
          </a:p>
        </p:txBody>
      </p:sp>
      <p:graphicFrame>
        <p:nvGraphicFramePr>
          <p:cNvPr id="8" name="Tabel 7"/>
          <p:cNvGraphicFramePr>
            <a:graphicFrameLocks noGrp="1"/>
          </p:cNvGraphicFramePr>
          <p:nvPr>
            <p:extLst>
              <p:ext uri="{D42A27DB-BD31-4B8C-83A1-F6EECF244321}">
                <p14:modId xmlns:p14="http://schemas.microsoft.com/office/powerpoint/2010/main" val="3858890820"/>
              </p:ext>
            </p:extLst>
          </p:nvPr>
        </p:nvGraphicFramePr>
        <p:xfrm>
          <a:off x="1988225" y="203711"/>
          <a:ext cx="4564975" cy="4303998"/>
        </p:xfrm>
        <a:graphic>
          <a:graphicData uri="http://schemas.openxmlformats.org/drawingml/2006/table">
            <a:tbl>
              <a:tblPr/>
              <a:tblGrid>
                <a:gridCol w="201489">
                  <a:extLst>
                    <a:ext uri="{9D8B030D-6E8A-4147-A177-3AD203B41FA5}">
                      <a16:colId xmlns:a16="http://schemas.microsoft.com/office/drawing/2014/main" val="1313394662"/>
                    </a:ext>
                  </a:extLst>
                </a:gridCol>
                <a:gridCol w="273900">
                  <a:extLst>
                    <a:ext uri="{9D8B030D-6E8A-4147-A177-3AD203B41FA5}">
                      <a16:colId xmlns:a16="http://schemas.microsoft.com/office/drawing/2014/main" val="4035807258"/>
                    </a:ext>
                  </a:extLst>
                </a:gridCol>
                <a:gridCol w="1964512">
                  <a:extLst>
                    <a:ext uri="{9D8B030D-6E8A-4147-A177-3AD203B41FA5}">
                      <a16:colId xmlns:a16="http://schemas.microsoft.com/office/drawing/2014/main" val="2723982446"/>
                    </a:ext>
                  </a:extLst>
                </a:gridCol>
                <a:gridCol w="708358">
                  <a:extLst>
                    <a:ext uri="{9D8B030D-6E8A-4147-A177-3AD203B41FA5}">
                      <a16:colId xmlns:a16="http://schemas.microsoft.com/office/drawing/2014/main" val="2065688211"/>
                    </a:ext>
                  </a:extLst>
                </a:gridCol>
                <a:gridCol w="708358">
                  <a:extLst>
                    <a:ext uri="{9D8B030D-6E8A-4147-A177-3AD203B41FA5}">
                      <a16:colId xmlns:a16="http://schemas.microsoft.com/office/drawing/2014/main" val="2993312502"/>
                    </a:ext>
                  </a:extLst>
                </a:gridCol>
                <a:gridCol w="708358">
                  <a:extLst>
                    <a:ext uri="{9D8B030D-6E8A-4147-A177-3AD203B41FA5}">
                      <a16:colId xmlns:a16="http://schemas.microsoft.com/office/drawing/2014/main" val="2138266398"/>
                    </a:ext>
                  </a:extLst>
                </a:gridCol>
              </a:tblGrid>
              <a:tr h="194588">
                <a:tc>
                  <a:txBody>
                    <a:bodyPr/>
                    <a:lstStyle/>
                    <a:p>
                      <a:pPr algn="l" fontAlgn="b"/>
                      <a:endParaRPr lang="nl-NL" sz="700" b="0" i="0"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gridSpan="2">
                  <a:txBody>
                    <a:bodyPr/>
                    <a:lstStyle/>
                    <a:p>
                      <a:pPr algn="l" fontAlgn="b"/>
                      <a:r>
                        <a:rPr lang="nl-NL" sz="1000" b="1" i="0" u="none" strike="noStrike">
                          <a:solidFill>
                            <a:srgbClr val="FFFFFF"/>
                          </a:solidFill>
                          <a:effectLst/>
                          <a:latin typeface="Calibri" panose="020F0502020204030204" pitchFamily="34" charset="0"/>
                        </a:rPr>
                        <a:t> </a:t>
                      </a:r>
                    </a:p>
                  </a:txBody>
                  <a:tcPr marL="109076" marR="109076" marT="54538" marB="54538" anchor="b">
                    <a:lnL>
                      <a:noFill/>
                    </a:lnL>
                    <a:lnR>
                      <a:noFill/>
                    </a:lnR>
                    <a:lnT>
                      <a:noFill/>
                    </a:lnT>
                    <a:lnB>
                      <a:noFill/>
                    </a:lnB>
                    <a:solidFill>
                      <a:srgbClr val="FFFFFF"/>
                    </a:solidFill>
                  </a:tcPr>
                </a:tc>
                <a:tc hMerge="1">
                  <a:txBody>
                    <a:bodyPr/>
                    <a:lstStyle/>
                    <a:p>
                      <a:endParaRPr lang="nl-NL"/>
                    </a:p>
                  </a:txBody>
                  <a:tcPr/>
                </a:tc>
                <a:tc>
                  <a:txBody>
                    <a:bodyPr/>
                    <a:lstStyle/>
                    <a:p>
                      <a:pPr algn="ctr" fontAlgn="b"/>
                      <a:r>
                        <a:rPr lang="nl-NL" sz="700" b="1" i="0" u="none" strike="noStrike">
                          <a:solidFill>
                            <a:srgbClr val="000000"/>
                          </a:solidFill>
                          <a:effectLst/>
                          <a:latin typeface="Calibri" panose="020F0502020204030204" pitchFamily="34" charset="0"/>
                        </a:rPr>
                        <a:t>begroot</a:t>
                      </a:r>
                    </a:p>
                  </a:txBody>
                  <a:tcPr marL="8475" marR="8475" marT="8475" marB="40678" anchor="b">
                    <a:lnL>
                      <a:noFill/>
                    </a:lnL>
                    <a:lnR>
                      <a:noFill/>
                    </a:lnR>
                    <a:lnT>
                      <a:noFill/>
                    </a:lnT>
                    <a:lnB>
                      <a:noFill/>
                    </a:lnB>
                    <a:solidFill>
                      <a:srgbClr val="FFFFFF"/>
                    </a:solidFill>
                  </a:tcPr>
                </a:tc>
                <a:tc>
                  <a:txBody>
                    <a:bodyPr/>
                    <a:lstStyle/>
                    <a:p>
                      <a:pPr algn="ctr" fontAlgn="b"/>
                      <a:r>
                        <a:rPr lang="nl-NL" sz="700" b="1" i="0" u="none" strike="noStrike">
                          <a:solidFill>
                            <a:srgbClr val="000000"/>
                          </a:solidFill>
                          <a:effectLst/>
                          <a:latin typeface="Calibri" panose="020F0502020204030204" pitchFamily="34" charset="0"/>
                        </a:rPr>
                        <a:t>realisatie</a:t>
                      </a:r>
                    </a:p>
                  </a:txBody>
                  <a:tcPr marL="8475" marR="8475" marT="8475" marB="40678" anchor="b">
                    <a:lnL>
                      <a:noFill/>
                    </a:lnL>
                    <a:lnR>
                      <a:noFill/>
                    </a:lnR>
                    <a:lnT>
                      <a:noFill/>
                    </a:lnT>
                    <a:lnB>
                      <a:noFill/>
                    </a:lnB>
                    <a:solidFill>
                      <a:srgbClr val="FFFFFF"/>
                    </a:solidFill>
                  </a:tcPr>
                </a:tc>
                <a:tc>
                  <a:txBody>
                    <a:bodyPr/>
                    <a:lstStyle/>
                    <a:p>
                      <a:pPr algn="r" fontAlgn="b"/>
                      <a:r>
                        <a:rPr lang="nl-NL" sz="700" b="1" i="1" u="none" strike="noStrike">
                          <a:solidFill>
                            <a:srgbClr val="000000"/>
                          </a:solidFill>
                          <a:effectLst/>
                          <a:latin typeface="Calibri" panose="020F0502020204030204" pitchFamily="34" charset="0"/>
                        </a:rPr>
                        <a:t> </a:t>
                      </a:r>
                    </a:p>
                  </a:txBody>
                  <a:tcPr marL="8475" marR="8475" marT="8475" marB="40678" anchor="b">
                    <a:lnL>
                      <a:noFill/>
                    </a:lnL>
                    <a:lnR>
                      <a:noFill/>
                    </a:lnR>
                    <a:lnT>
                      <a:noFill/>
                    </a:lnT>
                    <a:lnB>
                      <a:noFill/>
                    </a:lnB>
                    <a:solidFill>
                      <a:srgbClr val="FFFFFF"/>
                    </a:solidFill>
                  </a:tcPr>
                </a:tc>
                <a:extLst>
                  <a:ext uri="{0D108BD9-81ED-4DB2-BD59-A6C34878D82A}">
                    <a16:rowId xmlns:a16="http://schemas.microsoft.com/office/drawing/2014/main" val="1936496902"/>
                  </a:ext>
                </a:extLst>
              </a:tr>
              <a:tr h="194588">
                <a:tc>
                  <a:txBody>
                    <a:bodyPr/>
                    <a:lstStyle/>
                    <a:p>
                      <a:pPr algn="l" fontAlgn="b"/>
                      <a:endParaRPr lang="nl-NL" sz="700" b="0" i="0"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l" fontAlgn="b"/>
                      <a:endParaRPr lang="nl-NL" sz="1000" b="1" i="0"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l" fontAlgn="b"/>
                      <a:endParaRPr lang="nl-NL" sz="1000" b="0" i="0"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ctr" fontAlgn="b"/>
                      <a:r>
                        <a:rPr lang="nl-NL" sz="700" b="1" i="0" u="none" strike="noStrike">
                          <a:solidFill>
                            <a:srgbClr val="000000"/>
                          </a:solidFill>
                          <a:effectLst/>
                          <a:latin typeface="Calibri" panose="020F0502020204030204" pitchFamily="34" charset="0"/>
                        </a:rPr>
                        <a:t>2016-2017</a:t>
                      </a:r>
                    </a:p>
                  </a:txBody>
                  <a:tcPr marL="8475" marR="8475" marT="8475" marB="40678" anchor="b">
                    <a:lnL>
                      <a:noFill/>
                    </a:lnL>
                    <a:lnR>
                      <a:noFill/>
                    </a:lnR>
                    <a:lnT>
                      <a:noFill/>
                    </a:lnT>
                    <a:lnB>
                      <a:noFill/>
                    </a:lnB>
                    <a:solidFill>
                      <a:srgbClr val="FFFFFF"/>
                    </a:solidFill>
                  </a:tcPr>
                </a:tc>
                <a:tc>
                  <a:txBody>
                    <a:bodyPr/>
                    <a:lstStyle/>
                    <a:p>
                      <a:pPr algn="ctr" fontAlgn="b"/>
                      <a:r>
                        <a:rPr lang="nl-NL" sz="700" b="1" i="0" u="none" strike="noStrike" dirty="0">
                          <a:solidFill>
                            <a:srgbClr val="000000"/>
                          </a:solidFill>
                          <a:effectLst/>
                          <a:latin typeface="Calibri" panose="020F0502020204030204" pitchFamily="34" charset="0"/>
                        </a:rPr>
                        <a:t>2016-2017</a:t>
                      </a:r>
                    </a:p>
                  </a:txBody>
                  <a:tcPr marL="8475" marR="8475" marT="8475" marB="40678" anchor="b">
                    <a:lnL>
                      <a:noFill/>
                    </a:lnL>
                    <a:lnR>
                      <a:noFill/>
                    </a:lnR>
                    <a:lnT>
                      <a:noFill/>
                    </a:lnT>
                    <a:lnB>
                      <a:noFill/>
                    </a:lnB>
                    <a:solidFill>
                      <a:srgbClr val="FFFFFF"/>
                    </a:solidFill>
                  </a:tcPr>
                </a:tc>
                <a:tc>
                  <a:txBody>
                    <a:bodyPr/>
                    <a:lstStyle/>
                    <a:p>
                      <a:pPr algn="ctr" fontAlgn="b"/>
                      <a:r>
                        <a:rPr lang="nl-NL" sz="700" b="1" i="1" u="none" strike="noStrike">
                          <a:solidFill>
                            <a:srgbClr val="000000"/>
                          </a:solidFill>
                          <a:effectLst/>
                          <a:latin typeface="Calibri" panose="020F0502020204030204" pitchFamily="34" charset="0"/>
                        </a:rPr>
                        <a:t>verschil</a:t>
                      </a:r>
                    </a:p>
                  </a:txBody>
                  <a:tcPr marL="8475" marR="8475" marT="8475" marB="40678" anchor="b">
                    <a:lnL>
                      <a:noFill/>
                    </a:lnL>
                    <a:lnR>
                      <a:noFill/>
                    </a:lnR>
                    <a:lnT>
                      <a:noFill/>
                    </a:lnT>
                    <a:lnB>
                      <a:noFill/>
                    </a:lnB>
                    <a:solidFill>
                      <a:srgbClr val="FFFFFF"/>
                    </a:solidFill>
                  </a:tcPr>
                </a:tc>
                <a:extLst>
                  <a:ext uri="{0D108BD9-81ED-4DB2-BD59-A6C34878D82A}">
                    <a16:rowId xmlns:a16="http://schemas.microsoft.com/office/drawing/2014/main" val="3649238873"/>
                  </a:ext>
                </a:extLst>
              </a:tr>
              <a:tr h="194588">
                <a:tc>
                  <a:txBody>
                    <a:bodyPr/>
                    <a:lstStyle/>
                    <a:p>
                      <a:pPr algn="l" fontAlgn="b"/>
                      <a:endParaRPr lang="nl-NL" sz="700" b="0" i="0"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003974"/>
                    </a:solidFill>
                  </a:tcPr>
                </a:tc>
                <a:tc gridSpan="2">
                  <a:txBody>
                    <a:bodyPr/>
                    <a:lstStyle/>
                    <a:p>
                      <a:pPr algn="l" fontAlgn="b"/>
                      <a:r>
                        <a:rPr lang="nl-NL" sz="1000" b="1" i="0" u="none" strike="noStrike">
                          <a:solidFill>
                            <a:srgbClr val="FFFFFF"/>
                          </a:solidFill>
                          <a:effectLst/>
                          <a:latin typeface="Calibri" panose="020F0502020204030204" pitchFamily="34" charset="0"/>
                        </a:rPr>
                        <a:t>LASTEN</a:t>
                      </a:r>
                    </a:p>
                  </a:txBody>
                  <a:tcPr marL="109076" marR="109076" marT="54538" marB="54538" anchor="b">
                    <a:lnL>
                      <a:noFill/>
                    </a:lnL>
                    <a:lnR>
                      <a:noFill/>
                    </a:lnR>
                    <a:lnT>
                      <a:noFill/>
                    </a:lnT>
                    <a:lnB>
                      <a:noFill/>
                    </a:lnB>
                    <a:solidFill>
                      <a:srgbClr val="003974"/>
                    </a:solidFill>
                  </a:tcPr>
                </a:tc>
                <a:tc hMerge="1">
                  <a:txBody>
                    <a:bodyPr/>
                    <a:lstStyle/>
                    <a:p>
                      <a:endParaRPr lang="nl-NL"/>
                    </a:p>
                  </a:txBody>
                  <a:tcPr/>
                </a:tc>
                <a:tc>
                  <a:txBody>
                    <a:bodyPr/>
                    <a:lstStyle/>
                    <a:p>
                      <a:pPr algn="l" fontAlgn="b"/>
                      <a:endParaRPr lang="nl-NL" sz="700" b="0" i="0" u="none" strike="noStrike" dirty="0">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003974"/>
                    </a:solidFill>
                  </a:tcPr>
                </a:tc>
                <a:tc>
                  <a:txBody>
                    <a:bodyPr/>
                    <a:lstStyle/>
                    <a:p>
                      <a:pPr algn="l" fontAlgn="b"/>
                      <a:endParaRPr lang="nl-NL" sz="700" b="0" i="0" u="none" strike="noStrike" dirty="0">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003974"/>
                    </a:solidFill>
                  </a:tcPr>
                </a:tc>
                <a:tc>
                  <a:txBody>
                    <a:bodyPr/>
                    <a:lstStyle/>
                    <a:p>
                      <a:pPr algn="l" fontAlgn="b"/>
                      <a:endParaRPr lang="nl-NL" sz="700" b="0" i="1" u="none" strike="noStrike">
                        <a:solidFill>
                          <a:srgbClr val="FFFFFF"/>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extLst>
                  <a:ext uri="{0D108BD9-81ED-4DB2-BD59-A6C34878D82A}">
                    <a16:rowId xmlns:a16="http://schemas.microsoft.com/office/drawing/2014/main" val="835459950"/>
                  </a:ext>
                </a:extLst>
              </a:tr>
              <a:tr h="194588">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solidFill>
                      <a:srgbClr val="CBE3F8"/>
                    </a:solidFill>
                  </a:tcPr>
                </a:tc>
                <a:tc>
                  <a:txBody>
                    <a:bodyPr/>
                    <a:lstStyle/>
                    <a:p>
                      <a:pPr algn="ctr" fontAlgn="b"/>
                      <a:r>
                        <a:rPr lang="nl-NL" sz="1000" b="1" i="0" u="none" strike="noStrike">
                          <a:solidFill>
                            <a:srgbClr val="000000"/>
                          </a:solidFill>
                          <a:effectLst/>
                          <a:latin typeface="Calibri" panose="020F0502020204030204" pitchFamily="34" charset="0"/>
                        </a:rPr>
                        <a:t>I</a:t>
                      </a:r>
                    </a:p>
                  </a:txBody>
                  <a:tcPr marL="8475" marR="8475" marT="8475" marB="40678" anchor="b">
                    <a:lnL>
                      <a:noFill/>
                    </a:lnL>
                    <a:lnR>
                      <a:noFill/>
                    </a:lnR>
                    <a:lnT>
                      <a:noFill/>
                    </a:lnT>
                    <a:lnB>
                      <a:noFill/>
                    </a:lnB>
                    <a:solidFill>
                      <a:srgbClr val="CBE3F8"/>
                    </a:solidFill>
                  </a:tcPr>
                </a:tc>
                <a:tc>
                  <a:txBody>
                    <a:bodyPr/>
                    <a:lstStyle/>
                    <a:p>
                      <a:pPr algn="l" fontAlgn="b"/>
                      <a:r>
                        <a:rPr lang="nl-NL" sz="700" b="1" i="0" u="none" strike="noStrike">
                          <a:solidFill>
                            <a:srgbClr val="000000"/>
                          </a:solidFill>
                          <a:effectLst/>
                          <a:latin typeface="Calibri" panose="020F0502020204030204" pitchFamily="34" charset="0"/>
                        </a:rPr>
                        <a:t>management &amp; organisatie</a:t>
                      </a:r>
                    </a:p>
                  </a:txBody>
                  <a:tcPr marL="8475" marR="8475" marT="8475" marB="40678" anchor="b">
                    <a:lnL>
                      <a:noFill/>
                    </a:lnL>
                    <a:lnR>
                      <a:noFill/>
                    </a:lnR>
                    <a:lnT>
                      <a:noFill/>
                    </a:lnT>
                    <a:lnB>
                      <a:noFill/>
                    </a:lnB>
                    <a:solidFill>
                      <a:srgbClr val="CBE3F8"/>
                    </a:solidFill>
                  </a:tcPr>
                </a:tc>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extLst>
                  <a:ext uri="{0D108BD9-81ED-4DB2-BD59-A6C34878D82A}">
                    <a16:rowId xmlns:a16="http://schemas.microsoft.com/office/drawing/2014/main" val="1442155804"/>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dirty="0">
                          <a:effectLst/>
                          <a:latin typeface="Calibri" panose="020F0502020204030204" pitchFamily="34" charset="0"/>
                          <a:ea typeface="Times New Roman" panose="02020603050405020304" pitchFamily="18" charset="0"/>
                          <a:cs typeface="Times New Roman" panose="02020603050405020304" pitchFamily="18" charset="0"/>
                        </a:rPr>
                        <a:t>1.1.</a:t>
                      </a:r>
                      <a:endParaRPr lang="nl-NL"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loonkosten M&amp;O</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210.000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182.523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27.477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250981865"/>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1.2.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personeel van derden M&amp;O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40.000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153.408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-113.408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594967306"/>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1.3.</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reis- en verblijfskosten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9.440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-7.440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661462228"/>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1.4.</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arbozorg</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2.633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367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323336940"/>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1.5.</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professionalisering eigen personeel</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25.000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20.614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4.386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070816196"/>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1.6.</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overige personeelskosten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8.000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12.351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-4.351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289645282"/>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2.1.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huisvesting huur</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40.000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47.843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-7.843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943824349"/>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2.2.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overige huisvestingslasten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5.000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931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4.069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75460175"/>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kantoorkosten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11.948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-1.948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443230146"/>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afschrijvingen (ICT)</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3.871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-1.871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685205133"/>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3.3.</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afschrijvingen meubilair en verbouwing</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18.000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22.707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-4.707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739728266"/>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3.4.</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verzekeringen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3.300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3.240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60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896545903"/>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3.5.</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aansluitingen, abonnementen, contributies</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9.000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3.678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5.322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186222362"/>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3.6.</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klachten en geschillen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5.000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5.000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652867026"/>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3.7.</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administratie en beheer</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20.142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-142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4014889592"/>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3.8.</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accountancy</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5.500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9.934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-4.434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827576945"/>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3.9.</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PR en communicatie (incl. website/ vergaderkosten)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80.000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54.317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25.683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133793928"/>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4.1.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OPR faciliteiten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8.100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3.374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4.726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461582399"/>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4.2.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dirty="0">
                          <a:effectLst/>
                          <a:latin typeface="Calibri" panose="020F0502020204030204" pitchFamily="34" charset="0"/>
                          <a:ea typeface="Times New Roman" panose="02020603050405020304" pitchFamily="18" charset="0"/>
                          <a:cs typeface="Times New Roman" panose="02020603050405020304" pitchFamily="18" charset="0"/>
                        </a:rPr>
                        <a:t>bestuurskosten</a:t>
                      </a:r>
                      <a:endParaRPr lang="nl-NL"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28.500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25.021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700" i="1">
                          <a:effectLst/>
                          <a:latin typeface="Calibri" panose="020F0502020204030204" pitchFamily="34" charset="0"/>
                          <a:ea typeface="Times New Roman" panose="02020603050405020304" pitchFamily="18" charset="0"/>
                          <a:cs typeface="Times New Roman" panose="02020603050405020304" pitchFamily="18" charset="0"/>
                        </a:rPr>
                        <a:t> €              3.479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467600268"/>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5.</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dirty="0">
                          <a:effectLst/>
                          <a:latin typeface="Calibri" panose="020F0502020204030204" pitchFamily="34" charset="0"/>
                          <a:ea typeface="Times New Roman" panose="02020603050405020304" pitchFamily="18" charset="0"/>
                          <a:cs typeface="Times New Roman" panose="02020603050405020304" pitchFamily="18" charset="0"/>
                        </a:rPr>
                        <a:t>onvoorzien</a:t>
                      </a:r>
                      <a:endParaRPr lang="nl-NL"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15.000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700">
                          <a:effectLst/>
                          <a:latin typeface="Calibri" panose="020F0502020204030204" pitchFamily="34" charset="0"/>
                          <a:ea typeface="Times New Roman" panose="02020603050405020304" pitchFamily="18" charset="0"/>
                          <a:cs typeface="Times New Roman" panose="02020603050405020304" pitchFamily="18" charset="0"/>
                        </a:rPr>
                        <a:t> €                    167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700" i="1" dirty="0">
                          <a:effectLst/>
                          <a:latin typeface="Calibri" panose="020F0502020204030204" pitchFamily="34" charset="0"/>
                          <a:ea typeface="Times New Roman" panose="02020603050405020304" pitchFamily="18" charset="0"/>
                          <a:cs typeface="Times New Roman" panose="02020603050405020304" pitchFamily="18" charset="0"/>
                        </a:rPr>
                        <a:t> €           14.833 </a:t>
                      </a:r>
                      <a:endParaRPr lang="nl-NL"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865251"/>
                  </a:ext>
                </a:extLst>
              </a:tr>
              <a:tr h="158229">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solidFill>
                      <a:srgbClr val="FFFFFF"/>
                    </a:solidFill>
                  </a:tcPr>
                </a:tc>
                <a:tc>
                  <a:txBody>
                    <a:bodyPr/>
                    <a:lstStyle/>
                    <a:p>
                      <a:pPr algn="l" fontAlgn="b"/>
                      <a:endParaRPr lang="nl-NL" sz="700" b="0" i="0" u="none" strike="noStrike">
                        <a:solidFill>
                          <a:srgbClr val="000000"/>
                        </a:solidFill>
                        <a:effectLst/>
                        <a:latin typeface="Calibri" panose="020F0502020204030204" pitchFamily="34" charset="0"/>
                      </a:endParaRPr>
                    </a:p>
                  </a:txBody>
                  <a:tcPr marL="8475" marR="8475" marT="8475" marB="40678" anchor="b">
                    <a:lnL>
                      <a:noFill/>
                    </a:lnL>
                    <a:lnR>
                      <a:noFill/>
                    </a:lnR>
                    <a:lnT>
                      <a:noFill/>
                    </a:lnT>
                    <a:lnB>
                      <a:noFill/>
                    </a:lnB>
                    <a:noFill/>
                  </a:tcPr>
                </a:tc>
                <a:tc>
                  <a:txBody>
                    <a:bodyPr/>
                    <a:lstStyle/>
                    <a:p>
                      <a:pPr algn="r" fontAlgn="b"/>
                      <a:r>
                        <a:rPr lang="nl-NL" sz="700" b="0" i="0" u="none" strike="noStrike" dirty="0">
                          <a:solidFill>
                            <a:srgbClr val="000000"/>
                          </a:solidFill>
                          <a:effectLst/>
                          <a:latin typeface="Calibri" panose="020F0502020204030204" pitchFamily="34" charset="0"/>
                        </a:rPr>
                        <a:t>sub</a:t>
                      </a:r>
                    </a:p>
                  </a:txBody>
                  <a:tcPr marL="8475" marR="8475" marT="8475" marB="40678"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spcAft>
                          <a:spcPts val="0"/>
                        </a:spcAft>
                      </a:pPr>
                      <a:r>
                        <a:rPr lang="nl-NL" sz="700" b="1">
                          <a:effectLst/>
                          <a:latin typeface="Calibri" panose="020F0502020204030204" pitchFamily="34" charset="0"/>
                          <a:ea typeface="Times New Roman" panose="02020603050405020304" pitchFamily="18" charset="0"/>
                          <a:cs typeface="Times New Roman" panose="02020603050405020304" pitchFamily="18" charset="0"/>
                        </a:rPr>
                        <a:t> €          537.400 </a:t>
                      </a:r>
                      <a:endParaRPr lang="nl-NL" sz="9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700" b="1">
                          <a:effectLst/>
                          <a:latin typeface="Calibri" panose="020F0502020204030204" pitchFamily="34" charset="0"/>
                          <a:ea typeface="Times New Roman" panose="02020603050405020304" pitchFamily="18" charset="0"/>
                          <a:cs typeface="Times New Roman" panose="02020603050405020304" pitchFamily="18" charset="0"/>
                        </a:rPr>
                        <a:t> €          588.142 </a:t>
                      </a:r>
                      <a:endParaRPr lang="nl-NL" sz="9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700" b="1" i="1" dirty="0">
                          <a:effectLst/>
                          <a:latin typeface="Calibri" panose="020F0502020204030204" pitchFamily="34" charset="0"/>
                          <a:ea typeface="Times New Roman" panose="02020603050405020304" pitchFamily="18" charset="0"/>
                          <a:cs typeface="Times New Roman" panose="02020603050405020304" pitchFamily="18" charset="0"/>
                        </a:rPr>
                        <a:t> €          -50.742 </a:t>
                      </a:r>
                      <a:endParaRPr lang="nl-NL"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6773581"/>
                  </a:ext>
                </a:extLst>
              </a:tr>
            </a:tbl>
          </a:graphicData>
        </a:graphic>
      </p:graphicFrame>
      <p:pic>
        <p:nvPicPr>
          <p:cNvPr id="10" name="Afbeelding 9">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Cijfers </a:t>
            </a:r>
            <a:r>
              <a:rPr lang="nl-NL" sz="1400" dirty="0">
                <a:solidFill>
                  <a:schemeClr val="bg2"/>
                </a:solidFill>
              </a:rPr>
              <a:t>vervolg</a:t>
            </a:r>
          </a:p>
        </p:txBody>
      </p:sp>
    </p:spTree>
    <p:extLst>
      <p:ext uri="{BB962C8B-B14F-4D97-AF65-F5344CB8AC3E}">
        <p14:creationId xmlns:p14="http://schemas.microsoft.com/office/powerpoint/2010/main" val="3878566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Cijfers </a:t>
            </a:r>
            <a:r>
              <a:rPr lang="nl-NL" sz="1400" dirty="0">
                <a:solidFill>
                  <a:schemeClr val="bg2"/>
                </a:solidFill>
              </a:rPr>
              <a:t>vervolg</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29</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29</a:t>
            </a:fld>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val="3733762578"/>
              </p:ext>
            </p:extLst>
          </p:nvPr>
        </p:nvGraphicFramePr>
        <p:xfrm>
          <a:off x="2438398" y="210958"/>
          <a:ext cx="3435749" cy="2012483"/>
        </p:xfrm>
        <a:graphic>
          <a:graphicData uri="http://schemas.openxmlformats.org/drawingml/2006/table">
            <a:tbl>
              <a:tblPr/>
              <a:tblGrid>
                <a:gridCol w="151543">
                  <a:extLst>
                    <a:ext uri="{9D8B030D-6E8A-4147-A177-3AD203B41FA5}">
                      <a16:colId xmlns:a16="http://schemas.microsoft.com/office/drawing/2014/main" val="3010365059"/>
                    </a:ext>
                  </a:extLst>
                </a:gridCol>
                <a:gridCol w="208371">
                  <a:extLst>
                    <a:ext uri="{9D8B030D-6E8A-4147-A177-3AD203B41FA5}">
                      <a16:colId xmlns:a16="http://schemas.microsoft.com/office/drawing/2014/main" val="1192607870"/>
                    </a:ext>
                  </a:extLst>
                </a:gridCol>
                <a:gridCol w="1477537">
                  <a:extLst>
                    <a:ext uri="{9D8B030D-6E8A-4147-A177-3AD203B41FA5}">
                      <a16:colId xmlns:a16="http://schemas.microsoft.com/office/drawing/2014/main" val="1020204826"/>
                    </a:ext>
                  </a:extLst>
                </a:gridCol>
                <a:gridCol w="532766">
                  <a:extLst>
                    <a:ext uri="{9D8B030D-6E8A-4147-A177-3AD203B41FA5}">
                      <a16:colId xmlns:a16="http://schemas.microsoft.com/office/drawing/2014/main" val="2888848756"/>
                    </a:ext>
                  </a:extLst>
                </a:gridCol>
                <a:gridCol w="532766">
                  <a:extLst>
                    <a:ext uri="{9D8B030D-6E8A-4147-A177-3AD203B41FA5}">
                      <a16:colId xmlns:a16="http://schemas.microsoft.com/office/drawing/2014/main" val="1829315462"/>
                    </a:ext>
                  </a:extLst>
                </a:gridCol>
                <a:gridCol w="532766">
                  <a:extLst>
                    <a:ext uri="{9D8B030D-6E8A-4147-A177-3AD203B41FA5}">
                      <a16:colId xmlns:a16="http://schemas.microsoft.com/office/drawing/2014/main" val="1006683510"/>
                    </a:ext>
                  </a:extLst>
                </a:gridCol>
              </a:tblGrid>
              <a:tr h="165602">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CBE3F8"/>
                    </a:solidFill>
                  </a:tcPr>
                </a:tc>
                <a:tc>
                  <a:txBody>
                    <a:bodyPr/>
                    <a:lstStyle/>
                    <a:p>
                      <a:pPr algn="ctr" fontAlgn="b"/>
                      <a:r>
                        <a:rPr lang="nl-NL" sz="800" b="1" i="0" u="none" strike="noStrike">
                          <a:solidFill>
                            <a:srgbClr val="000000"/>
                          </a:solidFill>
                          <a:effectLst/>
                          <a:latin typeface="Calibri" panose="020F0502020204030204" pitchFamily="34" charset="0"/>
                        </a:rPr>
                        <a:t>II</a:t>
                      </a:r>
                    </a:p>
                  </a:txBody>
                  <a:tcPr marL="7104" marR="7104" marT="7104" marB="34097" anchor="b">
                    <a:lnL>
                      <a:noFill/>
                    </a:lnL>
                    <a:lnR>
                      <a:noFill/>
                    </a:lnR>
                    <a:lnT>
                      <a:noFill/>
                    </a:lnT>
                    <a:lnB>
                      <a:noFill/>
                    </a:lnB>
                    <a:solidFill>
                      <a:srgbClr val="CBE3F8"/>
                    </a:solidFill>
                  </a:tcPr>
                </a:tc>
                <a:tc>
                  <a:txBody>
                    <a:bodyPr/>
                    <a:lstStyle/>
                    <a:p>
                      <a:pPr algn="l" fontAlgn="b"/>
                      <a:r>
                        <a:rPr lang="nl-NL" sz="500" b="1" i="0" u="none" strike="noStrike">
                          <a:solidFill>
                            <a:srgbClr val="000000"/>
                          </a:solidFill>
                          <a:effectLst/>
                          <a:latin typeface="Calibri" panose="020F0502020204030204" pitchFamily="34" charset="0"/>
                        </a:rPr>
                        <a:t>uitvoeringsorganisatie swv </a:t>
                      </a:r>
                    </a:p>
                  </a:txBody>
                  <a:tcPr marL="7104" marR="7104" marT="7104" marB="34097" anchor="b">
                    <a:lnL>
                      <a:noFill/>
                    </a:lnL>
                    <a:lnR>
                      <a:noFill/>
                    </a:lnR>
                    <a:lnT>
                      <a:noFill/>
                    </a:lnT>
                    <a:lnB>
                      <a:noFill/>
                    </a:lnB>
                    <a:solidFill>
                      <a:srgbClr val="CBE3F8"/>
                    </a:solidFill>
                  </a:tcPr>
                </a:tc>
                <a:tc>
                  <a:txBody>
                    <a:bodyPr/>
                    <a:lstStyle/>
                    <a:p>
                      <a:pPr algn="l" fontAlgn="b"/>
                      <a:endParaRPr lang="nl-NL" sz="500" b="0" i="0" u="none" strike="noStrike" dirty="0">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extLst>
                  <a:ext uri="{0D108BD9-81ED-4DB2-BD59-A6C34878D82A}">
                    <a16:rowId xmlns:a16="http://schemas.microsoft.com/office/drawing/2014/main" val="3979377504"/>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loonkosten consulenten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575.000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669.618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-94.618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231066576"/>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inhuur onderwijsondersteuners</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955.000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847.976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107.024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569048628"/>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1.3.</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personeel van derden overig </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50.000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37.368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12.633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708901266"/>
                  </a:ext>
                </a:extLst>
              </a:tr>
              <a:tr h="228525">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1.4.</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bijeenkomsten en professionalisering werkveld</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50.000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35.949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14.051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674421413"/>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1.5.</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dotatie personeelsvoorziening</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-843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20.843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198573812"/>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2.1.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onderwijszorgarrangementen</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60.000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2.323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57.677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261848471"/>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2.2.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interventies directie</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40.000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11.417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dirty="0">
                          <a:effectLst/>
                          <a:latin typeface="Calibri" panose="020F0502020204030204" pitchFamily="34" charset="0"/>
                          <a:ea typeface="Times New Roman" panose="02020603050405020304" pitchFamily="18" charset="0"/>
                          <a:cs typeface="Times New Roman" panose="02020603050405020304" pitchFamily="18" charset="0"/>
                        </a:rPr>
                        <a:t> €            28.583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776702896"/>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3.1.</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doorontwikkeling swv</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30.000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26.161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3.839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504005592"/>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3.2.</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topdossier licentie</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80.000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40.938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39.062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3831328352"/>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3.3.</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topdossier stelpost</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10.000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10.000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458951723"/>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3.4.</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monitoring en kwaliteitszorg</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25.000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3.687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21.313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570966760"/>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4.</a:t>
                      </a:r>
                      <a:endParaRPr lang="nl-NL" sz="7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dirty="0">
                          <a:effectLst/>
                          <a:latin typeface="Calibri" panose="020F0502020204030204" pitchFamily="34" charset="0"/>
                          <a:ea typeface="Times New Roman" panose="02020603050405020304" pitchFamily="18" charset="0"/>
                          <a:cs typeface="Times New Roman" panose="02020603050405020304" pitchFamily="18" charset="0"/>
                        </a:rPr>
                        <a:t>onvoorzien</a:t>
                      </a:r>
                      <a:endParaRPr lang="nl-NL" sz="7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10.000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199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500" i="1" dirty="0">
                          <a:effectLst/>
                          <a:latin typeface="Calibri" panose="020F0502020204030204" pitchFamily="34" charset="0"/>
                          <a:ea typeface="Times New Roman" panose="02020603050405020304" pitchFamily="18" charset="0"/>
                          <a:cs typeface="Times New Roman" panose="02020603050405020304" pitchFamily="18" charset="0"/>
                        </a:rPr>
                        <a:t> €              9.801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4852824"/>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0" i="0" u="none" strike="noStrike">
                          <a:solidFill>
                            <a:srgbClr val="000000"/>
                          </a:solidFill>
                          <a:effectLst/>
                          <a:latin typeface="Calibri" panose="020F0502020204030204" pitchFamily="34" charset="0"/>
                        </a:rPr>
                        <a:t>sub</a:t>
                      </a:r>
                    </a:p>
                  </a:txBody>
                  <a:tcPr marL="7104" marR="7104" marT="7104" marB="34097" anchor="b">
                    <a:lnL>
                      <a:noFill/>
                    </a:lnL>
                    <a:lnR w="63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1.905.000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1.674.792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500" b="1" i="1" dirty="0">
                          <a:effectLst/>
                          <a:latin typeface="Calibri" panose="020F0502020204030204" pitchFamily="34" charset="0"/>
                          <a:ea typeface="Times New Roman" panose="02020603050405020304" pitchFamily="18" charset="0"/>
                          <a:cs typeface="Times New Roman" panose="02020603050405020304" pitchFamily="18" charset="0"/>
                        </a:rPr>
                        <a:t> €         230.208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4545540"/>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3821644920"/>
              </p:ext>
            </p:extLst>
          </p:nvPr>
        </p:nvGraphicFramePr>
        <p:xfrm>
          <a:off x="2438398" y="2223441"/>
          <a:ext cx="3435752" cy="1960435"/>
        </p:xfrm>
        <a:graphic>
          <a:graphicData uri="http://schemas.openxmlformats.org/drawingml/2006/table">
            <a:tbl>
              <a:tblPr/>
              <a:tblGrid>
                <a:gridCol w="151543">
                  <a:extLst>
                    <a:ext uri="{9D8B030D-6E8A-4147-A177-3AD203B41FA5}">
                      <a16:colId xmlns:a16="http://schemas.microsoft.com/office/drawing/2014/main" val="189983836"/>
                    </a:ext>
                  </a:extLst>
                </a:gridCol>
                <a:gridCol w="208372">
                  <a:extLst>
                    <a:ext uri="{9D8B030D-6E8A-4147-A177-3AD203B41FA5}">
                      <a16:colId xmlns:a16="http://schemas.microsoft.com/office/drawing/2014/main" val="2695328898"/>
                    </a:ext>
                  </a:extLst>
                </a:gridCol>
                <a:gridCol w="1477539">
                  <a:extLst>
                    <a:ext uri="{9D8B030D-6E8A-4147-A177-3AD203B41FA5}">
                      <a16:colId xmlns:a16="http://schemas.microsoft.com/office/drawing/2014/main" val="1537554259"/>
                    </a:ext>
                  </a:extLst>
                </a:gridCol>
                <a:gridCol w="532766">
                  <a:extLst>
                    <a:ext uri="{9D8B030D-6E8A-4147-A177-3AD203B41FA5}">
                      <a16:colId xmlns:a16="http://schemas.microsoft.com/office/drawing/2014/main" val="3107300571"/>
                    </a:ext>
                  </a:extLst>
                </a:gridCol>
                <a:gridCol w="532766">
                  <a:extLst>
                    <a:ext uri="{9D8B030D-6E8A-4147-A177-3AD203B41FA5}">
                      <a16:colId xmlns:a16="http://schemas.microsoft.com/office/drawing/2014/main" val="3376976195"/>
                    </a:ext>
                  </a:extLst>
                </a:gridCol>
                <a:gridCol w="532766">
                  <a:extLst>
                    <a:ext uri="{9D8B030D-6E8A-4147-A177-3AD203B41FA5}">
                      <a16:colId xmlns:a16="http://schemas.microsoft.com/office/drawing/2014/main" val="2573782930"/>
                    </a:ext>
                  </a:extLst>
                </a:gridCol>
              </a:tblGrid>
              <a:tr h="16243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CBE3F8"/>
                    </a:solidFill>
                  </a:tcPr>
                </a:tc>
                <a:tc>
                  <a:txBody>
                    <a:bodyPr/>
                    <a:lstStyle/>
                    <a:p>
                      <a:pPr algn="ctr" fontAlgn="b"/>
                      <a:r>
                        <a:rPr lang="nl-NL" sz="700" b="1" i="0" u="none" strike="noStrike">
                          <a:solidFill>
                            <a:srgbClr val="000000"/>
                          </a:solidFill>
                          <a:effectLst/>
                          <a:latin typeface="Calibri" panose="020F0502020204030204" pitchFamily="34" charset="0"/>
                        </a:rPr>
                        <a:t>III</a:t>
                      </a:r>
                    </a:p>
                  </a:txBody>
                  <a:tcPr marL="7104" marR="7104" marT="7104" marB="34097" anchor="b">
                    <a:lnL>
                      <a:noFill/>
                    </a:lnL>
                    <a:lnR>
                      <a:noFill/>
                    </a:lnR>
                    <a:lnT>
                      <a:noFill/>
                    </a:lnT>
                    <a:lnB>
                      <a:noFill/>
                    </a:lnB>
                    <a:solidFill>
                      <a:srgbClr val="CBE3F8"/>
                    </a:solidFill>
                  </a:tcPr>
                </a:tc>
                <a:tc>
                  <a:txBody>
                    <a:bodyPr/>
                    <a:lstStyle/>
                    <a:p>
                      <a:pPr algn="l" fontAlgn="b"/>
                      <a:r>
                        <a:rPr lang="nl-NL" sz="500" b="1" i="0" u="none" strike="noStrike" dirty="0">
                          <a:solidFill>
                            <a:srgbClr val="000000"/>
                          </a:solidFill>
                          <a:effectLst/>
                          <a:latin typeface="Calibri" panose="020F0502020204030204" pitchFamily="34" charset="0"/>
                        </a:rPr>
                        <a:t>overige lasten</a:t>
                      </a:r>
                    </a:p>
                  </a:txBody>
                  <a:tcPr marL="7104" marR="7104" marT="7104" marB="34097" anchor="b">
                    <a:lnL>
                      <a:noFill/>
                    </a:lnL>
                    <a:lnR>
                      <a:noFill/>
                    </a:lnR>
                    <a:lnT>
                      <a:noFill/>
                    </a:lnT>
                    <a:lnB>
                      <a:noFill/>
                    </a:lnB>
                    <a:solidFill>
                      <a:srgbClr val="CBE3F8"/>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extLst>
                  <a:ext uri="{0D108BD9-81ED-4DB2-BD59-A6C34878D82A}">
                    <a16:rowId xmlns:a16="http://schemas.microsoft.com/office/drawing/2014/main" val="1203699355"/>
                  </a:ext>
                </a:extLst>
              </a:tr>
              <a:tr h="142739">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1.</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uitgaand grensverkeer SBO</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9.000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4.523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4.477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1845485278"/>
                  </a:ext>
                </a:extLst>
              </a:tr>
              <a:tr h="134863">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2.</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dotatie algemene reserve</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120.000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216.023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i="1">
                          <a:effectLst/>
                          <a:latin typeface="Calibri" panose="020F0502020204030204" pitchFamily="34" charset="0"/>
                          <a:ea typeface="Times New Roman" panose="02020603050405020304" pitchFamily="18" charset="0"/>
                          <a:cs typeface="Times New Roman" panose="02020603050405020304" pitchFamily="18" charset="0"/>
                        </a:rPr>
                        <a:t> €          -96.023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097217427"/>
                  </a:ext>
                </a:extLst>
              </a:tr>
              <a:tr h="134863">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3.</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dirty="0">
                          <a:effectLst/>
                          <a:latin typeface="Calibri" panose="020F0502020204030204" pitchFamily="34" charset="0"/>
                          <a:ea typeface="Times New Roman" panose="02020603050405020304" pitchFamily="18" charset="0"/>
                          <a:cs typeface="Times New Roman" panose="02020603050405020304" pitchFamily="18" charset="0"/>
                        </a:rPr>
                        <a:t>dotatie bestemmingsreserve zachte landing</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200.000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500">
                          <a:effectLst/>
                          <a:latin typeface="Calibri" panose="020F0502020204030204" pitchFamily="34" charset="0"/>
                          <a:ea typeface="Times New Roman" panose="02020603050405020304" pitchFamily="18" charset="0"/>
                          <a:cs typeface="Times New Roman" panose="02020603050405020304" pitchFamily="18" charset="0"/>
                        </a:rPr>
                        <a:t> €          325.000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spcAft>
                          <a:spcPts val="0"/>
                        </a:spcAft>
                      </a:pPr>
                      <a:r>
                        <a:rPr lang="nl-NL" sz="500" i="1" dirty="0">
                          <a:effectLst/>
                          <a:latin typeface="Calibri" panose="020F0502020204030204" pitchFamily="34" charset="0"/>
                          <a:ea typeface="Times New Roman" panose="02020603050405020304" pitchFamily="18" charset="0"/>
                          <a:cs typeface="Times New Roman" panose="02020603050405020304" pitchFamily="18" charset="0"/>
                        </a:rPr>
                        <a:t> €        -125.000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2449200"/>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0" i="0" u="none" strike="noStrike">
                          <a:solidFill>
                            <a:srgbClr val="000000"/>
                          </a:solidFill>
                          <a:effectLst/>
                          <a:latin typeface="Calibri" panose="020F0502020204030204" pitchFamily="34" charset="0"/>
                        </a:rPr>
                        <a:t>sub</a:t>
                      </a:r>
                    </a:p>
                  </a:txBody>
                  <a:tcPr marL="7104" marR="7104" marT="7104" marB="34097" anchor="b">
                    <a:lnL>
                      <a:noFill/>
                    </a:lnL>
                    <a:lnR w="635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329.000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545.546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500" b="1" i="1" dirty="0">
                          <a:effectLst/>
                          <a:latin typeface="Calibri" panose="020F0502020204030204" pitchFamily="34" charset="0"/>
                          <a:ea typeface="Times New Roman" panose="02020603050405020304" pitchFamily="18" charset="0"/>
                          <a:cs typeface="Times New Roman" panose="02020603050405020304" pitchFamily="18" charset="0"/>
                        </a:rPr>
                        <a:t> €        -216.546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9075894"/>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dirty="0">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1" i="0"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500" b="1" i="0"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nl-NL" sz="500" b="1" i="1"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5500341"/>
                  </a:ext>
                </a:extLst>
              </a:tr>
              <a:tr h="16243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700" b="1" i="0" u="none" strike="noStrike">
                          <a:solidFill>
                            <a:srgbClr val="F7941E"/>
                          </a:solidFill>
                          <a:effectLst/>
                          <a:latin typeface="Calibri" panose="020F0502020204030204" pitchFamily="34" charset="0"/>
                        </a:rPr>
                        <a:t>totaal lasten</a:t>
                      </a:r>
                    </a:p>
                  </a:txBody>
                  <a:tcPr marL="7104" marR="7104" marT="7104" marB="34097"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€ 2.771.400</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lgn="ct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€ 2.808.480</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E3F8"/>
                    </a:solidFill>
                  </a:tcPr>
                </a:tc>
                <a:tc>
                  <a:txBody>
                    <a:bodyPr/>
                    <a:lstStyle/>
                    <a:p>
                      <a:pPr>
                        <a:spcAft>
                          <a:spcPts val="0"/>
                        </a:spcAft>
                      </a:pPr>
                      <a:r>
                        <a:rPr lang="nl-NL" sz="500" b="1" i="1" dirty="0">
                          <a:effectLst/>
                          <a:latin typeface="Calibri" panose="020F0502020204030204" pitchFamily="34" charset="0"/>
                          <a:ea typeface="Times New Roman" panose="02020603050405020304" pitchFamily="18" charset="0"/>
                          <a:cs typeface="Times New Roman" panose="02020603050405020304" pitchFamily="18" charset="0"/>
                        </a:rPr>
                        <a:t> €      -37.080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523702"/>
                  </a:ext>
                </a:extLst>
              </a:tr>
              <a:tr h="16243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endParaRPr lang="nl-NL" sz="700" b="1" i="0" u="none" strike="noStrike">
                        <a:solidFill>
                          <a:srgbClr val="15578C"/>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700" b="1" i="0"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nl-NL" sz="700" b="1" i="0"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nl-NL" sz="700" b="1" i="1" u="none" strike="noStrike">
                        <a:solidFill>
                          <a:srgbClr val="000000"/>
                        </a:solidFill>
                        <a:effectLst/>
                        <a:latin typeface="Calibri" panose="020F0502020204030204" pitchFamily="34" charset="0"/>
                      </a:endParaRPr>
                    </a:p>
                  </a:txBody>
                  <a:tcPr marL="7104" marR="7104" marT="7104" marB="34097"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58695252"/>
                  </a:ext>
                </a:extLst>
              </a:tr>
              <a:tr h="211347">
                <a:tc>
                  <a:txBody>
                    <a:bodyPr/>
                    <a:lstStyle/>
                    <a:p>
                      <a:pPr algn="l" fontAlgn="b"/>
                      <a:endParaRPr lang="nl-NL" sz="500" b="0" i="0" u="none" strike="noStrike">
                        <a:solidFill>
                          <a:srgbClr val="FFFFFF"/>
                        </a:solidFill>
                        <a:effectLst/>
                        <a:latin typeface="Calibri" panose="020F0502020204030204" pitchFamily="34" charset="0"/>
                      </a:endParaRPr>
                    </a:p>
                  </a:txBody>
                  <a:tcPr marL="7104" marR="7104" marT="7104" marB="34097" anchor="b">
                    <a:lnL>
                      <a:noFill/>
                    </a:lnL>
                    <a:lnR>
                      <a:noFill/>
                    </a:lnR>
                    <a:lnT>
                      <a:noFill/>
                    </a:lnT>
                    <a:lnB>
                      <a:noFill/>
                    </a:lnB>
                    <a:solidFill>
                      <a:srgbClr val="003974"/>
                    </a:solidFill>
                  </a:tcPr>
                </a:tc>
                <a:tc gridSpan="2">
                  <a:txBody>
                    <a:bodyPr/>
                    <a:lstStyle/>
                    <a:p>
                      <a:pPr algn="l" fontAlgn="b"/>
                      <a:r>
                        <a:rPr lang="nl-NL" sz="700" b="1" i="0" u="none" strike="noStrike">
                          <a:solidFill>
                            <a:srgbClr val="FFFFFF"/>
                          </a:solidFill>
                          <a:effectLst/>
                          <a:latin typeface="Calibri" panose="020F0502020204030204" pitchFamily="34" charset="0"/>
                        </a:rPr>
                        <a:t>RESULTAAT</a:t>
                      </a:r>
                    </a:p>
                  </a:txBody>
                  <a:tcPr marL="82934" marR="82934" marT="41467" marB="41467" anchor="b">
                    <a:lnL>
                      <a:noFill/>
                    </a:lnL>
                    <a:lnR>
                      <a:noFill/>
                    </a:lnR>
                    <a:lnT>
                      <a:noFill/>
                    </a:lnT>
                    <a:lnB>
                      <a:noFill/>
                    </a:lnB>
                    <a:solidFill>
                      <a:srgbClr val="003974"/>
                    </a:solidFill>
                  </a:tcPr>
                </a:tc>
                <a:tc hMerge="1">
                  <a:txBody>
                    <a:bodyPr/>
                    <a:lstStyle/>
                    <a:p>
                      <a:endParaRPr lang="nl-NL"/>
                    </a:p>
                  </a:txBody>
                  <a:tcPr/>
                </a:tc>
                <a:tc>
                  <a:txBody>
                    <a:bodyPr/>
                    <a:lstStyle/>
                    <a:p>
                      <a:pPr algn="l" fontAlgn="b"/>
                      <a:endParaRPr lang="nl-NL" sz="500" b="0" i="0" u="none" strike="noStrike">
                        <a:solidFill>
                          <a:srgbClr val="FFFFFF"/>
                        </a:solidFill>
                        <a:effectLst/>
                        <a:latin typeface="Calibri" panose="020F0502020204030204" pitchFamily="34" charset="0"/>
                      </a:endParaRPr>
                    </a:p>
                  </a:txBody>
                  <a:tcPr marL="7104" marR="7104" marT="7104" marB="34097" anchor="b">
                    <a:lnL>
                      <a:noFill/>
                    </a:lnL>
                    <a:lnR>
                      <a:noFill/>
                    </a:lnR>
                    <a:lnT>
                      <a:noFill/>
                    </a:lnT>
                    <a:lnB>
                      <a:noFill/>
                    </a:lnB>
                    <a:solidFill>
                      <a:srgbClr val="003974"/>
                    </a:solidFill>
                  </a:tcPr>
                </a:tc>
                <a:tc>
                  <a:txBody>
                    <a:bodyPr/>
                    <a:lstStyle/>
                    <a:p>
                      <a:pPr algn="l" fontAlgn="b"/>
                      <a:endParaRPr lang="nl-NL" sz="500" b="0" i="0" u="none" strike="noStrike">
                        <a:solidFill>
                          <a:srgbClr val="FFFFFF"/>
                        </a:solidFill>
                        <a:effectLst/>
                        <a:latin typeface="Calibri" panose="020F0502020204030204" pitchFamily="34" charset="0"/>
                      </a:endParaRPr>
                    </a:p>
                  </a:txBody>
                  <a:tcPr marL="7104" marR="7104" marT="7104" marB="34097" anchor="b">
                    <a:lnL>
                      <a:noFill/>
                    </a:lnL>
                    <a:lnR>
                      <a:noFill/>
                    </a:lnR>
                    <a:lnT>
                      <a:noFill/>
                    </a:lnT>
                    <a:lnB>
                      <a:noFill/>
                    </a:lnB>
                    <a:solidFill>
                      <a:srgbClr val="003974"/>
                    </a:solidFill>
                  </a:tcPr>
                </a:tc>
                <a:tc>
                  <a:txBody>
                    <a:bodyPr/>
                    <a:lstStyle/>
                    <a:p>
                      <a:pPr algn="l" fontAlgn="b"/>
                      <a:endParaRPr lang="nl-NL" sz="500" b="0" i="1" u="none" strike="noStrike">
                        <a:solidFill>
                          <a:srgbClr val="FFFFFF"/>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extLst>
                  <a:ext uri="{0D108BD9-81ED-4DB2-BD59-A6C34878D82A}">
                    <a16:rowId xmlns:a16="http://schemas.microsoft.com/office/drawing/2014/main" val="2875197152"/>
                  </a:ext>
                </a:extLst>
              </a:tr>
              <a:tr h="14824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1" i="0" u="none" strike="noStrike">
                          <a:solidFill>
                            <a:srgbClr val="F7941E"/>
                          </a:solidFill>
                          <a:effectLst/>
                          <a:latin typeface="Calibri" panose="020F0502020204030204" pitchFamily="34" charset="0"/>
                        </a:rPr>
                        <a:t>baten</a:t>
                      </a: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9.516.667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9.570.561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b="1" i="1">
                          <a:effectLst/>
                          <a:latin typeface="Calibri" panose="020F0502020204030204" pitchFamily="34" charset="0"/>
                          <a:ea typeface="Times New Roman" panose="02020603050405020304" pitchFamily="18" charset="0"/>
                          <a:cs typeface="Times New Roman" panose="02020603050405020304" pitchFamily="18" charset="0"/>
                        </a:rPr>
                        <a:t> €          -53.894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639986666"/>
                  </a:ext>
                </a:extLst>
              </a:tr>
              <a:tr h="14824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1" i="0" u="none" strike="noStrike">
                          <a:solidFill>
                            <a:srgbClr val="F7941E"/>
                          </a:solidFill>
                          <a:effectLst/>
                          <a:latin typeface="Calibri" panose="020F0502020204030204" pitchFamily="34" charset="0"/>
                        </a:rPr>
                        <a:t>overdrachten</a:t>
                      </a: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6.745.815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6.230.445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a:spcAft>
                          <a:spcPts val="0"/>
                        </a:spcAft>
                      </a:pPr>
                      <a:r>
                        <a:rPr lang="nl-NL" sz="500" b="1" i="1">
                          <a:effectLst/>
                          <a:latin typeface="Calibri" panose="020F0502020204030204" pitchFamily="34" charset="0"/>
                          <a:ea typeface="Times New Roman" panose="02020603050405020304" pitchFamily="18" charset="0"/>
                          <a:cs typeface="Times New Roman" panose="02020603050405020304" pitchFamily="18" charset="0"/>
                        </a:rPr>
                        <a:t> €         515.370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extLst>
                  <a:ext uri="{0D108BD9-81ED-4DB2-BD59-A6C34878D82A}">
                    <a16:rowId xmlns:a16="http://schemas.microsoft.com/office/drawing/2014/main" val="218947685"/>
                  </a:ext>
                </a:extLst>
              </a:tr>
              <a:tr h="148244">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1" i="0" u="none" strike="noStrike">
                          <a:solidFill>
                            <a:srgbClr val="F7941E"/>
                          </a:solidFill>
                          <a:effectLst/>
                          <a:latin typeface="Calibri" panose="020F0502020204030204" pitchFamily="34" charset="0"/>
                        </a:rPr>
                        <a:t>lasten</a:t>
                      </a: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2.771.400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2.808.480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500" b="1" i="1">
                          <a:effectLst/>
                          <a:latin typeface="Calibri" panose="020F0502020204030204" pitchFamily="34" charset="0"/>
                          <a:ea typeface="Times New Roman" panose="02020603050405020304" pitchFamily="18" charset="0"/>
                          <a:cs typeface="Times New Roman" panose="02020603050405020304" pitchFamily="18" charset="0"/>
                        </a:rPr>
                        <a:t> €          -37.080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7095879"/>
                  </a:ext>
                </a:extLst>
              </a:tr>
              <a:tr h="134863">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l" fontAlgn="b"/>
                      <a:endParaRPr lang="nl-NL" sz="500" b="0" i="0" u="none" strike="noStrike">
                        <a:solidFill>
                          <a:srgbClr val="000000"/>
                        </a:solidFill>
                        <a:effectLst/>
                        <a:latin typeface="Calibri" panose="020F0502020204030204" pitchFamily="34" charset="0"/>
                      </a:endParaRPr>
                    </a:p>
                  </a:txBody>
                  <a:tcPr marL="7104" marR="7104" marT="7104" marB="34097" anchor="b">
                    <a:lnL>
                      <a:noFill/>
                    </a:lnL>
                    <a:lnR>
                      <a:noFill/>
                    </a:lnR>
                    <a:lnT>
                      <a:noFill/>
                    </a:lnT>
                    <a:lnB>
                      <a:noFill/>
                    </a:lnB>
                    <a:solidFill>
                      <a:srgbClr val="FFFFFF"/>
                    </a:solidFill>
                  </a:tcPr>
                </a:tc>
                <a:tc>
                  <a:txBody>
                    <a:bodyPr/>
                    <a:lstStyle/>
                    <a:p>
                      <a:pPr algn="r" fontAlgn="b"/>
                      <a:r>
                        <a:rPr lang="nl-NL" sz="500" b="1" i="0" u="none" strike="noStrike">
                          <a:solidFill>
                            <a:srgbClr val="F7941E"/>
                          </a:solidFill>
                          <a:effectLst/>
                          <a:latin typeface="Calibri" panose="020F0502020204030204" pitchFamily="34" charset="0"/>
                        </a:rPr>
                        <a:t>resultaat</a:t>
                      </a:r>
                    </a:p>
                  </a:txBody>
                  <a:tcPr marL="7104" marR="7104" marT="7104" marB="34097" anchor="b">
                    <a:lnL>
                      <a:noFill/>
                    </a:lnL>
                    <a:lnR>
                      <a:noFill/>
                    </a:lnR>
                    <a:lnT>
                      <a:noFill/>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-548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nl-NL" sz="500" b="1">
                          <a:effectLst/>
                          <a:latin typeface="Calibri" panose="020F0502020204030204" pitchFamily="34" charset="0"/>
                          <a:ea typeface="Times New Roman" panose="02020603050405020304" pitchFamily="18" charset="0"/>
                          <a:cs typeface="Times New Roman" panose="02020603050405020304" pitchFamily="18" charset="0"/>
                        </a:rPr>
                        <a:t> €          531.635 </a:t>
                      </a:r>
                      <a:endParaRPr lang="nl-NL" sz="5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spcAft>
                          <a:spcPts val="0"/>
                        </a:spcAft>
                      </a:pPr>
                      <a:r>
                        <a:rPr lang="nl-NL" sz="500" b="1" i="1" dirty="0">
                          <a:effectLst/>
                          <a:latin typeface="Calibri" panose="020F0502020204030204" pitchFamily="34" charset="0"/>
                          <a:ea typeface="Times New Roman" panose="02020603050405020304" pitchFamily="18" charset="0"/>
                          <a:cs typeface="Times New Roman" panose="02020603050405020304" pitchFamily="18" charset="0"/>
                        </a:rPr>
                        <a:t> €        -532.183 </a:t>
                      </a:r>
                      <a:endParaRPr lang="nl-NL" sz="5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31613399"/>
                  </a:ext>
                </a:extLst>
              </a:tr>
            </a:tbl>
          </a:graphicData>
        </a:graphic>
      </p:graphicFrame>
      <p:pic>
        <p:nvPicPr>
          <p:cNvPr id="10" name="Afbeelding 9">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373557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clrChange>
              <a:clrFrom>
                <a:srgbClr val="FFFFFF"/>
              </a:clrFrom>
              <a:clrTo>
                <a:srgbClr val="FFFFFF">
                  <a:alpha val="0"/>
                </a:srgbClr>
              </a:clrTo>
            </a:clrChange>
          </a:blip>
          <a:stretch>
            <a:fillRect/>
          </a:stretch>
        </p:blipFill>
        <p:spPr>
          <a:xfrm>
            <a:off x="2187242" y="27144"/>
            <a:ext cx="4013533" cy="4584702"/>
          </a:xfrm>
          <a:prstGeom prst="rect">
            <a:avLst/>
          </a:prstGeom>
        </p:spPr>
      </p:pic>
      <p:sp>
        <p:nvSpPr>
          <p:cNvPr id="5" name="Tijdelijke aanduiding voor dianummer 4"/>
          <p:cNvSpPr>
            <a:spLocks noGrp="1"/>
          </p:cNvSpPr>
          <p:nvPr>
            <p:ph type="sldNum" sz="quarter" idx="12"/>
          </p:nvPr>
        </p:nvSpPr>
        <p:spPr/>
        <p:txBody>
          <a:bodyPr/>
          <a:lstStyle/>
          <a:p>
            <a:pPr>
              <a:defRPr/>
            </a:pPr>
            <a:fld id="{A7C6DA61-8520-40CE-85DD-532F567CCED9}" type="slidenum">
              <a:rPr lang="nl-NL" altLang="nl-NL" smtClean="0"/>
              <a:pPr>
                <a:defRPr/>
              </a:pPr>
              <a:t>3</a:t>
            </a:fld>
            <a:endParaRPr lang="nl-NL" altLang="nl-NL"/>
          </a:p>
        </p:txBody>
      </p:sp>
      <p:pic>
        <p:nvPicPr>
          <p:cNvPr id="6" name="Afbeelding 5">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815305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1" y="-1364"/>
            <a:ext cx="9144000" cy="4862870"/>
          </a:xfrm>
          <a:prstGeom prst="rect">
            <a:avLst/>
          </a:prstGeom>
          <a:noFill/>
        </p:spPr>
        <p:txBody>
          <a:bodyPr wrap="square" numCol="2" spcCol="180000" rtlCol="0">
            <a:spAutoFit/>
          </a:bodyPr>
          <a:lstStyle/>
          <a:p>
            <a:endParaRPr lang="nl-NL" sz="1000" b="1" dirty="0"/>
          </a:p>
          <a:p>
            <a:endParaRPr lang="nl-NL" sz="1000" b="1" dirty="0"/>
          </a:p>
          <a:p>
            <a:endParaRPr lang="nl-NL" sz="1000" b="1" dirty="0"/>
          </a:p>
          <a:p>
            <a:r>
              <a:rPr lang="nl-NL" sz="1000" dirty="0"/>
              <a:t>.</a:t>
            </a:r>
          </a:p>
          <a:p>
            <a:r>
              <a:rPr lang="nl-NL" sz="1000" b="1" dirty="0"/>
              <a:t>Baten</a:t>
            </a:r>
          </a:p>
          <a:p>
            <a:r>
              <a:rPr lang="nl-NL" sz="1000" dirty="0"/>
              <a:t>De rijksbijdragen lichte en zware ondersteuning en verevening over het schooljaar 2016-2017 vallen iets hoger uit dan begroot door een kleine aanpassing van de personele lumpsumtarieven. Overigens betekent dit ook een verhoogde afdracht aan het speciaal onderwijs.</a:t>
            </a:r>
          </a:p>
          <a:p>
            <a:endParaRPr lang="nl-NL" sz="1000" dirty="0"/>
          </a:p>
          <a:p>
            <a:r>
              <a:rPr lang="nl-NL" sz="1000" b="1" dirty="0"/>
              <a:t>Grensverkeer</a:t>
            </a:r>
            <a:r>
              <a:rPr lang="nl-NL" sz="1000" dirty="0"/>
              <a:t>:</a:t>
            </a:r>
          </a:p>
          <a:p>
            <a:r>
              <a:rPr lang="nl-NL" sz="1000" dirty="0"/>
              <a:t>Het aantal leerlingen dat valt onder “inkomend grensverkeer” (SBO-leerlingen waarvan de verwijzende basisschool in een ander samenwerkingsverband ligt) is groter dan aanvankelijk voorspelt. Dit betekent uiteraard hogere baten. Tegelijkertijd is het “uitgaand grensverkeer” (zie III.1) juist beperkt. </a:t>
            </a:r>
          </a:p>
          <a:p>
            <a:r>
              <a:rPr lang="nl-NL" sz="1000" dirty="0"/>
              <a:t>De overige (niet begrote) baten komen voort uit inzet van het SWV voor de Zomerschool in Alkmaar.</a:t>
            </a:r>
          </a:p>
          <a:p>
            <a:endParaRPr lang="nl-NL" sz="1000" dirty="0"/>
          </a:p>
          <a:p>
            <a:r>
              <a:rPr lang="nl-NL" sz="1000" b="1" dirty="0"/>
              <a:t>Overdrachten</a:t>
            </a:r>
          </a:p>
          <a:p>
            <a:r>
              <a:rPr lang="nl-NL" sz="1000" dirty="0"/>
              <a:t>Budget werkgebieden:</a:t>
            </a:r>
          </a:p>
          <a:p>
            <a:r>
              <a:rPr lang="nl-NL" sz="1000" dirty="0"/>
              <a:t>Van het budget van de werkgebieden is in 2016-2017 € 1.312.628 uitgegeven, wat er restant m.i.v. 1 augustus 2017 betekent van ruim 636 duizend euro. Hierbij moet wel worden opgemerkt dat eind 2016-2017 op basis van de ervaring met de voorgaande jaren iets anders wordt geboekt. Eind 2015-2016 werden de middelen die voor de zomervakantie werden aangevraagd voor een start na de zomervakantie geboekt in de periode van toekenning. Dit betekent dat een deel van de arrangementen die in 2016-2017 zijn aangevangen of verlengd nog meegerekend zijn in 2015-2016, waardoor er sprake was van een “overschot”. Dit is nog steeds een belangrijke oorzaak van het nu bestaande restant.</a:t>
            </a:r>
          </a:p>
          <a:p>
            <a:r>
              <a:rPr lang="nl-NL" sz="1000" dirty="0"/>
              <a:t>Eind dit schooljaar is met deze systematiek gestopt, er wordt nu geboekt op de </a:t>
            </a:r>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endParaRPr lang="nl-NL" sz="1000" dirty="0"/>
          </a:p>
          <a:p>
            <a:r>
              <a:rPr lang="nl-NL" sz="1000" dirty="0"/>
              <a:t>periode van uitvoering. Inmiddels zijn in de netwerkgroep werkgebieden afspraken gemaakt over hoe met dergelijke restanten omgegaan moet worden. Binnenkort zal dit beleid t.a.v. onder- en overschrijdingen worden gepubliceerd in een memo. In een enkel werkgebied wordt bewust gespaard voor latere uitgaven (waardoor reservering mogelijk moet zijn) en daarnaast lijkt het limiteren van een overschot zonder bestemming dat meegenomen wordt naar het volgend schooljaar noodzakelijk.</a:t>
            </a:r>
          </a:p>
          <a:p>
            <a:endParaRPr lang="nl-NL" sz="1000" dirty="0"/>
          </a:p>
          <a:p>
            <a:r>
              <a:rPr lang="nl-NL" sz="1000" dirty="0"/>
              <a:t>SBO:</a:t>
            </a:r>
          </a:p>
          <a:p>
            <a:r>
              <a:rPr lang="nl-NL" sz="1000" dirty="0"/>
              <a:t>Onder SBO uitrol beleid (Overdrachten III.5) is tevens een bedrag van € 121.022 geboekt dat aan het SBO is overgedragen i.v.m. reparatie van de overdracht van de eerste jaren van het samenwerkingsverband. Het besluit hiertoe is genomen bij de behandeling van de overschotten op de tussenbalans 31 juli 2016.</a:t>
            </a:r>
          </a:p>
        </p:txBody>
      </p:sp>
      <p:sp>
        <p:nvSpPr>
          <p:cNvPr id="2" name="Titel 1"/>
          <p:cNvSpPr>
            <a:spLocks noGrp="1"/>
          </p:cNvSpPr>
          <p:nvPr>
            <p:ph type="title"/>
          </p:nvPr>
        </p:nvSpPr>
        <p:spPr>
          <a:xfrm>
            <a:off x="457200" y="82550"/>
            <a:ext cx="8229600" cy="679450"/>
          </a:xfrm>
        </p:spPr>
        <p:txBody>
          <a:bodyPr/>
          <a:lstStyle/>
          <a:p>
            <a:pPr algn="l"/>
            <a:r>
              <a:rPr lang="nl-NL" sz="2200" dirty="0">
                <a:solidFill>
                  <a:schemeClr val="accent1"/>
                </a:solidFill>
              </a:rPr>
              <a:t>Toelichting op de cijfers </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30</a:t>
            </a:fld>
            <a:endParaRPr lang="nl-NL" altLang="nl-NL" dirty="0"/>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30</a:t>
            </a:fld>
            <a:endParaRPr lang="nl-NL" dirty="0"/>
          </a:p>
        </p:txBody>
      </p:sp>
      <p:pic>
        <p:nvPicPr>
          <p:cNvPr id="13" name="Afbeelding 12">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456717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vak 11"/>
          <p:cNvSpPr txBox="1"/>
          <p:nvPr/>
        </p:nvSpPr>
        <p:spPr>
          <a:xfrm>
            <a:off x="176569" y="25779"/>
            <a:ext cx="8933311" cy="5170646"/>
          </a:xfrm>
          <a:prstGeom prst="rect">
            <a:avLst/>
          </a:prstGeom>
          <a:noFill/>
        </p:spPr>
        <p:txBody>
          <a:bodyPr wrap="square" numCol="2" spcCol="180000" rtlCol="0">
            <a:spAutoFit/>
          </a:bodyPr>
          <a:lstStyle/>
          <a:p>
            <a:endParaRPr lang="nl-NL" sz="1000" b="1" dirty="0"/>
          </a:p>
          <a:p>
            <a:endParaRPr lang="nl-NL" sz="1000" b="1" dirty="0"/>
          </a:p>
          <a:p>
            <a:endParaRPr lang="nl-NL" sz="1000" b="1" dirty="0"/>
          </a:p>
          <a:p>
            <a:endParaRPr lang="nl-NL" sz="1000" dirty="0"/>
          </a:p>
          <a:p>
            <a:r>
              <a:rPr lang="nl-NL" sz="1000" b="1" dirty="0"/>
              <a:t>Lasten</a:t>
            </a:r>
          </a:p>
          <a:p>
            <a:r>
              <a:rPr lang="nl-NL" sz="1000" b="1" i="1" dirty="0"/>
              <a:t>I	Management en organisatie</a:t>
            </a:r>
          </a:p>
          <a:p>
            <a:r>
              <a:rPr lang="nl-NL" sz="1000" dirty="0"/>
              <a:t>-1.1/2.	Loonkosten en personeel van derden M&amp;O</a:t>
            </a:r>
          </a:p>
          <a:p>
            <a:r>
              <a:rPr lang="nl-NL" sz="1000" dirty="0"/>
              <a:t>	De directe loonkosten worden onderschreden, terwijl die van personeel van derden wordt overschreden. Dit wordt veroorzaakt door:</a:t>
            </a:r>
          </a:p>
          <a:p>
            <a:r>
              <a:rPr lang="nl-NL" sz="1000" dirty="0"/>
              <a:t>-	in de begroting 2016-2017 werd er van uitgegaan dat de kosten aan de kwartiermaker bedrijfsvoering (extern) gereduceerd konden worden tot beperking van het aantal uren (controlling) en het aantrekken van een medewerker kwaliteitszorg. Dit kon echter pas veel later in het schooljaar gerealiseerd worden. Daarnaast is de staf tijdelijk (extern) versterkt i.v.m. aankomend zwangerschapsverlof. Dit is in trimesterrapportages al eerder aangegeven.</a:t>
            </a:r>
          </a:p>
          <a:p>
            <a:r>
              <a:rPr lang="nl-NL" sz="1000" dirty="0"/>
              <a:t>-	de TLV-administratie is tijdelijk (extern) versterkt met 1 dag per 2 weken, om de te hoge werkbelasting bij het secretariaat te reduceren. De verwerking van de TLV-registratie maakt onderdeel uit van het eindproduct van Topdossier. Deze extra ondersteuning zal dan ook niet meer nodig zijn vanaf de oplevering van alle functionaliteiten van Topdossier.</a:t>
            </a:r>
          </a:p>
          <a:p>
            <a:r>
              <a:rPr lang="nl-NL" sz="1000" dirty="0"/>
              <a:t>-1.3.	Reis- en verblijfskosten:</a:t>
            </a:r>
          </a:p>
          <a:p>
            <a:r>
              <a:rPr lang="nl-NL" sz="1000" dirty="0"/>
              <a:t>Voor de begroting 2016-2017 is gekeken naar ervaringscijfers uit het verleden, maar in deze periode waren dergelijke kosten nog opgenomen in detacheringskosten. Het begrote bedrag is derhalve te laag. Hier is ook in de begroting 2017-2018 nog geen rekening mee gehouden.</a:t>
            </a:r>
          </a:p>
          <a:p>
            <a:r>
              <a:rPr lang="nl-NL" sz="1000" dirty="0"/>
              <a:t>-1.6.	Overige personeelskosten:</a:t>
            </a:r>
          </a:p>
          <a:p>
            <a:r>
              <a:rPr lang="nl-NL" sz="1000" dirty="0"/>
              <a:t>Deze post is overschreden met wervingskosten.</a:t>
            </a:r>
          </a:p>
          <a:p>
            <a:r>
              <a:rPr lang="nl-NL" sz="1000" dirty="0"/>
              <a:t>-2.1.	Huisvesting: in de begroting is alleen de huurprijs meegenomen, terwijl onder deze post ook de schoonmaakkosten worden meegenomen.</a:t>
            </a:r>
          </a:p>
          <a:p>
            <a:endParaRPr lang="nl-NL" sz="1000" dirty="0"/>
          </a:p>
          <a:p>
            <a:endParaRPr lang="nl-NL" sz="1000" dirty="0"/>
          </a:p>
          <a:p>
            <a:endParaRPr lang="nl-NL" sz="1000" dirty="0"/>
          </a:p>
          <a:p>
            <a:endParaRPr lang="nl-NL" sz="1000" dirty="0"/>
          </a:p>
          <a:p>
            <a:r>
              <a:rPr lang="nl-NL" sz="1000" dirty="0"/>
              <a:t>-3.3.	Afschrijving meubilair en verbouwing:</a:t>
            </a:r>
          </a:p>
          <a:p>
            <a:r>
              <a:rPr lang="nl-NL" sz="1000" dirty="0"/>
              <a:t>	Deze zijn gecorrigeerd na afronding van de verrekening tussen beide samenwerkingsverbanden.</a:t>
            </a:r>
          </a:p>
          <a:p>
            <a:r>
              <a:rPr lang="nl-NL" sz="1000" dirty="0"/>
              <a:t>-3.8	De accountantskosten zijn hoger dan begroot omdat in de rapportageperiode ook nog kosten zijn betaald over de controle die in mei 2016 plaatsvond.</a:t>
            </a:r>
          </a:p>
          <a:p>
            <a:endParaRPr lang="nl-NL" sz="1000" dirty="0"/>
          </a:p>
          <a:p>
            <a:r>
              <a:rPr lang="nl-NL" sz="1000" b="1" i="1" dirty="0"/>
              <a:t>II	Uitvoeringsorganisatie</a:t>
            </a:r>
          </a:p>
          <a:p>
            <a:r>
              <a:rPr lang="nl-NL" sz="1000" dirty="0"/>
              <a:t>-1.1.	Loonkosten consulenten</a:t>
            </a:r>
          </a:p>
          <a:p>
            <a:r>
              <a:rPr lang="nl-NL" sz="1000" dirty="0"/>
              <a:t>	Deze worden voor een klein deel overschreden door aanvullende vervangingskosten, maar merendeels doordat kosten van een detachering tot oktober 2016 (vanuit Ronduit) in 2017 moest worden geboekt.</a:t>
            </a:r>
          </a:p>
          <a:p>
            <a:r>
              <a:rPr lang="nl-NL" sz="1000" dirty="0"/>
              <a:t>-1.2.	Inhuur onderwijsondersteuners</a:t>
            </a:r>
          </a:p>
          <a:p>
            <a:r>
              <a:rPr lang="nl-NL" sz="1000" dirty="0"/>
              <a:t>	De begroting 2016-2017 is eerder vastgesteld dan de overeenkomst met o.a. Aloysius. De werkelijke kosten aan inhuur van ondersteuners zijn lager dan oorspronkelijk begroot.</a:t>
            </a:r>
          </a:p>
          <a:p>
            <a:r>
              <a:rPr lang="nl-NL" sz="1000" dirty="0"/>
              <a:t>-1.5.	Dotatie personeelsvoorziening</a:t>
            </a:r>
          </a:p>
          <a:p>
            <a:r>
              <a:rPr lang="nl-NL" sz="1000" dirty="0"/>
              <a:t>Aangezien er sprake was van een hogere onttrekking dan de dotatie, resteert een negatief bedrag.</a:t>
            </a:r>
          </a:p>
          <a:p>
            <a:r>
              <a:rPr lang="nl-NL" sz="1000" dirty="0"/>
              <a:t>-3.2.	Topdossier licenties</a:t>
            </a:r>
          </a:p>
          <a:p>
            <a:r>
              <a:rPr lang="nl-NL" sz="1000" dirty="0"/>
              <a:t>Deze kosten lopen in de pas met de begroting, maar worden geboekt zoals ze in rekening worden gebracht, d.w.z. op kalenderjaar (2e deel in het najaar).</a:t>
            </a:r>
          </a:p>
          <a:p>
            <a:endParaRPr lang="nl-NL" sz="1000" b="1" i="1" dirty="0"/>
          </a:p>
          <a:p>
            <a:r>
              <a:rPr lang="nl-NL" sz="1000" b="1" i="1" dirty="0"/>
              <a:t>III	Overige lasten</a:t>
            </a:r>
          </a:p>
          <a:p>
            <a:r>
              <a:rPr lang="nl-NL" sz="1000" dirty="0"/>
              <a:t>	De dotaties aan de reserves hebben plaatsgevonden bij de jaarrekening 2016 n.a.v. het resultaat over 2016.</a:t>
            </a:r>
          </a:p>
          <a:p>
            <a:endParaRPr lang="nl-NL" sz="1000" dirty="0"/>
          </a:p>
          <a:p>
            <a:r>
              <a:rPr lang="nl-NL" sz="1000" b="1" dirty="0"/>
              <a:t>Resultaat</a:t>
            </a:r>
          </a:p>
          <a:p>
            <a:r>
              <a:rPr lang="nl-NL" sz="1000" dirty="0"/>
              <a:t>Het resultaat bestaat volledig uit het restant van het budget van de werkgebieden.</a:t>
            </a:r>
          </a:p>
          <a:p>
            <a:endParaRPr lang="nl-NL" sz="1000" dirty="0"/>
          </a:p>
        </p:txBody>
      </p:sp>
      <p:sp>
        <p:nvSpPr>
          <p:cNvPr id="2" name="Titel 1"/>
          <p:cNvSpPr>
            <a:spLocks noGrp="1"/>
          </p:cNvSpPr>
          <p:nvPr>
            <p:ph type="title"/>
          </p:nvPr>
        </p:nvSpPr>
        <p:spPr>
          <a:xfrm>
            <a:off x="457200" y="82550"/>
            <a:ext cx="8229600" cy="857250"/>
          </a:xfrm>
        </p:spPr>
        <p:txBody>
          <a:bodyPr/>
          <a:lstStyle/>
          <a:p>
            <a:pPr algn="l"/>
            <a:r>
              <a:rPr lang="nl-NL" sz="2200" dirty="0">
                <a:solidFill>
                  <a:schemeClr val="accent1"/>
                </a:solidFill>
              </a:rPr>
              <a:t>Toelichting op de cijfers -vervolg</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31</a:t>
            </a:fld>
            <a:endParaRPr lang="nl-NL" altLang="nl-NL" dirty="0"/>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31</a:t>
            </a:fld>
            <a:endParaRPr lang="nl-NL" dirty="0"/>
          </a:p>
        </p:txBody>
      </p:sp>
      <p:pic>
        <p:nvPicPr>
          <p:cNvPr id="13" name="Afbeelding 12">
            <a:hlinkClick r:id="rId2" action="ppaction://hlinksldjump"/>
          </p:cNvPr>
          <p:cNvPicPr>
            <a:picLocks noChangeAspect="1"/>
          </p:cNvPicPr>
          <p:nvPr/>
        </p:nvPicPr>
        <p:blipFill>
          <a:blip r:embed="rId3">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1510038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marL="457200" indent="-457200" algn="l">
              <a:buFont typeface="+mj-lt"/>
              <a:buAutoNum type="arabicPeriod" startAt="5"/>
            </a:pPr>
            <a:r>
              <a:rPr lang="nl-NL" sz="2200" dirty="0">
                <a:solidFill>
                  <a:schemeClr val="accent1"/>
                </a:solidFill>
              </a:rPr>
              <a:t>Kwaliteit</a:t>
            </a:r>
          </a:p>
        </p:txBody>
      </p:sp>
      <p:sp>
        <p:nvSpPr>
          <p:cNvPr id="6" name="Tekstvak 5"/>
          <p:cNvSpPr txBox="1"/>
          <p:nvPr/>
        </p:nvSpPr>
        <p:spPr>
          <a:xfrm>
            <a:off x="5875361" y="318712"/>
            <a:ext cx="3268639" cy="1538883"/>
          </a:xfrm>
          <a:prstGeom prst="rect">
            <a:avLst/>
          </a:prstGeom>
          <a:noFill/>
        </p:spPr>
        <p:txBody>
          <a:bodyPr wrap="square" rtlCol="0">
            <a:spAutoFit/>
          </a:bodyPr>
          <a:lstStyle/>
          <a:p>
            <a:r>
              <a:rPr lang="nl-NL" sz="1200" b="1" dirty="0">
                <a:solidFill>
                  <a:srgbClr val="1C75BC"/>
                </a:solidFill>
              </a:rPr>
              <a:t>Het geheel van onze inspanningen</a:t>
            </a:r>
          </a:p>
          <a:p>
            <a:pPr marL="171450" indent="-171450">
              <a:buFont typeface="Arial" panose="020B0604020202020204" pitchFamily="34" charset="0"/>
              <a:buChar char="•"/>
            </a:pPr>
            <a:r>
              <a:rPr lang="nl-NL" sz="1200" b="1" dirty="0">
                <a:solidFill>
                  <a:srgbClr val="1C75BC"/>
                </a:solidFill>
              </a:rPr>
              <a:t>faciliteert professionals in het operationele proces om ouders – kind – leerkracht optimaal te ondersteunen</a:t>
            </a:r>
          </a:p>
          <a:p>
            <a:pPr marL="171450" indent="-171450">
              <a:buFont typeface="Arial" panose="020B0604020202020204" pitchFamily="34" charset="0"/>
              <a:buChar char="•"/>
            </a:pPr>
            <a:r>
              <a:rPr lang="nl-NL" sz="1200" b="1" dirty="0">
                <a:solidFill>
                  <a:srgbClr val="1C75BC"/>
                </a:solidFill>
              </a:rPr>
              <a:t>ondersteunt de strategie m.b.t.</a:t>
            </a:r>
          </a:p>
          <a:p>
            <a:pPr marL="628650" lvl="1" indent="-171450">
              <a:buFontTx/>
              <a:buChar char="-"/>
            </a:pPr>
            <a:r>
              <a:rPr lang="nl-NL" sz="1200" b="1" dirty="0">
                <a:solidFill>
                  <a:srgbClr val="1C75BC"/>
                </a:solidFill>
              </a:rPr>
              <a:t>missie en visie</a:t>
            </a:r>
          </a:p>
          <a:p>
            <a:pPr marL="628650" lvl="1" indent="-171450">
              <a:buFontTx/>
              <a:buChar char="-"/>
            </a:pPr>
            <a:r>
              <a:rPr lang="nl-NL" sz="1200" b="1" dirty="0">
                <a:solidFill>
                  <a:srgbClr val="1C75BC"/>
                </a:solidFill>
              </a:rPr>
              <a:t>wettelijke - maatschappelijke opdracht</a:t>
            </a:r>
          </a:p>
          <a:p>
            <a:endParaRPr lang="nl-NL" sz="1000" dirty="0"/>
          </a:p>
        </p:txBody>
      </p:sp>
      <p:sp>
        <p:nvSpPr>
          <p:cNvPr id="7" name="Tekstvak 6"/>
          <p:cNvSpPr txBox="1"/>
          <p:nvPr/>
        </p:nvSpPr>
        <p:spPr>
          <a:xfrm>
            <a:off x="457200" y="3698543"/>
            <a:ext cx="4353636" cy="1015663"/>
          </a:xfrm>
          <a:prstGeom prst="rect">
            <a:avLst/>
          </a:prstGeom>
          <a:noFill/>
        </p:spPr>
        <p:txBody>
          <a:bodyPr wrap="square" rtlCol="0">
            <a:spAutoFit/>
          </a:bodyPr>
          <a:lstStyle/>
          <a:p>
            <a:r>
              <a:rPr lang="nl-NL" sz="1000" b="1" dirty="0">
                <a:solidFill>
                  <a:schemeClr val="accent1"/>
                </a:solidFill>
              </a:rPr>
              <a:t>Aandachtspunten</a:t>
            </a:r>
          </a:p>
          <a:p>
            <a:pPr marL="171450" indent="-171450">
              <a:buFont typeface="Arial" panose="020B0604020202020204" pitchFamily="34" charset="0"/>
              <a:buChar char="•"/>
            </a:pPr>
            <a:r>
              <a:rPr lang="nl-NL" sz="1000" dirty="0"/>
              <a:t>Monitoring thuiszitters</a:t>
            </a:r>
          </a:p>
          <a:p>
            <a:pPr marL="171450" indent="-171450">
              <a:buFont typeface="Arial" panose="020B0604020202020204" pitchFamily="34" charset="0"/>
              <a:buChar char="•"/>
            </a:pPr>
            <a:r>
              <a:rPr lang="nl-NL" sz="1000" dirty="0"/>
              <a:t>Monitoring inzet ambulante begeleiding</a:t>
            </a:r>
          </a:p>
          <a:p>
            <a:pPr marL="171450" indent="-171450">
              <a:buFont typeface="Arial" panose="020B0604020202020204" pitchFamily="34" charset="0"/>
              <a:buChar char="•"/>
            </a:pPr>
            <a:r>
              <a:rPr lang="nl-NL" sz="1000" dirty="0"/>
              <a:t>Weergave besteding budget werkgebieden</a:t>
            </a:r>
          </a:p>
          <a:p>
            <a:pPr marL="171450" indent="-171450">
              <a:buFont typeface="Arial" panose="020B0604020202020204" pitchFamily="34" charset="0"/>
              <a:buChar char="•"/>
            </a:pPr>
            <a:r>
              <a:rPr lang="nl-NL" sz="1000" dirty="0"/>
              <a:t>Werkwijzen voor combineren verhalen en data</a:t>
            </a:r>
          </a:p>
          <a:p>
            <a:pPr marL="171450" indent="-171450">
              <a:buFont typeface="Arial" panose="020B0604020202020204" pitchFamily="34" charset="0"/>
              <a:buChar char="•"/>
            </a:pPr>
            <a:endParaRPr lang="nl-NL" sz="1000" dirty="0">
              <a:highlight>
                <a:srgbClr val="FFFF00"/>
              </a:highlight>
            </a:endParaRPr>
          </a:p>
        </p:txBody>
      </p:sp>
      <p:sp>
        <p:nvSpPr>
          <p:cNvPr id="10" name="Tekstvak 9"/>
          <p:cNvSpPr txBox="1"/>
          <p:nvPr/>
        </p:nvSpPr>
        <p:spPr>
          <a:xfrm>
            <a:off x="5752957" y="2434880"/>
            <a:ext cx="3268639" cy="2246769"/>
          </a:xfrm>
          <a:prstGeom prst="rect">
            <a:avLst/>
          </a:prstGeom>
          <a:noFill/>
        </p:spPr>
        <p:txBody>
          <a:bodyPr wrap="square" rtlCol="0">
            <a:spAutoFit/>
          </a:bodyPr>
          <a:lstStyle/>
          <a:p>
            <a:r>
              <a:rPr lang="nl-NL" sz="1000" b="1" dirty="0">
                <a:solidFill>
                  <a:schemeClr val="accent1"/>
                </a:solidFill>
              </a:rPr>
              <a:t>Conclusies</a:t>
            </a:r>
          </a:p>
          <a:p>
            <a:pPr marL="171450" indent="-171450">
              <a:buFont typeface="Arial" panose="020B0604020202020204" pitchFamily="34" charset="0"/>
              <a:buChar char="•"/>
            </a:pPr>
            <a:r>
              <a:rPr lang="nl-NL" sz="1000" dirty="0"/>
              <a:t>Huidige dataverzameling arbeidsintensief, maar levert waardevolle input voor reflectieve dialoog.</a:t>
            </a:r>
            <a:br>
              <a:rPr lang="nl-NL" sz="1000" dirty="0"/>
            </a:br>
            <a:endParaRPr lang="nl-NL" sz="1000" dirty="0"/>
          </a:p>
          <a:p>
            <a:pPr marL="171450" indent="-171450">
              <a:buFont typeface="Arial" panose="020B0604020202020204" pitchFamily="34" charset="0"/>
              <a:buChar char="•"/>
            </a:pPr>
            <a:r>
              <a:rPr lang="nl-NL" sz="1000" dirty="0"/>
              <a:t>Digitalisering via TOP-dossier zal administratieve druk flink verlagen.</a:t>
            </a:r>
            <a:br>
              <a:rPr lang="nl-NL" sz="1000" dirty="0"/>
            </a:br>
            <a:endParaRPr lang="nl-NL" sz="1000" dirty="0"/>
          </a:p>
          <a:p>
            <a:pPr marL="171450" indent="-171450">
              <a:buFont typeface="Arial" panose="020B0604020202020204" pitchFamily="34" charset="0"/>
              <a:buChar char="•"/>
            </a:pPr>
            <a:r>
              <a:rPr lang="nl-NL" sz="1000" dirty="0"/>
              <a:t>OGSM-jaarplanning op koers.</a:t>
            </a:r>
            <a:br>
              <a:rPr lang="nl-NL" sz="1000" dirty="0"/>
            </a:br>
            <a:endParaRPr lang="nl-NL" sz="1000" dirty="0"/>
          </a:p>
          <a:p>
            <a:pPr marL="171450" indent="-171450">
              <a:buFont typeface="Arial" panose="020B0604020202020204" pitchFamily="34" charset="0"/>
              <a:buChar char="•"/>
            </a:pPr>
            <a:r>
              <a:rPr lang="nl-NL" sz="1000" dirty="0"/>
              <a:t>Kwaliteitszorg in ontwikkeling.</a:t>
            </a:r>
            <a:br>
              <a:rPr lang="nl-NL" sz="1000" dirty="0"/>
            </a:br>
            <a:endParaRPr lang="nl-NL" sz="1000" dirty="0"/>
          </a:p>
          <a:p>
            <a:pPr marL="171450" indent="-171450">
              <a:buFont typeface="Arial" panose="020B0604020202020204" pitchFamily="34" charset="0"/>
              <a:buChar char="•"/>
            </a:pPr>
            <a:r>
              <a:rPr lang="nl-NL" sz="1000" dirty="0"/>
              <a:t>Verantwoording middelen basis-/lichte ondersteuning aandachtpunt.</a:t>
            </a:r>
          </a:p>
          <a:p>
            <a:endParaRPr lang="nl-NL" sz="1000" dirty="0"/>
          </a:p>
        </p:txBody>
      </p:sp>
      <p:sp>
        <p:nvSpPr>
          <p:cNvPr id="3" name="Tijdelijke aanduiding voor dianummer 2"/>
          <p:cNvSpPr>
            <a:spLocks noGrp="1"/>
          </p:cNvSpPr>
          <p:nvPr>
            <p:ph type="sldNum" sz="quarter" idx="12"/>
          </p:nvPr>
        </p:nvSpPr>
        <p:spPr/>
        <p:txBody>
          <a:bodyPr/>
          <a:lstStyle/>
          <a:p>
            <a:pPr>
              <a:defRPr/>
            </a:pPr>
            <a:fld id="{ABFB7BBB-6309-44FD-9D55-9CEADEEA9D86}" type="slidenum">
              <a:rPr lang="nl-NL" altLang="nl-NL" smtClean="0"/>
              <a:pPr>
                <a:defRPr/>
              </a:pPr>
              <a:t>32</a:t>
            </a:fld>
            <a:endParaRPr lang="nl-NL" altLang="nl-NL"/>
          </a:p>
        </p:txBody>
      </p:sp>
      <p:pic>
        <p:nvPicPr>
          <p:cNvPr id="5" name="Afbeelding 4"/>
          <p:cNvPicPr>
            <a:picLocks noChangeAspect="1"/>
          </p:cNvPicPr>
          <p:nvPr/>
        </p:nvPicPr>
        <p:blipFill>
          <a:blip r:embed="rId3">
            <a:clrChange>
              <a:clrFrom>
                <a:srgbClr val="FEFEFE"/>
              </a:clrFrom>
              <a:clrTo>
                <a:srgbClr val="FEFEFE">
                  <a:alpha val="0"/>
                </a:srgbClr>
              </a:clrTo>
            </a:clrChange>
          </a:blip>
          <a:stretch>
            <a:fillRect/>
          </a:stretch>
        </p:blipFill>
        <p:spPr>
          <a:xfrm>
            <a:off x="457200" y="798577"/>
            <a:ext cx="2419350" cy="2774158"/>
          </a:xfrm>
          <a:prstGeom prst="rect">
            <a:avLst/>
          </a:prstGeom>
        </p:spPr>
      </p:pic>
      <p:sp>
        <p:nvSpPr>
          <p:cNvPr id="9" name="Rechthoek 8"/>
          <p:cNvSpPr/>
          <p:nvPr/>
        </p:nvSpPr>
        <p:spPr>
          <a:xfrm>
            <a:off x="2933701" y="1726994"/>
            <a:ext cx="2884509" cy="707886"/>
          </a:xfrm>
          <a:prstGeom prst="rect">
            <a:avLst/>
          </a:prstGeom>
        </p:spPr>
        <p:txBody>
          <a:bodyPr wrap="square">
            <a:spAutoFit/>
          </a:bodyPr>
          <a:lstStyle/>
          <a:p>
            <a:r>
              <a:rPr lang="nl-NL" sz="1000" i="1" dirty="0">
                <a:solidFill>
                  <a:schemeClr val="tx1">
                    <a:lumMod val="50000"/>
                    <a:lumOff val="50000"/>
                  </a:schemeClr>
                </a:solidFill>
              </a:rPr>
              <a:t>Bij kwaliteitszorg gaat het om het combineren van cijfers en verhalen om hiermee een meet-, spreek &amp; verbeteromgeving te realiseren op twee niveaus: bestuurlijk en operationeel. </a:t>
            </a:r>
          </a:p>
        </p:txBody>
      </p:sp>
      <p:pic>
        <p:nvPicPr>
          <p:cNvPr id="11" name="Afbeelding 10">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323915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2200" dirty="0">
                <a:solidFill>
                  <a:schemeClr val="accent1"/>
                </a:solidFill>
              </a:rPr>
              <a:t>Uitrol jaarplan</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33</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33</a:t>
            </a:fld>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459064781"/>
              </p:ext>
            </p:extLst>
          </p:nvPr>
        </p:nvGraphicFramePr>
        <p:xfrm>
          <a:off x="0" y="819150"/>
          <a:ext cx="9144000" cy="3535680"/>
        </p:xfrm>
        <a:graphic>
          <a:graphicData uri="http://schemas.openxmlformats.org/drawingml/2006/table">
            <a:tbl>
              <a:tblPr firstRow="1" bandRow="1">
                <a:tableStyleId>{93296810-A885-4BE3-A3E7-6D5BEEA58F35}</a:tableStyleId>
              </a:tblPr>
              <a:tblGrid>
                <a:gridCol w="2035824">
                  <a:extLst>
                    <a:ext uri="{9D8B030D-6E8A-4147-A177-3AD203B41FA5}">
                      <a16:colId xmlns:a16="http://schemas.microsoft.com/office/drawing/2014/main" val="2098972619"/>
                    </a:ext>
                  </a:extLst>
                </a:gridCol>
                <a:gridCol w="5679426">
                  <a:extLst>
                    <a:ext uri="{9D8B030D-6E8A-4147-A177-3AD203B41FA5}">
                      <a16:colId xmlns:a16="http://schemas.microsoft.com/office/drawing/2014/main" val="1442174710"/>
                    </a:ext>
                  </a:extLst>
                </a:gridCol>
                <a:gridCol w="1428750">
                  <a:extLst>
                    <a:ext uri="{9D8B030D-6E8A-4147-A177-3AD203B41FA5}">
                      <a16:colId xmlns:a16="http://schemas.microsoft.com/office/drawing/2014/main" val="3563602425"/>
                    </a:ext>
                  </a:extLst>
                </a:gridCol>
              </a:tblGrid>
              <a:tr h="0">
                <a:tc>
                  <a:txBody>
                    <a:bodyPr/>
                    <a:lstStyle/>
                    <a:p>
                      <a:r>
                        <a:rPr lang="nl-NL" sz="1000" dirty="0"/>
                        <a:t>Object uit OGSM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nl-NL" sz="1000" dirty="0"/>
                        <a:t>inhoud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nl-NL" sz="1000" dirty="0"/>
                        <a:t>signaal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8487478"/>
                  </a:ext>
                </a:extLst>
              </a:tr>
              <a:tr h="662940">
                <a:tc>
                  <a:txBody>
                    <a:bodyPr/>
                    <a:lstStyle/>
                    <a:p>
                      <a:r>
                        <a:rPr lang="nl-NL" sz="1000" dirty="0"/>
                        <a:t>Implementatie</a:t>
                      </a:r>
                      <a:r>
                        <a:rPr lang="nl-NL" sz="1000" baseline="0" dirty="0"/>
                        <a:t> </a:t>
                      </a:r>
                      <a:r>
                        <a:rPr lang="nl-NL" sz="1000" baseline="0" dirty="0" err="1"/>
                        <a:t>TOPdossier</a:t>
                      </a:r>
                      <a:endParaRPr lang="nl-NL" sz="1000" baseline="0" dirty="0"/>
                    </a:p>
                    <a:p>
                      <a:endParaRPr lang="nl-NL" sz="1000" baseline="0" dirty="0"/>
                    </a:p>
                    <a:p>
                      <a:r>
                        <a:rPr lang="nl-NL" sz="1000" baseline="0" dirty="0"/>
                        <a:t>Doel: eind 2017/2018 worden voor alle arrangementen en </a:t>
                      </a:r>
                      <a:r>
                        <a:rPr lang="nl-NL" sz="1000" baseline="0" dirty="0" err="1"/>
                        <a:t>TLV’s</a:t>
                      </a:r>
                      <a:r>
                        <a:rPr lang="nl-NL" sz="1000" baseline="0" dirty="0"/>
                        <a:t> </a:t>
                      </a:r>
                      <a:r>
                        <a:rPr lang="nl-NL" sz="1000" baseline="0" dirty="0" err="1"/>
                        <a:t>TOPdossier</a:t>
                      </a:r>
                      <a:r>
                        <a:rPr lang="nl-NL" sz="1000" baseline="0" dirty="0"/>
                        <a:t> gebruikt</a:t>
                      </a:r>
                      <a:endParaRPr lang="nl-NL" sz="1000" dirty="0"/>
                    </a:p>
                  </a:txBody>
                  <a:tcPr>
                    <a:lnT w="38100" cmpd="sng">
                      <a:noFill/>
                    </a:lnT>
                    <a:lnB w="12700" cap="flat" cmpd="sng" algn="ctr">
                      <a:solidFill>
                        <a:schemeClr val="accent1"/>
                      </a:solidFill>
                      <a:prstDash val="solid"/>
                      <a:round/>
                      <a:headEnd type="none" w="med" len="med"/>
                      <a:tailEnd type="none" w="med" len="med"/>
                    </a:lnB>
                    <a:noFill/>
                  </a:tcPr>
                </a:tc>
                <a:tc>
                  <a:txBody>
                    <a:bodyPr/>
                    <a:lstStyle/>
                    <a:p>
                      <a:pPr marL="285750" indent="-285750">
                        <a:buFont typeface="Wingdings" panose="05000000000000000000" pitchFamily="2" charset="2"/>
                        <a:buChar char="§"/>
                      </a:pPr>
                      <a:r>
                        <a:rPr lang="nl-NL" sz="1000" dirty="0"/>
                        <a:t>Scholing ib-</a:t>
                      </a:r>
                      <a:r>
                        <a:rPr lang="nl-NL" sz="1000" dirty="0" err="1"/>
                        <a:t>ers</a:t>
                      </a:r>
                      <a:r>
                        <a:rPr lang="nl-NL" sz="1000" dirty="0"/>
                        <a:t> basisscholen en s(b)o 3 van de 4 bijeenkomsten geweest. Laatste in jan. 2017</a:t>
                      </a:r>
                    </a:p>
                    <a:p>
                      <a:pPr marL="285750" indent="-285750">
                        <a:buFont typeface="Wingdings" panose="05000000000000000000" pitchFamily="2" charset="2"/>
                        <a:buChar char="§"/>
                      </a:pPr>
                      <a:r>
                        <a:rPr lang="nl-NL" sz="1000" dirty="0"/>
                        <a:t>Positief</a:t>
                      </a:r>
                      <a:r>
                        <a:rPr lang="nl-NL" sz="1000" baseline="0" dirty="0"/>
                        <a:t> over TOP-dossier en scholing</a:t>
                      </a:r>
                    </a:p>
                    <a:p>
                      <a:pPr marL="285750" indent="-285750">
                        <a:buFont typeface="Wingdings" panose="05000000000000000000" pitchFamily="2" charset="2"/>
                        <a:buChar char="§"/>
                      </a:pPr>
                      <a:r>
                        <a:rPr lang="nl-NL" sz="1000" baseline="0" dirty="0"/>
                        <a:t>Behoefte aan terugkomdag en scholing voor leerkrachten, inventarisatie is uitgezet.</a:t>
                      </a:r>
                    </a:p>
                    <a:p>
                      <a:pPr marL="285750" indent="-285750">
                        <a:buFont typeface="Wingdings" panose="05000000000000000000" pitchFamily="2" charset="2"/>
                        <a:buChar char="§"/>
                      </a:pPr>
                      <a:r>
                        <a:rPr lang="nl-NL" sz="1000" baseline="0" dirty="0">
                          <a:solidFill>
                            <a:srgbClr val="C00000"/>
                          </a:solidFill>
                        </a:rPr>
                        <a:t>Inhoudelijke scholing HGW en HGA denken broodnodig. Verschillen groot: kwaliteit analyse, doelen stellen en evalueren heeft aandacht nodig</a:t>
                      </a:r>
                    </a:p>
                    <a:p>
                      <a:pPr marL="285750" indent="-285750">
                        <a:buFont typeface="Wingdings" panose="05000000000000000000" pitchFamily="2" charset="2"/>
                        <a:buChar char="§"/>
                      </a:pPr>
                      <a:r>
                        <a:rPr lang="nl-NL" sz="1000" baseline="0" dirty="0">
                          <a:solidFill>
                            <a:srgbClr val="C00000"/>
                          </a:solidFill>
                        </a:rPr>
                        <a:t>Bij aantal ib-</a:t>
                      </a:r>
                      <a:r>
                        <a:rPr lang="nl-NL" sz="1000" baseline="0" dirty="0" err="1">
                          <a:solidFill>
                            <a:srgbClr val="C00000"/>
                          </a:solidFill>
                        </a:rPr>
                        <a:t>ers</a:t>
                      </a:r>
                      <a:r>
                        <a:rPr lang="nl-NL" sz="1000" baseline="0" dirty="0">
                          <a:solidFill>
                            <a:srgbClr val="C00000"/>
                          </a:solidFill>
                        </a:rPr>
                        <a:t> kwam het ‘aanvraag-denken’ sterk naar voren. Groep ging corrigeren</a:t>
                      </a:r>
                      <a:endParaRPr lang="nl-NL" sz="1000" dirty="0">
                        <a:solidFill>
                          <a:srgbClr val="C00000"/>
                        </a:solidFill>
                      </a:endParaRPr>
                    </a:p>
                  </a:txBody>
                  <a:tcPr>
                    <a:lnT w="38100" cmpd="sng">
                      <a:noFill/>
                    </a:lnT>
                    <a:lnB w="12700" cap="flat" cmpd="sng" algn="ctr">
                      <a:solidFill>
                        <a:schemeClr val="accent1"/>
                      </a:solidFill>
                      <a:prstDash val="solid"/>
                      <a:round/>
                      <a:headEnd type="none" w="med" len="med"/>
                      <a:tailEnd type="none" w="med" len="med"/>
                    </a:lnB>
                    <a:noFill/>
                  </a:tcPr>
                </a:tc>
                <a:tc>
                  <a:txBody>
                    <a:bodyPr/>
                    <a:lstStyle/>
                    <a:p>
                      <a:r>
                        <a:rPr lang="nl-NL" sz="1000" dirty="0"/>
                        <a:t>Op koers met aandacht</a:t>
                      </a:r>
                    </a:p>
                  </a:txBody>
                  <a:tcPr>
                    <a:lnT w="38100" cmpd="sng">
                      <a:noFill/>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06255885"/>
                  </a:ext>
                </a:extLst>
              </a:tr>
              <a:tr h="0">
                <a:tc>
                  <a:txBody>
                    <a:bodyPr/>
                    <a:lstStyle/>
                    <a:p>
                      <a:r>
                        <a:rPr lang="nl-NL" sz="1000" dirty="0"/>
                        <a:t>Ondersteuningsplan</a:t>
                      </a:r>
                      <a:r>
                        <a:rPr lang="nl-NL" sz="1000" baseline="0" dirty="0"/>
                        <a:t> 2017-2021</a:t>
                      </a:r>
                    </a:p>
                    <a:p>
                      <a:endParaRPr lang="nl-NL" sz="1000" baseline="0" dirty="0"/>
                    </a:p>
                    <a:p>
                      <a:r>
                        <a:rPr lang="nl-NL" sz="1000" baseline="0" dirty="0"/>
                        <a:t>Doel: gedragen ondersteuningsplan</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indent="0">
                        <a:buFontTx/>
                        <a:buNone/>
                      </a:pPr>
                      <a:r>
                        <a:rPr lang="nl-NL" sz="1000" dirty="0"/>
                        <a:t>ronde tafel gesprekken gevoerd</a:t>
                      </a:r>
                    </a:p>
                    <a:p>
                      <a:pPr marL="0" indent="0">
                        <a:buFontTx/>
                        <a:buNone/>
                      </a:pPr>
                      <a:r>
                        <a:rPr lang="nl-NL" sz="1000" dirty="0"/>
                        <a:t>OP besproken met bestuur OPR en gemeenten</a:t>
                      </a:r>
                    </a:p>
                    <a:p>
                      <a:pPr marL="0" indent="0">
                        <a:buFontTx/>
                        <a:buNone/>
                      </a:pPr>
                      <a:r>
                        <a:rPr lang="nl-NL" sz="1000" dirty="0"/>
                        <a:t>Bestuur, OPR en gemeenten hebben instemming verleend op ondersteuningsplan</a:t>
                      </a:r>
                    </a:p>
                    <a:p>
                      <a:pPr marL="0" indent="0">
                        <a:buFontTx/>
                        <a:buNone/>
                      </a:pPr>
                      <a:r>
                        <a:rPr lang="nl-NL" sz="1000" dirty="0"/>
                        <a:t>Ondersteuningsplan ingediend bij inspectie</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Afgerond</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4682412"/>
                  </a:ext>
                </a:extLst>
              </a:tr>
              <a:tr h="0">
                <a:tc>
                  <a:txBody>
                    <a:bodyPr/>
                    <a:lstStyle/>
                    <a:p>
                      <a:r>
                        <a:rPr lang="nl-NL" sz="1000" dirty="0" err="1"/>
                        <a:t>Schoolondersteuningsprofiel</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baseline="0" dirty="0"/>
                        <a:t>Voor zomervakantie verzameling van </a:t>
                      </a:r>
                      <a:r>
                        <a:rPr lang="nl-NL" sz="1000" baseline="0" dirty="0" err="1"/>
                        <a:t>schoolondersteuningsprofielen</a:t>
                      </a:r>
                      <a:r>
                        <a:rPr lang="nl-NL" sz="1000" baseline="0" dirty="0"/>
                        <a:t>, na zomervakantie analyse. </a:t>
                      </a:r>
                    </a:p>
                    <a:p>
                      <a:pPr marL="228600" indent="-228600">
                        <a:buFont typeface="Arial" panose="020B0604020202020204" pitchFamily="34" charset="0"/>
                        <a:buChar char="•"/>
                      </a:pPr>
                      <a:r>
                        <a:rPr lang="nl-NL" sz="1000" baseline="0" dirty="0"/>
                        <a:t>SOP is nieuw en zal aandacht nodig hebben op het versterken van betrouwbaarheid gegevens</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a:t>
                      </a:r>
                      <a:r>
                        <a:rPr lang="nl-NL" sz="1000" baseline="0" dirty="0"/>
                        <a:t> met aandacht</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49321323"/>
                  </a:ext>
                </a:extLst>
              </a:tr>
              <a:tr h="243840">
                <a:tc>
                  <a:txBody>
                    <a:bodyPr/>
                    <a:lstStyle/>
                    <a:p>
                      <a:r>
                        <a:rPr lang="nl-NL" sz="1000" dirty="0"/>
                        <a:t>Oudersteunpunt</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Netwerkgroep</a:t>
                      </a:r>
                      <a:r>
                        <a:rPr lang="nl-NL" sz="1000" baseline="0" dirty="0"/>
                        <a:t> is bezig met ontwikkeling</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09539439"/>
                  </a:ext>
                </a:extLst>
              </a:tr>
              <a:tr h="0">
                <a:tc>
                  <a:txBody>
                    <a:bodyPr/>
                    <a:lstStyle/>
                    <a:p>
                      <a:r>
                        <a:rPr lang="nl-NL" sz="1000" dirty="0" err="1"/>
                        <a:t>Governance</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err="1"/>
                        <a:t>Governance</a:t>
                      </a:r>
                      <a:r>
                        <a:rPr lang="nl-NL" sz="1000" dirty="0"/>
                        <a:t> werkgroep</a:t>
                      </a:r>
                      <a:r>
                        <a:rPr lang="nl-NL" sz="1000" baseline="0" dirty="0"/>
                        <a:t>: Commissies zijn actief</a:t>
                      </a:r>
                    </a:p>
                    <a:p>
                      <a:r>
                        <a:rPr lang="nl-NL" sz="1000" baseline="0" dirty="0"/>
                        <a:t>s</a:t>
                      </a:r>
                      <a:r>
                        <a:rPr lang="nl-NL" sz="1000" dirty="0"/>
                        <a:t>cheiding</a:t>
                      </a:r>
                      <a:r>
                        <a:rPr lang="nl-NL" sz="1000" baseline="0" dirty="0"/>
                        <a:t> in nieuw ondersteuningsplan</a:t>
                      </a:r>
                    </a:p>
                    <a:p>
                      <a:r>
                        <a:rPr lang="nl-NL" sz="1000" baseline="0" dirty="0"/>
                        <a:t>Toezichtkader en statuten beschreven voor goedkeuring. </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 en afgerond. Evaluatie eind 2017 - 2018</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53180494"/>
                  </a:ext>
                </a:extLst>
              </a:tr>
              <a:tr h="0">
                <a:tc>
                  <a:txBody>
                    <a:bodyPr/>
                    <a:lstStyle/>
                    <a:p>
                      <a:r>
                        <a:rPr lang="nl-NL" sz="1000" dirty="0"/>
                        <a:t>Digitalisering</a:t>
                      </a:r>
                      <a:r>
                        <a:rPr lang="nl-NL" sz="1000" baseline="0" dirty="0"/>
                        <a:t> kwaliteitszorg via TOP-dossier</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Input verzameld nu aan het uitwerken in de </a:t>
                      </a:r>
                      <a:r>
                        <a:rPr lang="nl-NL" sz="1000" dirty="0" err="1"/>
                        <a:t>swv</a:t>
                      </a:r>
                      <a:r>
                        <a:rPr lang="nl-NL" sz="1000" dirty="0"/>
                        <a:t> omgeving</a:t>
                      </a:r>
                    </a:p>
                    <a:p>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51962305"/>
                  </a:ext>
                </a:extLst>
              </a:tr>
            </a:tbl>
          </a:graphicData>
        </a:graphic>
      </p:graphicFrame>
      <p:pic>
        <p:nvPicPr>
          <p:cNvPr id="11" name="Afbeelding 10">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1405923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2200" dirty="0">
                <a:solidFill>
                  <a:schemeClr val="accent1"/>
                </a:solidFill>
              </a:rPr>
              <a:t>Uitrol jaarplan </a:t>
            </a:r>
            <a:r>
              <a:rPr lang="nl-NL" sz="1400" dirty="0">
                <a:solidFill>
                  <a:schemeClr val="bg2"/>
                </a:solidFill>
              </a:rPr>
              <a:t>vervolg</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34</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34</a:t>
            </a:fld>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425703624"/>
              </p:ext>
            </p:extLst>
          </p:nvPr>
        </p:nvGraphicFramePr>
        <p:xfrm>
          <a:off x="0" y="819150"/>
          <a:ext cx="9144000" cy="3291840"/>
        </p:xfrm>
        <a:graphic>
          <a:graphicData uri="http://schemas.openxmlformats.org/drawingml/2006/table">
            <a:tbl>
              <a:tblPr firstRow="1" bandRow="1">
                <a:tableStyleId>{93296810-A885-4BE3-A3E7-6D5BEEA58F35}</a:tableStyleId>
              </a:tblPr>
              <a:tblGrid>
                <a:gridCol w="2035824">
                  <a:extLst>
                    <a:ext uri="{9D8B030D-6E8A-4147-A177-3AD203B41FA5}">
                      <a16:colId xmlns:a16="http://schemas.microsoft.com/office/drawing/2014/main" val="2098972619"/>
                    </a:ext>
                  </a:extLst>
                </a:gridCol>
                <a:gridCol w="5679426">
                  <a:extLst>
                    <a:ext uri="{9D8B030D-6E8A-4147-A177-3AD203B41FA5}">
                      <a16:colId xmlns:a16="http://schemas.microsoft.com/office/drawing/2014/main" val="1442174710"/>
                    </a:ext>
                  </a:extLst>
                </a:gridCol>
                <a:gridCol w="1428750">
                  <a:extLst>
                    <a:ext uri="{9D8B030D-6E8A-4147-A177-3AD203B41FA5}">
                      <a16:colId xmlns:a16="http://schemas.microsoft.com/office/drawing/2014/main" val="3563602425"/>
                    </a:ext>
                  </a:extLst>
                </a:gridCol>
              </a:tblGrid>
              <a:tr h="0">
                <a:tc>
                  <a:txBody>
                    <a:bodyPr/>
                    <a:lstStyle/>
                    <a:p>
                      <a:r>
                        <a:rPr lang="nl-NL" sz="1000" dirty="0"/>
                        <a:t>Object uit OGSM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nl-NL" sz="1000" dirty="0"/>
                        <a:t>inhoud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nl-NL" sz="1000" dirty="0"/>
                        <a:t>signaal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8487478"/>
                  </a:ext>
                </a:extLst>
              </a:tr>
              <a:tr h="0">
                <a:tc>
                  <a:txBody>
                    <a:bodyPr/>
                    <a:lstStyle/>
                    <a:p>
                      <a:r>
                        <a:rPr lang="nl-NL" sz="1000" dirty="0"/>
                        <a:t>Coördinator bedrijfsvoering</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Sollicitatieprocedure</a:t>
                      </a:r>
                      <a:r>
                        <a:rPr lang="nl-NL" sz="1000" baseline="0" dirty="0"/>
                        <a:t> geen succes. Gekozen voor andere optie:</a:t>
                      </a:r>
                    </a:p>
                    <a:p>
                      <a:pPr marL="285750" indent="-285750">
                        <a:buFontTx/>
                        <a:buChar char="-"/>
                      </a:pPr>
                      <a:r>
                        <a:rPr lang="nl-NL" sz="1000" baseline="0" dirty="0"/>
                        <a:t>Financiële administratie en controlling in één hand. Ondersteuning begroting door OOG</a:t>
                      </a:r>
                    </a:p>
                    <a:p>
                      <a:pPr marL="285750" indent="-285750">
                        <a:buFontTx/>
                        <a:buChar char="-"/>
                      </a:pPr>
                      <a:r>
                        <a:rPr lang="nl-NL" sz="1000" baseline="0" dirty="0"/>
                        <a:t>Trainee beleidsmedewerker kwaliteit is gestart per 1 april.</a:t>
                      </a:r>
                      <a:endParaRPr lang="nl-NL" sz="1000" dirty="0"/>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Afgerond</a:t>
                      </a:r>
                    </a:p>
                  </a:txBody>
                  <a:tcP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91196313"/>
                  </a:ext>
                </a:extLst>
              </a:tr>
              <a:tr h="0">
                <a:tc>
                  <a:txBody>
                    <a:bodyPr/>
                    <a:lstStyle/>
                    <a:p>
                      <a:r>
                        <a:rPr lang="nl-NL" sz="1000" dirty="0"/>
                        <a:t>Communicatieplan</a:t>
                      </a:r>
                      <a:r>
                        <a:rPr lang="nl-NL" sz="1000" baseline="0" dirty="0"/>
                        <a:t> </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Functioneren als </a:t>
                      </a:r>
                      <a:r>
                        <a:rPr lang="nl-NL" sz="1000" dirty="0" err="1"/>
                        <a:t>blended</a:t>
                      </a:r>
                      <a:r>
                        <a:rPr lang="nl-NL" sz="1000" baseline="0" dirty="0"/>
                        <a:t> </a:t>
                      </a:r>
                      <a:r>
                        <a:rPr lang="nl-NL" sz="1000" dirty="0"/>
                        <a:t>netwerk</a:t>
                      </a:r>
                    </a:p>
                    <a:p>
                      <a:pPr marL="171450" indent="-171450">
                        <a:buFontTx/>
                        <a:buChar char="-"/>
                      </a:pPr>
                      <a:r>
                        <a:rPr lang="nl-NL" sz="1000" dirty="0"/>
                        <a:t>Netwerkgroep</a:t>
                      </a:r>
                      <a:r>
                        <a:rPr lang="nl-NL" sz="1000" baseline="0" dirty="0"/>
                        <a:t> communicatie heeft tussenevaluatie gedaan</a:t>
                      </a:r>
                    </a:p>
                    <a:p>
                      <a:pPr marL="171450" indent="-171450">
                        <a:buFontTx/>
                        <a:buChar char="-"/>
                      </a:pPr>
                      <a:r>
                        <a:rPr lang="nl-NL" sz="1000" baseline="0" dirty="0"/>
                        <a:t>Selectie nieuwe schrijfster nieuwsberichten</a:t>
                      </a: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 met aandacht</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82799817"/>
                  </a:ext>
                </a:extLst>
              </a:tr>
              <a:tr h="0">
                <a:tc>
                  <a:txBody>
                    <a:bodyPr/>
                    <a:lstStyle/>
                    <a:p>
                      <a:r>
                        <a:rPr lang="nl-NL" sz="1000" dirty="0"/>
                        <a:t>Doorgaande lijn</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indent="-171450">
                        <a:buFontTx/>
                        <a:buChar char="-"/>
                      </a:pPr>
                      <a:r>
                        <a:rPr lang="nl-NL" sz="1000" dirty="0"/>
                        <a:t>POVO: warme</a:t>
                      </a:r>
                      <a:r>
                        <a:rPr lang="nl-NL" sz="1000" baseline="0" dirty="0"/>
                        <a:t> overdracht ll. met extra ondersteuning ingebed in routes</a:t>
                      </a:r>
                    </a:p>
                    <a:p>
                      <a:pPr marL="171450" indent="-171450">
                        <a:buFontTx/>
                        <a:buChar char="-"/>
                      </a:pPr>
                      <a:r>
                        <a:rPr lang="nl-NL" sz="1000" baseline="0" dirty="0"/>
                        <a:t>In proces: aanpak 10-14 kwetsbare jongeren</a:t>
                      </a:r>
                      <a:endParaRPr lang="nl-NL" sz="1000" dirty="0"/>
                    </a:p>
                    <a:p>
                      <a:pPr marL="171450" indent="-171450">
                        <a:buFontTx/>
                        <a:buChar char="-"/>
                      </a:pPr>
                      <a:r>
                        <a:rPr lang="nl-NL" sz="1000" dirty="0"/>
                        <a:t>Voorschool: - voorschool weet ons te vinden / ontwikkeling samenwerking in proces</a:t>
                      </a:r>
                    </a:p>
                    <a:p>
                      <a:pPr marL="171450" indent="-171450">
                        <a:buFontTx/>
                        <a:buChar char="-"/>
                      </a:pPr>
                      <a:r>
                        <a:rPr lang="nl-NL" sz="1000" dirty="0"/>
                        <a:t>Onderzoek loopt om topdossier te ontwikkelen voor voorschool en gemeenten.</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Op koers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47159473"/>
                  </a:ext>
                </a:extLst>
              </a:tr>
              <a:tr h="0">
                <a:tc>
                  <a:txBody>
                    <a:bodyPr/>
                    <a:lstStyle/>
                    <a:p>
                      <a:r>
                        <a:rPr lang="nl-NL" sz="1000" dirty="0"/>
                        <a:t>Kwaliteitsenquête</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indent="-171450">
                        <a:buFontTx/>
                        <a:buChar char="-"/>
                      </a:pPr>
                      <a:r>
                        <a:rPr lang="nl-NL" sz="1000" dirty="0"/>
                        <a:t>Uitgezet voorjaar 2017</a:t>
                      </a:r>
                    </a:p>
                    <a:p>
                      <a:pPr marL="171450" indent="-171450">
                        <a:buFontTx/>
                        <a:buChar char="-"/>
                      </a:pPr>
                      <a:r>
                        <a:rPr lang="nl-NL" sz="1000" dirty="0"/>
                        <a:t>Respons 68% (totaal 67 scholen)</a:t>
                      </a:r>
                    </a:p>
                    <a:p>
                      <a:pPr marL="171450" indent="-171450">
                        <a:buFontTx/>
                        <a:buChar char="-"/>
                      </a:pPr>
                      <a:r>
                        <a:rPr lang="nl-NL" sz="1000" dirty="0"/>
                        <a:t>Analyse resultaten afgerond, gepubliceerd, gedeeld en besproken.</a:t>
                      </a:r>
                    </a:p>
                    <a:p>
                      <a:pPr marL="171450" indent="-171450">
                        <a:buFontTx/>
                        <a:buChar char="-"/>
                      </a:pPr>
                      <a:endParaRPr lang="nl-NL" sz="10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nl-NL" sz="1000" dirty="0"/>
                        <a:t>Afgerond</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74513244"/>
                  </a:ext>
                </a:extLst>
              </a:tr>
              <a:tr h="0">
                <a:tc>
                  <a:txBody>
                    <a:bodyPr/>
                    <a:lstStyle/>
                    <a:p>
                      <a:r>
                        <a:rPr lang="nl-NL" sz="1000" dirty="0"/>
                        <a:t>Kwaliteitszorg</a:t>
                      </a:r>
                    </a:p>
                  </a:txBody>
                  <a:tcPr>
                    <a:lnT w="12700" cap="flat" cmpd="sng" algn="ctr">
                      <a:solidFill>
                        <a:schemeClr val="accent1"/>
                      </a:solidFill>
                      <a:prstDash val="solid"/>
                      <a:round/>
                      <a:headEnd type="none" w="med" len="med"/>
                      <a:tailEnd type="none" w="med" len="med"/>
                    </a:lnT>
                    <a:noFill/>
                  </a:tcPr>
                </a:tc>
                <a:tc>
                  <a:txBody>
                    <a:bodyPr/>
                    <a:lstStyle/>
                    <a:p>
                      <a:pPr marL="171450" indent="-171450">
                        <a:buFontTx/>
                        <a:buChar char="-"/>
                      </a:pPr>
                      <a:r>
                        <a:rPr lang="nl-NL" sz="1000" dirty="0"/>
                        <a:t>Bewustwording op gang van combinatie cijfers – inhoud</a:t>
                      </a:r>
                    </a:p>
                    <a:p>
                      <a:pPr marL="171450" indent="-171450">
                        <a:buFontTx/>
                        <a:buChar char="-"/>
                      </a:pPr>
                      <a:r>
                        <a:rPr lang="nl-NL" sz="1000" dirty="0"/>
                        <a:t>Overstap naar TOP dossier</a:t>
                      </a:r>
                    </a:p>
                    <a:p>
                      <a:pPr marL="171450" indent="-171450">
                        <a:buFontTx/>
                        <a:buChar char="-"/>
                      </a:pPr>
                      <a:r>
                        <a:rPr lang="nl-NL" sz="1000" dirty="0"/>
                        <a:t>Verhalen achter de cijfers komen meer en meer op de voorgrond. </a:t>
                      </a:r>
                    </a:p>
                  </a:txBody>
                  <a:tcPr>
                    <a:lnT w="12700" cap="flat" cmpd="sng" algn="ctr">
                      <a:solidFill>
                        <a:schemeClr val="accent1"/>
                      </a:solidFill>
                      <a:prstDash val="solid"/>
                      <a:round/>
                      <a:headEnd type="none" w="med" len="med"/>
                      <a:tailEnd type="none" w="med" len="med"/>
                    </a:lnT>
                    <a:noFill/>
                  </a:tcPr>
                </a:tc>
                <a:tc>
                  <a:txBody>
                    <a:bodyPr/>
                    <a:lstStyle/>
                    <a:p>
                      <a:r>
                        <a:rPr lang="nl-NL" sz="1000" dirty="0"/>
                        <a:t>Op koers met aandacht</a:t>
                      </a:r>
                    </a:p>
                  </a:txBody>
                  <a:tcPr>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1448534393"/>
                  </a:ext>
                </a:extLst>
              </a:tr>
            </a:tbl>
          </a:graphicData>
        </a:graphic>
      </p:graphicFrame>
      <p:pic>
        <p:nvPicPr>
          <p:cNvPr id="11" name="Afbeelding 10">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891261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2200" dirty="0">
                <a:solidFill>
                  <a:schemeClr val="accent1"/>
                </a:solidFill>
              </a:rPr>
              <a:t>Website</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35</a:t>
            </a:fld>
            <a:endParaRPr lang="nl-NL" altLang="nl-NL"/>
          </a:p>
        </p:txBody>
      </p:sp>
      <p:sp>
        <p:nvSpPr>
          <p:cNvPr id="16" name="Tijdelijke aanduiding voor dianummer 5"/>
          <p:cNvSpPr txBox="1">
            <a:spLocks/>
          </p:cNvSpPr>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defPPr>
              <a:defRPr lang="nl-NL"/>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fld id="{B6659C65-826D-4D7D-AC93-C9E1B0DDA174}" type="slidenum">
              <a:rPr lang="nl-NL" smtClean="0"/>
              <a:pPr/>
              <a:t>35</a:t>
            </a:fld>
            <a:endParaRPr lang="nl-NL" dirty="0"/>
          </a:p>
        </p:txBody>
      </p:sp>
      <p:pic>
        <p:nvPicPr>
          <p:cNvPr id="7" name="Afbeelding 6"/>
          <p:cNvPicPr>
            <a:picLocks noChangeAspect="1"/>
          </p:cNvPicPr>
          <p:nvPr/>
        </p:nvPicPr>
        <p:blipFill>
          <a:blip r:embed="rId3"/>
          <a:stretch>
            <a:fillRect/>
          </a:stretch>
        </p:blipFill>
        <p:spPr>
          <a:xfrm>
            <a:off x="4190549" y="890444"/>
            <a:ext cx="3600000" cy="2700000"/>
          </a:xfrm>
          <a:prstGeom prst="rect">
            <a:avLst/>
          </a:prstGeom>
        </p:spPr>
      </p:pic>
      <p:pic>
        <p:nvPicPr>
          <p:cNvPr id="10" name="Afbeelding 9"/>
          <p:cNvPicPr>
            <a:picLocks noChangeAspect="1"/>
          </p:cNvPicPr>
          <p:nvPr/>
        </p:nvPicPr>
        <p:blipFill>
          <a:blip r:embed="rId4"/>
          <a:stretch>
            <a:fillRect/>
          </a:stretch>
        </p:blipFill>
        <p:spPr>
          <a:xfrm>
            <a:off x="457200" y="890444"/>
            <a:ext cx="3600000" cy="2700000"/>
          </a:xfrm>
          <a:prstGeom prst="rect">
            <a:avLst/>
          </a:prstGeom>
        </p:spPr>
      </p:pic>
      <p:sp>
        <p:nvSpPr>
          <p:cNvPr id="11" name="Tekstvak 10"/>
          <p:cNvSpPr txBox="1"/>
          <p:nvPr/>
        </p:nvSpPr>
        <p:spPr>
          <a:xfrm>
            <a:off x="457200" y="3794078"/>
            <a:ext cx="3640740" cy="861774"/>
          </a:xfrm>
          <a:prstGeom prst="rect">
            <a:avLst/>
          </a:prstGeom>
          <a:noFill/>
        </p:spPr>
        <p:txBody>
          <a:bodyPr wrap="none" rtlCol="0">
            <a:spAutoFit/>
          </a:bodyPr>
          <a:lstStyle/>
          <a:p>
            <a:pPr marL="171450" indent="-171450">
              <a:buFont typeface="Arial" panose="020B0604020202020204" pitchFamily="34" charset="0"/>
              <a:buChar char="•"/>
            </a:pPr>
            <a:r>
              <a:rPr lang="nl-NL" sz="1000" dirty="0"/>
              <a:t>Aantal mensen op website verhoogd met 24 t.o.v. 2</a:t>
            </a:r>
            <a:r>
              <a:rPr lang="nl-NL" sz="1000" baseline="30000" dirty="0"/>
              <a:t>e</a:t>
            </a:r>
            <a:r>
              <a:rPr lang="nl-NL" sz="1000" dirty="0"/>
              <a:t> trimester.</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Het aantal mensen met foto binnen </a:t>
            </a:r>
            <a:r>
              <a:rPr lang="nl-NL" sz="1000"/>
              <a:t>de community </a:t>
            </a:r>
            <a:endParaRPr lang="nl-NL" sz="1000" dirty="0"/>
          </a:p>
          <a:p>
            <a:endParaRPr lang="nl-NL" sz="1000" dirty="0"/>
          </a:p>
          <a:p>
            <a:pPr marL="171450" indent="-171450">
              <a:buFont typeface="Arial" panose="020B0604020202020204" pitchFamily="34" charset="0"/>
              <a:buChar char="•"/>
            </a:pPr>
            <a:r>
              <a:rPr lang="nl-NL" sz="1000" dirty="0"/>
              <a:t>Actieve mensen en bijdragen per week stijgt gestaag.</a:t>
            </a:r>
          </a:p>
        </p:txBody>
      </p:sp>
      <p:pic>
        <p:nvPicPr>
          <p:cNvPr id="13" name="Afbeelding 12">
            <a:hlinkClick r:id="rId5" action="ppaction://hlinksldjump"/>
          </p:cNvPr>
          <p:cNvPicPr>
            <a:picLocks noChangeAspect="1"/>
          </p:cNvPicPr>
          <p:nvPr/>
        </p:nvPicPr>
        <p:blipFill>
          <a:blip r:embed="rId6">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289894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marL="457200" indent="-457200" algn="l">
              <a:buFont typeface="+mj-lt"/>
              <a:buAutoNum type="arabicPeriod"/>
            </a:pPr>
            <a:r>
              <a:rPr lang="nl-NL" sz="2200" dirty="0">
                <a:solidFill>
                  <a:schemeClr val="accent1"/>
                </a:solidFill>
              </a:rPr>
              <a:t>Regionaal</a:t>
            </a:r>
          </a:p>
        </p:txBody>
      </p:sp>
      <p:sp>
        <p:nvSpPr>
          <p:cNvPr id="6" name="Tekstvak 5"/>
          <p:cNvSpPr txBox="1"/>
          <p:nvPr/>
        </p:nvSpPr>
        <p:spPr>
          <a:xfrm>
            <a:off x="4981435" y="177665"/>
            <a:ext cx="4162566" cy="1169551"/>
          </a:xfrm>
          <a:prstGeom prst="rect">
            <a:avLst/>
          </a:prstGeom>
          <a:noFill/>
        </p:spPr>
        <p:txBody>
          <a:bodyPr wrap="square" rtlCol="0">
            <a:spAutoFit/>
          </a:bodyPr>
          <a:lstStyle/>
          <a:p>
            <a:r>
              <a:rPr lang="nl-NL" sz="1200" b="1" dirty="0">
                <a:solidFill>
                  <a:srgbClr val="1C75BC"/>
                </a:solidFill>
              </a:rPr>
              <a:t>Het geheel van onze inspanningen ondersteunt de strategie m.b.t.:</a:t>
            </a:r>
          </a:p>
          <a:p>
            <a:pPr marL="628650" lvl="1" indent="-171450">
              <a:buFontTx/>
              <a:buChar char="-"/>
            </a:pPr>
            <a:r>
              <a:rPr lang="nl-NL" sz="1200" b="1" dirty="0">
                <a:solidFill>
                  <a:srgbClr val="1C75BC"/>
                </a:solidFill>
              </a:rPr>
              <a:t>missie en visie</a:t>
            </a:r>
          </a:p>
          <a:p>
            <a:pPr marL="628650" lvl="1" indent="-171450">
              <a:buFontTx/>
              <a:buChar char="-"/>
            </a:pPr>
            <a:r>
              <a:rPr lang="nl-NL" sz="1200" b="1" dirty="0">
                <a:solidFill>
                  <a:srgbClr val="1C75BC"/>
                </a:solidFill>
              </a:rPr>
              <a:t>wettelijke - maatschappelijke opdracht</a:t>
            </a:r>
          </a:p>
          <a:p>
            <a:pPr marL="628650" lvl="1" indent="-171450">
              <a:buFontTx/>
              <a:buChar char="-"/>
            </a:pPr>
            <a:r>
              <a:rPr lang="nl-NL" sz="1200" b="1" dirty="0">
                <a:solidFill>
                  <a:srgbClr val="1C75BC"/>
                </a:solidFill>
              </a:rPr>
              <a:t>Professioneel proces t.b.v. ouders – kind – leerkracht</a:t>
            </a:r>
          </a:p>
          <a:p>
            <a:endParaRPr lang="nl-NL" sz="1000" dirty="0"/>
          </a:p>
        </p:txBody>
      </p:sp>
      <p:sp>
        <p:nvSpPr>
          <p:cNvPr id="7" name="Tekstvak 6"/>
          <p:cNvSpPr txBox="1"/>
          <p:nvPr/>
        </p:nvSpPr>
        <p:spPr>
          <a:xfrm>
            <a:off x="402836" y="3136240"/>
            <a:ext cx="4353636" cy="1477328"/>
          </a:xfrm>
          <a:prstGeom prst="rect">
            <a:avLst/>
          </a:prstGeom>
          <a:noFill/>
        </p:spPr>
        <p:txBody>
          <a:bodyPr wrap="square" rtlCol="0">
            <a:spAutoFit/>
          </a:bodyPr>
          <a:lstStyle/>
          <a:p>
            <a:r>
              <a:rPr lang="nl-NL" sz="1000" b="1" dirty="0">
                <a:solidFill>
                  <a:schemeClr val="accent1"/>
                </a:solidFill>
              </a:rPr>
              <a:t>Aandachtspunten</a:t>
            </a:r>
          </a:p>
          <a:p>
            <a:pPr marL="171450" indent="-171450">
              <a:buFont typeface="Arial" panose="020B0604020202020204" pitchFamily="34" charset="0"/>
              <a:buChar char="•"/>
            </a:pPr>
            <a:r>
              <a:rPr lang="nl-NL" sz="1000" dirty="0"/>
              <a:t>Van aanvraag-denken naar denken: wat is nodig (</a:t>
            </a:r>
            <a:r>
              <a:rPr lang="nl-NL" sz="1000" dirty="0" err="1"/>
              <a:t>verantwoordelijkheidsdenken</a:t>
            </a:r>
            <a:r>
              <a:rPr lang="nl-NL" sz="1000" dirty="0"/>
              <a:t>)</a:t>
            </a:r>
          </a:p>
          <a:p>
            <a:pPr marL="171450" indent="-171450">
              <a:buFont typeface="Arial" panose="020B0604020202020204" pitchFamily="34" charset="0"/>
              <a:buChar char="•"/>
            </a:pPr>
            <a:r>
              <a:rPr lang="nl-NL" sz="1000" dirty="0"/>
              <a:t>Dekkend netwerk – Ondersteuningscapaciteit scholen:</a:t>
            </a:r>
            <a:br>
              <a:rPr lang="nl-NL" sz="1000" dirty="0"/>
            </a:br>
            <a:r>
              <a:rPr lang="nl-NL" sz="1000" dirty="0"/>
              <a:t>aandacht voor versterken van leerkrachtvaardigheden en innovatie</a:t>
            </a:r>
          </a:p>
          <a:p>
            <a:pPr marL="171450" indent="-171450">
              <a:buFont typeface="Arial" panose="020B0604020202020204" pitchFamily="34" charset="0"/>
              <a:buChar char="•"/>
            </a:pPr>
            <a:r>
              <a:rPr lang="nl-NL" sz="1000" dirty="0"/>
              <a:t>Gebruik van budget innovatie voor individuele arrangementen </a:t>
            </a:r>
          </a:p>
          <a:p>
            <a:pPr marL="171450" indent="-171450">
              <a:buFont typeface="Arial" panose="020B0604020202020204" pitchFamily="34" charset="0"/>
              <a:buChar char="•"/>
            </a:pPr>
            <a:r>
              <a:rPr lang="nl-NL" sz="1000" dirty="0"/>
              <a:t>Kwaliteit HGW: analyse en precieze afstemming</a:t>
            </a:r>
          </a:p>
          <a:p>
            <a:pPr marL="171450" indent="-171450">
              <a:buFont typeface="Arial" panose="020B0604020202020204" pitchFamily="34" charset="0"/>
              <a:buChar char="•"/>
            </a:pPr>
            <a:r>
              <a:rPr lang="nl-NL" sz="1000" dirty="0"/>
              <a:t>Wat is onderwijs en wat is zorg</a:t>
            </a:r>
          </a:p>
          <a:p>
            <a:pPr marL="171450" indent="-171450">
              <a:buFont typeface="Arial" panose="020B0604020202020204" pitchFamily="34" charset="0"/>
              <a:buChar char="•"/>
            </a:pPr>
            <a:r>
              <a:rPr lang="nl-NL" sz="1000" dirty="0"/>
              <a:t>Monitoring proces en resultaat aanpak thuiszitters.</a:t>
            </a:r>
          </a:p>
        </p:txBody>
      </p:sp>
      <p:sp>
        <p:nvSpPr>
          <p:cNvPr id="10" name="Tekstvak 9"/>
          <p:cNvSpPr txBox="1">
            <a:spLocks/>
          </p:cNvSpPr>
          <p:nvPr/>
        </p:nvSpPr>
        <p:spPr>
          <a:xfrm>
            <a:off x="4981434" y="1143001"/>
            <a:ext cx="4162565" cy="3550919"/>
          </a:xfrm>
          <a:prstGeom prst="rect">
            <a:avLst/>
          </a:prstGeom>
          <a:noFill/>
        </p:spPr>
        <p:txBody>
          <a:bodyPr wrap="square" numCol="2" rtlCol="0">
            <a:noAutofit/>
          </a:bodyPr>
          <a:lstStyle/>
          <a:p>
            <a:r>
              <a:rPr lang="nl-NL" sz="1000" b="1" dirty="0">
                <a:solidFill>
                  <a:schemeClr val="accent1"/>
                </a:solidFill>
              </a:rPr>
              <a:t>Conclusies</a:t>
            </a:r>
          </a:p>
          <a:p>
            <a:pPr marL="171450" indent="-171450">
              <a:buFont typeface="Arial" panose="020B0604020202020204" pitchFamily="34" charset="0"/>
              <a:buChar char="•"/>
            </a:pPr>
            <a:r>
              <a:rPr lang="nl-NL" sz="1000" dirty="0"/>
              <a:t>De arrangeerroutes extra ondersteuning op de basisschool (incl. ambulante begeleiding) kenden dit schooljaar geen aanloopfase zoals vorig schooljaar en jaar daarvoor.</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De verschillen in benodigde extra ondersteuning worden duidelijker. Populatie en schoolkenmerken hebben hier invloed op.</a:t>
            </a:r>
            <a:br>
              <a:rPr lang="nl-NL" sz="1000" dirty="0">
                <a:highlight>
                  <a:srgbClr val="FFFF00"/>
                </a:highlight>
              </a:rPr>
            </a:br>
            <a:r>
              <a:rPr lang="nl-NL" sz="1000" dirty="0">
                <a:highlight>
                  <a:srgbClr val="FFFF00"/>
                </a:highlight>
              </a:rPr>
              <a:t> </a:t>
            </a:r>
          </a:p>
          <a:p>
            <a:pPr marL="171450" indent="-171450">
              <a:buFont typeface="Arial" panose="020B0604020202020204" pitchFamily="34" charset="0"/>
              <a:buChar char="•"/>
            </a:pPr>
            <a:r>
              <a:rPr lang="nl-NL" sz="1000" dirty="0"/>
              <a:t>Verschuiving ‘aanvraag-denken’ naar ‘verantwoordelijkheids-denken’ komt op gang. </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Realiseren van dekkend netwerk: continue proces en in ontwikkeling met verschillende partners.</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t>Meer ondersteuningsvragen door: </a:t>
            </a:r>
            <a:br>
              <a:rPr lang="nl-NL" sz="1000" dirty="0"/>
            </a:br>
            <a:r>
              <a:rPr lang="nl-NL" sz="1000" dirty="0"/>
              <a:t>- meer gesprekken over wat kinderen nodig hebben – daardoor behoeften inzichtelijker.</a:t>
            </a:r>
            <a:br>
              <a:rPr lang="nl-NL" sz="1000" dirty="0"/>
            </a:br>
            <a:r>
              <a:rPr lang="nl-NL" sz="1000" dirty="0"/>
              <a:t>- bewuster in het proactief handelen.</a:t>
            </a:r>
          </a:p>
          <a:p>
            <a:endParaRPr lang="nl-NL" sz="1000" dirty="0"/>
          </a:p>
          <a:p>
            <a:pPr marL="171450" indent="-171450">
              <a:buFont typeface="Arial" panose="020B0604020202020204" pitchFamily="34" charset="0"/>
              <a:buChar char="•"/>
            </a:pPr>
            <a:r>
              <a:rPr lang="nl-NL" sz="1000" dirty="0"/>
              <a:t>Het preciezer kijken naar de behoeften van kind, leerkracht en ouders is op gang gekomen.</a:t>
            </a:r>
            <a:br>
              <a:rPr lang="nl-NL" sz="1000" dirty="0"/>
            </a:br>
            <a:endParaRPr lang="nl-NL" sz="1000" dirty="0"/>
          </a:p>
          <a:p>
            <a:pPr marL="171450" indent="-171450">
              <a:buFont typeface="Arial" panose="020B0604020202020204" pitchFamily="34" charset="0"/>
              <a:buChar char="•"/>
            </a:pPr>
            <a:r>
              <a:rPr lang="nl-NL" sz="1000" dirty="0"/>
              <a:t>Ondersteuningsvragen van kind, leerkracht en ouders worden vanuit onderwijsperspectief opgelost, zorgperspectief moet meer betrokken worden. </a:t>
            </a:r>
            <a:br>
              <a:rPr lang="nl-NL" sz="1000" dirty="0">
                <a:highlight>
                  <a:srgbClr val="FFFF00"/>
                </a:highlight>
              </a:rPr>
            </a:br>
            <a:endParaRPr lang="nl-NL" sz="1000" dirty="0">
              <a:highlight>
                <a:srgbClr val="FFFF00"/>
              </a:highlight>
            </a:endParaRPr>
          </a:p>
          <a:p>
            <a:pPr marL="171450" indent="-171450">
              <a:buFont typeface="Arial" panose="020B0604020202020204" pitchFamily="34" charset="0"/>
              <a:buChar char="•"/>
            </a:pPr>
            <a:r>
              <a:rPr lang="nl-NL" sz="1000" dirty="0"/>
              <a:t>Thuiszitters: er is een regionaal pact gesloten afgelopen mei.</a:t>
            </a:r>
          </a:p>
          <a:p>
            <a:pPr marL="171450" indent="-171450">
              <a:buFont typeface="Arial" panose="020B0604020202020204" pitchFamily="34" charset="0"/>
              <a:buChar char="•"/>
            </a:pPr>
            <a:endParaRPr lang="nl-NL" sz="1000" dirty="0"/>
          </a:p>
          <a:p>
            <a:pPr marL="171450" indent="-171450">
              <a:buFont typeface="Arial" panose="020B0604020202020204" pitchFamily="34" charset="0"/>
              <a:buChar char="•"/>
            </a:pPr>
            <a:r>
              <a:rPr lang="nl-NL" sz="1000" dirty="0">
                <a:highlight>
                  <a:srgbClr val="FFFF00"/>
                </a:highlight>
              </a:rPr>
              <a:t>Het aantal onderwijszorg-arrangementen is 20</a:t>
            </a:r>
            <a:r>
              <a:rPr lang="nl-NL" sz="1000" dirty="0"/>
              <a:t>.</a:t>
            </a:r>
          </a:p>
          <a:p>
            <a:endParaRPr lang="nl-NL" sz="1000" dirty="0"/>
          </a:p>
        </p:txBody>
      </p:sp>
      <p:pic>
        <p:nvPicPr>
          <p:cNvPr id="9" name="Afbeelding 8"/>
          <p:cNvPicPr>
            <a:picLocks noChangeAspect="1"/>
          </p:cNvPicPr>
          <p:nvPr/>
        </p:nvPicPr>
        <p:blipFill>
          <a:blip r:embed="rId3">
            <a:clrChange>
              <a:clrFrom>
                <a:srgbClr val="FEFEFE"/>
              </a:clrFrom>
              <a:clrTo>
                <a:srgbClr val="FEFEFE">
                  <a:alpha val="0"/>
                </a:srgbClr>
              </a:clrTo>
            </a:clrChange>
          </a:blip>
          <a:stretch>
            <a:fillRect/>
          </a:stretch>
        </p:blipFill>
        <p:spPr>
          <a:xfrm>
            <a:off x="402836" y="661764"/>
            <a:ext cx="3582310" cy="2474477"/>
          </a:xfrm>
          <a:prstGeom prst="rect">
            <a:avLst/>
          </a:prstGeom>
        </p:spPr>
      </p:pic>
      <p:sp>
        <p:nvSpPr>
          <p:cNvPr id="11" name="Tijdelijke aanduiding voor dianummer 10"/>
          <p:cNvSpPr>
            <a:spLocks noGrp="1"/>
          </p:cNvSpPr>
          <p:nvPr>
            <p:ph type="sldNum" sz="quarter" idx="12"/>
          </p:nvPr>
        </p:nvSpPr>
        <p:spPr/>
        <p:txBody>
          <a:bodyPr/>
          <a:lstStyle/>
          <a:p>
            <a:pPr>
              <a:defRPr/>
            </a:pPr>
            <a:fld id="{ABFB7BBB-6309-44FD-9D55-9CEADEEA9D86}" type="slidenum">
              <a:rPr lang="nl-NL" altLang="nl-NL" smtClean="0"/>
              <a:pPr>
                <a:defRPr/>
              </a:pPr>
              <a:t>4</a:t>
            </a:fld>
            <a:endParaRPr lang="nl-NL" altLang="nl-NL" dirty="0"/>
          </a:p>
        </p:txBody>
      </p:sp>
      <p:pic>
        <p:nvPicPr>
          <p:cNvPr id="12" name="Afbeelding 11">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spTree>
    <p:extLst>
      <p:ext uri="{BB962C8B-B14F-4D97-AF65-F5344CB8AC3E}">
        <p14:creationId xmlns:p14="http://schemas.microsoft.com/office/powerpoint/2010/main" val="118827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5</a:t>
            </a:fld>
            <a:endParaRPr lang="nl-NL" altLang="nl-NL"/>
          </a:p>
        </p:txBody>
      </p:sp>
      <p:graphicFrame>
        <p:nvGraphicFramePr>
          <p:cNvPr id="6" name="Grafiek 5"/>
          <p:cNvGraphicFramePr/>
          <p:nvPr>
            <p:extLst>
              <p:ext uri="{D42A27DB-BD31-4B8C-83A1-F6EECF244321}">
                <p14:modId xmlns:p14="http://schemas.microsoft.com/office/powerpoint/2010/main" val="1642070198"/>
              </p:ext>
            </p:extLst>
          </p:nvPr>
        </p:nvGraphicFramePr>
        <p:xfrm>
          <a:off x="133350" y="647253"/>
          <a:ext cx="2609850" cy="1727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ek 6" title="leerlingenaantal"/>
          <p:cNvGraphicFramePr/>
          <p:nvPr>
            <p:extLst>
              <p:ext uri="{D42A27DB-BD31-4B8C-83A1-F6EECF244321}">
                <p14:modId xmlns:p14="http://schemas.microsoft.com/office/powerpoint/2010/main" val="3892650686"/>
              </p:ext>
            </p:extLst>
          </p:nvPr>
        </p:nvGraphicFramePr>
        <p:xfrm>
          <a:off x="-185738" y="2342414"/>
          <a:ext cx="4048125" cy="295705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hthoek 8"/>
          <p:cNvSpPr>
            <a:spLocks/>
          </p:cNvSpPr>
          <p:nvPr/>
        </p:nvSpPr>
        <p:spPr>
          <a:xfrm>
            <a:off x="3095898" y="740106"/>
            <a:ext cx="6048101" cy="1785104"/>
          </a:xfrm>
          <a:prstGeom prst="rect">
            <a:avLst/>
          </a:prstGeom>
        </p:spPr>
        <p:txBody>
          <a:bodyPr wrap="square" numCol="1">
            <a:spAutoFit/>
          </a:bodyPr>
          <a:lstStyle/>
          <a:p>
            <a:pPr>
              <a:spcAft>
                <a:spcPts val="0"/>
              </a:spcAft>
            </a:pPr>
            <a:r>
              <a:rPr lang="nl-NL" sz="1000" b="1" dirty="0">
                <a:latin typeface="+mj-lt"/>
                <a:ea typeface="Times New Roman" panose="02020603050405020304" pitchFamily="18" charset="0"/>
                <a:cs typeface="Times New Roman" panose="02020603050405020304" pitchFamily="18" charset="0"/>
              </a:rPr>
              <a:t>Regulier </a:t>
            </a:r>
            <a:r>
              <a:rPr lang="nl-NL" sz="1000" b="1" dirty="0" err="1">
                <a:latin typeface="+mj-lt"/>
                <a:ea typeface="Times New Roman" panose="02020603050405020304" pitchFamily="18" charset="0"/>
                <a:cs typeface="Times New Roman" panose="02020603050405020304" pitchFamily="18" charset="0"/>
              </a:rPr>
              <a:t>bao</a:t>
            </a:r>
            <a:endParaRPr lang="nl-NL" sz="1000" b="1" dirty="0">
              <a:latin typeface="+mj-lt"/>
              <a:ea typeface="Times New Roman" panose="02020603050405020304" pitchFamily="18" charset="0"/>
              <a:cs typeface="Times New Roman" panose="02020603050405020304" pitchFamily="18" charset="0"/>
            </a:endParaRPr>
          </a:p>
          <a:p>
            <a:pPr>
              <a:spcAft>
                <a:spcPts val="0"/>
              </a:spcAft>
            </a:pPr>
            <a:r>
              <a:rPr lang="nl-NL" sz="1000" dirty="0">
                <a:latin typeface="+mj-lt"/>
                <a:ea typeface="Times New Roman" panose="02020603050405020304" pitchFamily="18" charset="0"/>
                <a:cs typeface="Times New Roman" panose="02020603050405020304" pitchFamily="18" charset="0"/>
              </a:rPr>
              <a:t>Dalende trend van aantal leerlingen zet voort t/m 2017-2018, met vanaf 2012 gemiddeld 1,46%. Vanaf schooljaar 2018-2019 leerlingaantal stabiel rond de 20.500 leerlingen.</a:t>
            </a:r>
            <a:br>
              <a:rPr lang="nl-NL" sz="1000" dirty="0">
                <a:latin typeface="+mj-lt"/>
                <a:ea typeface="Times New Roman" panose="02020603050405020304" pitchFamily="18" charset="0"/>
                <a:cs typeface="Times New Roman" panose="02020603050405020304" pitchFamily="18" charset="0"/>
              </a:rPr>
            </a:br>
            <a:r>
              <a:rPr lang="nl-NL" sz="1000" dirty="0">
                <a:latin typeface="+mj-lt"/>
                <a:ea typeface="Times New Roman" panose="02020603050405020304" pitchFamily="18" charset="0"/>
                <a:cs typeface="Times New Roman" panose="02020603050405020304" pitchFamily="18" charset="0"/>
              </a:rPr>
              <a:t>(Bron: </a:t>
            </a:r>
            <a:r>
              <a:rPr lang="nl-NL" sz="1000" dirty="0">
                <a:latin typeface="+mj-lt"/>
                <a:ea typeface="Times New Roman" panose="02020603050405020304" pitchFamily="18" charset="0"/>
                <a:cs typeface="Times New Roman" panose="02020603050405020304" pitchFamily="18" charset="0"/>
                <a:hlinkClick r:id="rId5"/>
              </a:rPr>
              <a:t>http://www.scenariomodelpo.nl/Report/Overview/0</a:t>
            </a:r>
            <a:r>
              <a:rPr lang="nl-NL" sz="1000" dirty="0">
                <a:latin typeface="+mj-lt"/>
                <a:ea typeface="Times New Roman" panose="02020603050405020304" pitchFamily="18" charset="0"/>
                <a:cs typeface="Times New Roman" panose="02020603050405020304" pitchFamily="18" charset="0"/>
              </a:rPr>
              <a:t>)</a:t>
            </a:r>
          </a:p>
          <a:p>
            <a:pPr>
              <a:spcAft>
                <a:spcPts val="0"/>
              </a:spcAft>
            </a:pPr>
            <a:endParaRPr lang="nl-NL" sz="1000" dirty="0">
              <a:effectLst/>
              <a:latin typeface="+mj-lt"/>
              <a:ea typeface="Times New Roman" panose="02020603050405020304" pitchFamily="18" charset="0"/>
              <a:cs typeface="Times New Roman" panose="02020603050405020304" pitchFamily="18" charset="0"/>
            </a:endParaRPr>
          </a:p>
          <a:p>
            <a:pPr>
              <a:spcAft>
                <a:spcPts val="0"/>
              </a:spcAft>
            </a:pPr>
            <a:r>
              <a:rPr lang="nl-NL" sz="1000" b="1" dirty="0">
                <a:latin typeface="+mj-lt"/>
                <a:ea typeface="Times New Roman" panose="02020603050405020304" pitchFamily="18" charset="0"/>
                <a:cs typeface="Times New Roman" panose="02020603050405020304" pitchFamily="18" charset="0"/>
              </a:rPr>
              <a:t>SBO en SO</a:t>
            </a:r>
            <a:endParaRPr lang="nl-NL" sz="1000" b="1" dirty="0">
              <a:effectLst/>
              <a:latin typeface="+mj-lt"/>
              <a:ea typeface="Times New Roman" panose="02020603050405020304" pitchFamily="18" charset="0"/>
              <a:cs typeface="Times New Roman" panose="02020603050405020304" pitchFamily="18" charset="0"/>
            </a:endParaRPr>
          </a:p>
          <a:p>
            <a:pPr>
              <a:spcAft>
                <a:spcPts val="0"/>
              </a:spcAft>
            </a:pPr>
            <a:r>
              <a:rPr lang="nl-NL" sz="1000" dirty="0">
                <a:latin typeface="+mj-lt"/>
                <a:ea typeface="Times New Roman" panose="02020603050405020304" pitchFamily="18" charset="0"/>
                <a:cs typeface="Times New Roman" panose="02020603050405020304" pitchFamily="18" charset="0"/>
              </a:rPr>
              <a:t>Ten opzichte van 2015 zijn leerlingaantallen in SBO en SO gestegen, op lange termijn blijven leerlingaantallen stabiel. Voor de activiteiten van het samenwerkingsverband is een stabiel leerling </a:t>
            </a:r>
            <a:r>
              <a:rPr lang="nl-NL" sz="1000" dirty="0" err="1">
                <a:latin typeface="+mj-lt"/>
                <a:ea typeface="Times New Roman" panose="02020603050405020304" pitchFamily="18" charset="0"/>
                <a:cs typeface="Times New Roman" panose="02020603050405020304" pitchFamily="18" charset="0"/>
              </a:rPr>
              <a:t>antal</a:t>
            </a:r>
            <a:r>
              <a:rPr lang="nl-NL" sz="1000" dirty="0">
                <a:latin typeface="+mj-lt"/>
                <a:ea typeface="Times New Roman" panose="02020603050405020304" pitchFamily="18" charset="0"/>
                <a:cs typeface="Times New Roman" panose="02020603050405020304" pitchFamily="18" charset="0"/>
              </a:rPr>
              <a:t> wenselijk. </a:t>
            </a:r>
          </a:p>
          <a:p>
            <a:pPr>
              <a:spcAft>
                <a:spcPts val="0"/>
              </a:spcAft>
            </a:pPr>
            <a:r>
              <a:rPr lang="nl-NL" sz="1000" dirty="0">
                <a:latin typeface="+mj-lt"/>
                <a:ea typeface="Times New Roman" panose="02020603050405020304" pitchFamily="18" charset="0"/>
                <a:cs typeface="Times New Roman" panose="02020603050405020304" pitchFamily="18" charset="0"/>
              </a:rPr>
              <a:t>Het aandeel leerlingen jonger dan 8 jaar is gestegen ten opzichte van vorig jaar, met name in onderwijs zorggroepen.</a:t>
            </a:r>
            <a:endParaRPr lang="nl-NL" sz="1000" dirty="0">
              <a:effectLst/>
              <a:latin typeface="+mj-lt"/>
              <a:ea typeface="Times New Roman" panose="02020603050405020304" pitchFamily="18" charset="0"/>
              <a:cs typeface="Times New Roman" panose="02020603050405020304" pitchFamily="18" charset="0"/>
            </a:endParaRPr>
          </a:p>
        </p:txBody>
      </p:sp>
      <p:graphicFrame>
        <p:nvGraphicFramePr>
          <p:cNvPr id="11" name="Grafiek 10">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10742378"/>
              </p:ext>
            </p:extLst>
          </p:nvPr>
        </p:nvGraphicFramePr>
        <p:xfrm>
          <a:off x="3095898" y="2657840"/>
          <a:ext cx="2952203" cy="20764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afiek 11" descr="leerftijd leerl so" title="leeftijd leerl so">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3893440212"/>
              </p:ext>
            </p:extLst>
          </p:nvPr>
        </p:nvGraphicFramePr>
        <p:xfrm>
          <a:off x="5908586" y="2986875"/>
          <a:ext cx="3374928" cy="1737554"/>
        </p:xfrm>
        <a:graphic>
          <a:graphicData uri="http://schemas.openxmlformats.org/drawingml/2006/chart">
            <c:chart xmlns:c="http://schemas.openxmlformats.org/drawingml/2006/chart" xmlns:r="http://schemas.openxmlformats.org/officeDocument/2006/relationships" r:id="rId7"/>
          </a:graphicData>
        </a:graphic>
      </p:graphicFrame>
      <p:pic>
        <p:nvPicPr>
          <p:cNvPr id="13" name="Afbeelding 12">
            <a:hlinkClick r:id="rId8" action="ppaction://hlinksldjump"/>
          </p:cNvPr>
          <p:cNvPicPr>
            <a:picLocks noChangeAspect="1"/>
          </p:cNvPicPr>
          <p:nvPr/>
        </p:nvPicPr>
        <p:blipFill>
          <a:blip r:embed="rId9">
            <a:duotone>
              <a:schemeClr val="bg2">
                <a:shade val="45000"/>
                <a:satMod val="135000"/>
              </a:schemeClr>
              <a:prstClr val="white"/>
            </a:duotone>
          </a:blip>
          <a:stretch>
            <a:fillRect/>
          </a:stretch>
        </p:blipFill>
        <p:spPr>
          <a:xfrm>
            <a:off x="8933312" y="27143"/>
            <a:ext cx="176568" cy="176568"/>
          </a:xfrm>
          <a:prstGeom prst="rect">
            <a:avLst/>
          </a:prstGeom>
        </p:spPr>
      </p:pic>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Leerlingaantallen	</a:t>
            </a:r>
            <a:r>
              <a:rPr lang="nl-NL" sz="1400" dirty="0">
                <a:solidFill>
                  <a:schemeClr val="bg2"/>
                </a:solidFill>
              </a:rPr>
              <a:t>basisonderwijs, speciaal (basis)onderwijs</a:t>
            </a:r>
            <a:endParaRPr lang="nl-NL" sz="1400" dirty="0">
              <a:solidFill>
                <a:schemeClr val="bg2"/>
              </a:solidFill>
              <a:highlight>
                <a:srgbClr val="FFFF00"/>
              </a:highlight>
            </a:endParaRPr>
          </a:p>
        </p:txBody>
      </p:sp>
    </p:spTree>
    <p:extLst>
      <p:ext uri="{BB962C8B-B14F-4D97-AF65-F5344CB8AC3E}">
        <p14:creationId xmlns:p14="http://schemas.microsoft.com/office/powerpoint/2010/main" val="170930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Overzicht gevoerde multidisciplinaire overleggen </a:t>
            </a:r>
            <a:br>
              <a:rPr lang="nl-NL" sz="2200" dirty="0">
                <a:solidFill>
                  <a:schemeClr val="accent1"/>
                </a:solidFill>
              </a:rPr>
            </a:br>
            <a:r>
              <a:rPr lang="nl-NL" sz="1400" dirty="0">
                <a:solidFill>
                  <a:schemeClr val="bg2"/>
                </a:solidFill>
              </a:rPr>
              <a:t>als onderdeel van de arrangeerroute passend onderwijs</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6</a:t>
            </a:fld>
            <a:endParaRPr lang="nl-NL" altLang="nl-NL"/>
          </a:p>
        </p:txBody>
      </p:sp>
      <p:sp>
        <p:nvSpPr>
          <p:cNvPr id="11" name="Rechthoek 10"/>
          <p:cNvSpPr/>
          <p:nvPr/>
        </p:nvSpPr>
        <p:spPr>
          <a:xfrm>
            <a:off x="4902894" y="661764"/>
            <a:ext cx="4241106" cy="4401205"/>
          </a:xfrm>
          <a:prstGeom prst="rect">
            <a:avLst/>
          </a:prstGeom>
        </p:spPr>
        <p:txBody>
          <a:bodyPr wrap="square" numCol="1" spcCol="180000">
            <a:spAutoFit/>
          </a:bodyPr>
          <a:lstStyle/>
          <a:p>
            <a:pPr marL="171450" indent="-171450">
              <a:buFont typeface="Arial" panose="020B0604020202020204" pitchFamily="34" charset="0"/>
              <a:buChar char="•"/>
            </a:pPr>
            <a:r>
              <a:rPr lang="nl-NL" sz="1000" dirty="0">
                <a:latin typeface="+mj-lt"/>
              </a:rPr>
              <a:t>Totaal aantal </a:t>
            </a:r>
            <a:r>
              <a:rPr lang="nl-NL" sz="1000" dirty="0" err="1">
                <a:latin typeface="+mj-lt"/>
              </a:rPr>
              <a:t>MDO’s</a:t>
            </a:r>
            <a:r>
              <a:rPr lang="nl-NL" sz="1000" dirty="0">
                <a:latin typeface="+mj-lt"/>
              </a:rPr>
              <a:t>	dit jaar	</a:t>
            </a:r>
            <a:r>
              <a:rPr lang="nl-NL" sz="1000" b="1" dirty="0">
                <a:latin typeface="+mj-lt"/>
              </a:rPr>
              <a:t>2579</a:t>
            </a:r>
            <a:br>
              <a:rPr lang="nl-NL" sz="1000" b="1" dirty="0">
                <a:latin typeface="+mj-lt"/>
              </a:rPr>
            </a:br>
            <a:r>
              <a:rPr lang="nl-NL" sz="1000" dirty="0">
                <a:latin typeface="+mj-lt"/>
              </a:rPr>
              <a:t>- waarvan in het 1</a:t>
            </a:r>
            <a:r>
              <a:rPr lang="nl-NL" sz="1000" baseline="30000" dirty="0">
                <a:latin typeface="+mj-lt"/>
              </a:rPr>
              <a:t>e</a:t>
            </a:r>
            <a:r>
              <a:rPr lang="nl-NL" sz="1000" dirty="0">
                <a:latin typeface="+mj-lt"/>
              </a:rPr>
              <a:t> trimester	705</a:t>
            </a:r>
            <a:br>
              <a:rPr lang="nl-NL" sz="1000" dirty="0">
                <a:latin typeface="+mj-lt"/>
              </a:rPr>
            </a:br>
            <a:r>
              <a:rPr lang="nl-NL" sz="1000" dirty="0">
                <a:latin typeface="+mj-lt"/>
              </a:rPr>
              <a:t>- waarvan in het 2</a:t>
            </a:r>
            <a:r>
              <a:rPr lang="nl-NL" sz="1000" baseline="30000" dirty="0">
                <a:latin typeface="+mj-lt"/>
              </a:rPr>
              <a:t>e</a:t>
            </a:r>
            <a:r>
              <a:rPr lang="nl-NL" sz="1000" dirty="0">
                <a:latin typeface="+mj-lt"/>
              </a:rPr>
              <a:t> trimester	943</a:t>
            </a:r>
            <a:br>
              <a:rPr lang="nl-NL" sz="1000" dirty="0">
                <a:latin typeface="+mj-lt"/>
              </a:rPr>
            </a:br>
            <a:r>
              <a:rPr lang="nl-NL" sz="1000" dirty="0">
                <a:latin typeface="+mj-lt"/>
              </a:rPr>
              <a:t>- waarvan in het 3</a:t>
            </a:r>
            <a:r>
              <a:rPr lang="nl-NL" sz="1000" baseline="30000" dirty="0">
                <a:latin typeface="+mj-lt"/>
              </a:rPr>
              <a:t>e</a:t>
            </a:r>
            <a:r>
              <a:rPr lang="nl-NL" sz="1000" dirty="0">
                <a:latin typeface="+mj-lt"/>
              </a:rPr>
              <a:t> trimester	931 </a:t>
            </a:r>
          </a:p>
          <a:p>
            <a:pPr marL="171450" indent="-171450">
              <a:buFont typeface="Arial" panose="020B0604020202020204" pitchFamily="34" charset="0"/>
              <a:buChar char="•"/>
            </a:pPr>
            <a:endParaRPr lang="nl-NL" sz="1000" dirty="0">
              <a:latin typeface="+mj-lt"/>
            </a:endParaRPr>
          </a:p>
          <a:p>
            <a:r>
              <a:rPr lang="nl-NL" sz="1000" dirty="0">
                <a:latin typeface="+mj-lt"/>
              </a:rPr>
              <a:t>Ten opzichte van vorig jaar is dit een stijging van bijna 700 </a:t>
            </a:r>
            <a:r>
              <a:rPr lang="nl-NL" sz="1000" dirty="0" err="1">
                <a:latin typeface="+mj-lt"/>
              </a:rPr>
              <a:t>MDO’s</a:t>
            </a:r>
            <a:r>
              <a:rPr lang="nl-NL" sz="1000" dirty="0">
                <a:latin typeface="+mj-lt"/>
              </a:rPr>
              <a:t>, gelijkmatig verspreid over de drie trimesters.  Daarbij geldt in beide jaren dat het eerste trimester het minste </a:t>
            </a:r>
            <a:r>
              <a:rPr lang="nl-NL" sz="1000" dirty="0" err="1">
                <a:latin typeface="+mj-lt"/>
              </a:rPr>
              <a:t>MDO’s</a:t>
            </a:r>
            <a:r>
              <a:rPr lang="nl-NL" sz="1000" dirty="0">
                <a:latin typeface="+mj-lt"/>
              </a:rPr>
              <a:t> telt.  Deze stijging zit voor 85% in het aantal </a:t>
            </a:r>
            <a:r>
              <a:rPr lang="nl-NL" sz="1000" dirty="0" err="1">
                <a:latin typeface="+mj-lt"/>
              </a:rPr>
              <a:t>MDO’s</a:t>
            </a:r>
            <a:r>
              <a:rPr lang="nl-NL" sz="1000" dirty="0">
                <a:latin typeface="+mj-lt"/>
              </a:rPr>
              <a:t> op niveau 3 dat sterk is gestegen van 1189 naar 1790.   </a:t>
            </a:r>
          </a:p>
          <a:p>
            <a:endParaRPr lang="nl-NL" sz="1000" dirty="0">
              <a:latin typeface="+mj-lt"/>
            </a:endParaRPr>
          </a:p>
          <a:p>
            <a:pPr marL="171450" indent="-171450">
              <a:buFont typeface="Arial" panose="020B0604020202020204" pitchFamily="34" charset="0"/>
              <a:buChar char="•"/>
            </a:pPr>
            <a:r>
              <a:rPr lang="nl-NL" sz="1000" dirty="0">
                <a:latin typeface="+mj-lt"/>
              </a:rPr>
              <a:t>Op de voorzieningen van het virtueel expertise cluster werden  dit jaar met de consulent in het derde trimester 90 </a:t>
            </a:r>
            <a:r>
              <a:rPr lang="nl-NL" sz="1000" dirty="0" err="1">
                <a:latin typeface="+mj-lt"/>
              </a:rPr>
              <a:t>MDO’s</a:t>
            </a:r>
            <a:r>
              <a:rPr lang="nl-NL" sz="1000" dirty="0">
                <a:latin typeface="+mj-lt"/>
              </a:rPr>
              <a:t> gevoerd.</a:t>
            </a:r>
          </a:p>
          <a:p>
            <a:pPr marL="171450" indent="-171450">
              <a:buFont typeface="Arial" panose="020B0604020202020204" pitchFamily="34" charset="0"/>
              <a:buChar char="•"/>
            </a:pPr>
            <a:endParaRPr lang="nl-NL" sz="1000" dirty="0">
              <a:latin typeface="+mj-lt"/>
            </a:endParaRPr>
          </a:p>
          <a:p>
            <a:pPr marL="171450" indent="-171450">
              <a:buFont typeface="Arial" panose="020B0604020202020204" pitchFamily="34" charset="0"/>
              <a:buChar char="•"/>
            </a:pPr>
            <a:r>
              <a:rPr lang="nl-NL" sz="1000" dirty="0">
                <a:latin typeface="+mj-lt"/>
              </a:rPr>
              <a:t>Tijdelijke plaatsing buiten eigen school in het schooljaar 2016- 2017, waarvan:</a:t>
            </a:r>
          </a:p>
          <a:p>
            <a:pPr marL="628650" lvl="1" indent="-171450">
              <a:buFont typeface="Arial" panose="020B0604020202020204" pitchFamily="34" charset="0"/>
              <a:buChar char="•"/>
            </a:pPr>
            <a:r>
              <a:rPr lang="nl-NL" sz="1000" dirty="0">
                <a:latin typeface="+mj-lt"/>
              </a:rPr>
              <a:t>14 observatie/interventieplaatsen in het SBO, waarvan 4 in het derde trimester </a:t>
            </a:r>
          </a:p>
          <a:p>
            <a:pPr marL="628650" lvl="1" indent="-171450">
              <a:buFont typeface="Arial" panose="020B0604020202020204" pitchFamily="34" charset="0"/>
              <a:buChar char="•"/>
            </a:pPr>
            <a:r>
              <a:rPr lang="nl-NL" sz="1000" dirty="0">
                <a:latin typeface="+mj-lt"/>
              </a:rPr>
              <a:t>13 observatie/interventieplaatsen in het SO. Waarvan 4 in het derde trimester</a:t>
            </a:r>
          </a:p>
          <a:p>
            <a:endParaRPr lang="nl-NL" sz="1000" dirty="0">
              <a:latin typeface="+mj-lt"/>
            </a:endParaRPr>
          </a:p>
          <a:p>
            <a:pPr marL="171450" indent="-171450">
              <a:buFont typeface="Arial" panose="020B0604020202020204" pitchFamily="34" charset="0"/>
              <a:buChar char="•"/>
            </a:pPr>
            <a:r>
              <a:rPr lang="nl-NL" sz="1000" dirty="0">
                <a:latin typeface="+mj-lt"/>
              </a:rPr>
              <a:t>Intensiteit van aantal </a:t>
            </a:r>
            <a:r>
              <a:rPr lang="nl-NL" sz="1000" dirty="0" err="1">
                <a:latin typeface="+mj-lt"/>
              </a:rPr>
              <a:t>MDO’s</a:t>
            </a:r>
            <a:r>
              <a:rPr lang="nl-NL" sz="1000" dirty="0">
                <a:latin typeface="+mj-lt"/>
              </a:rPr>
              <a:t> afgezet tegen aantal leerlingen is het hoogst in Heerhugowaard-Noord en Bergen.</a:t>
            </a:r>
          </a:p>
          <a:p>
            <a:pPr marL="171450" indent="-171450">
              <a:buFont typeface="Arial" panose="020B0604020202020204" pitchFamily="34" charset="0"/>
              <a:buChar char="•"/>
            </a:pPr>
            <a:endParaRPr lang="nl-NL" sz="1000" dirty="0">
              <a:latin typeface="+mj-lt"/>
            </a:endParaRPr>
          </a:p>
          <a:p>
            <a:pPr marL="171450" indent="-171450">
              <a:buFont typeface="Arial" panose="020B0604020202020204" pitchFamily="34" charset="0"/>
              <a:buChar char="•"/>
            </a:pPr>
            <a:r>
              <a:rPr lang="nl-NL" sz="1000" dirty="0">
                <a:latin typeface="+mj-lt"/>
              </a:rPr>
              <a:t>Doorlooptijd:</a:t>
            </a:r>
            <a:br>
              <a:rPr lang="nl-NL" sz="1000" dirty="0">
                <a:latin typeface="+mj-lt"/>
              </a:rPr>
            </a:br>
            <a:r>
              <a:rPr lang="nl-NL" sz="1000" dirty="0">
                <a:latin typeface="+mj-lt"/>
              </a:rPr>
              <a:t>Zodra er na het voeren van een MDO overeenstemming is gevonden kan de </a:t>
            </a:r>
            <a:r>
              <a:rPr lang="nl-NL" sz="1000" dirty="0" err="1">
                <a:latin typeface="+mj-lt"/>
              </a:rPr>
              <a:t>volgene</a:t>
            </a:r>
            <a:r>
              <a:rPr lang="nl-NL" sz="1000" dirty="0">
                <a:latin typeface="+mj-lt"/>
              </a:rPr>
              <a:t> dag al arrangement worden ingezet. </a:t>
            </a:r>
          </a:p>
          <a:p>
            <a:r>
              <a:rPr lang="nl-NL" sz="1000" dirty="0">
                <a:latin typeface="+mj-lt"/>
              </a:rPr>
              <a:t> </a:t>
            </a:r>
          </a:p>
        </p:txBody>
      </p:sp>
      <p:pic>
        <p:nvPicPr>
          <p:cNvPr id="9" name="Afbeelding 8">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3" name="Grafiek 12">
            <a:extLst>
              <a:ext uri="{FF2B5EF4-FFF2-40B4-BE49-F238E27FC236}">
                <a16:creationId xmlns:a16="http://schemas.microsoft.com/office/drawing/2014/main" id="{DDBE97C3-628D-4E44-990C-0FC3639FBEEA}"/>
              </a:ext>
            </a:extLst>
          </p:cNvPr>
          <p:cNvGraphicFramePr>
            <a:graphicFrameLocks/>
          </p:cNvGraphicFramePr>
          <p:nvPr>
            <p:extLst>
              <p:ext uri="{D42A27DB-BD31-4B8C-83A1-F6EECF244321}">
                <p14:modId xmlns:p14="http://schemas.microsoft.com/office/powerpoint/2010/main" val="4184572905"/>
              </p:ext>
            </p:extLst>
          </p:nvPr>
        </p:nvGraphicFramePr>
        <p:xfrm>
          <a:off x="173665" y="683923"/>
          <a:ext cx="4653516" cy="1787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ek 9">
            <a:extLst>
              <a:ext uri="{FF2B5EF4-FFF2-40B4-BE49-F238E27FC236}">
                <a16:creationId xmlns:a16="http://schemas.microsoft.com/office/drawing/2014/main" id="{359F14ED-1D64-4385-9553-31F6C3B94A38}"/>
              </a:ext>
            </a:extLst>
          </p:cNvPr>
          <p:cNvGraphicFramePr>
            <a:graphicFrameLocks/>
          </p:cNvGraphicFramePr>
          <p:nvPr>
            <p:extLst>
              <p:ext uri="{D42A27DB-BD31-4B8C-83A1-F6EECF244321}">
                <p14:modId xmlns:p14="http://schemas.microsoft.com/office/powerpoint/2010/main" val="2828354561"/>
              </p:ext>
            </p:extLst>
          </p:nvPr>
        </p:nvGraphicFramePr>
        <p:xfrm>
          <a:off x="173665" y="2322146"/>
          <a:ext cx="4653516" cy="271975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46553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chemeClr val="accent1"/>
                </a:solidFill>
              </a:rPr>
              <a:t>Extra ondersteuning op de basisschool met een arrangement </a:t>
            </a:r>
            <a:br>
              <a:rPr lang="nl-NL" sz="2200" dirty="0">
                <a:solidFill>
                  <a:schemeClr val="accent1"/>
                </a:solidFill>
              </a:rPr>
            </a:br>
            <a:r>
              <a:rPr lang="nl-NL" sz="1400" dirty="0">
                <a:solidFill>
                  <a:schemeClr val="bg2"/>
                </a:solidFill>
              </a:rPr>
              <a:t>vanuit het budget werkgebieden (ondersteuningsniveau 2 en 3)</a:t>
            </a: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7</a:t>
            </a:fld>
            <a:endParaRPr lang="nl-NL" altLang="nl-NL"/>
          </a:p>
        </p:txBody>
      </p:sp>
      <p:pic>
        <p:nvPicPr>
          <p:cNvPr id="12" name="Afbeelding 11">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sp>
        <p:nvSpPr>
          <p:cNvPr id="10" name="Tekstvak 9"/>
          <p:cNvSpPr txBox="1"/>
          <p:nvPr/>
        </p:nvSpPr>
        <p:spPr>
          <a:xfrm>
            <a:off x="4257675" y="757577"/>
            <a:ext cx="4905375" cy="2246769"/>
          </a:xfrm>
          <a:prstGeom prst="rect">
            <a:avLst/>
          </a:prstGeom>
          <a:noFill/>
        </p:spPr>
        <p:txBody>
          <a:bodyPr wrap="square" rtlCol="0">
            <a:spAutoFit/>
          </a:bodyPr>
          <a:lstStyle/>
          <a:p>
            <a:pPr marL="171450" indent="-171450">
              <a:buFont typeface="Arial" panose="020B0604020202020204" pitchFamily="34" charset="0"/>
              <a:buChar char="•"/>
            </a:pPr>
            <a:r>
              <a:rPr lang="nl-NL" sz="1000" dirty="0">
                <a:latin typeface="+mj-lt"/>
              </a:rPr>
              <a:t>Het budget van Heiloo en Langedijk is in het voorjaar incidenteel iets opgehoogd, deze gelden zijn niet opgenomen in de grafiek hiernaast.</a:t>
            </a:r>
            <a:br>
              <a:rPr lang="nl-NL" sz="1000" dirty="0">
                <a:latin typeface="+mj-lt"/>
              </a:rPr>
            </a:br>
            <a:r>
              <a:rPr lang="nl-NL" sz="1000" dirty="0">
                <a:latin typeface="+mj-lt"/>
              </a:rPr>
              <a:t>Aan het eind van vorig schooljaar was een 100% uitputting van het budget te zien bij alle werkgebieden behalve Heerhugowaard-Zuid (49%) en Heerhugowaard-Noord (82%). In deze data waren al wel registraties van arrangementen opgenomen voor het jaar 2016-2017. Er is een eerste trend te zien van structureel overschot in Heerhugowaard-Zuid. Daarbij dient vermeld te worden dat dit werkgebied een deel van deze reserves uitgegeven heeft in 2016-2017.</a:t>
            </a:r>
          </a:p>
          <a:p>
            <a:endParaRPr lang="nl-NL" sz="1000" dirty="0">
              <a:highlight>
                <a:srgbClr val="FFFF00"/>
              </a:highlight>
              <a:latin typeface="+mj-lt"/>
            </a:endParaRPr>
          </a:p>
          <a:p>
            <a:pPr marL="171450" indent="-171450">
              <a:buFont typeface="Arial" panose="020B0604020202020204" pitchFamily="34" charset="0"/>
              <a:buChar char="•"/>
            </a:pPr>
            <a:r>
              <a:rPr lang="nl-NL" sz="1000" dirty="0">
                <a:latin typeface="+mj-lt"/>
              </a:rPr>
              <a:t>Van het budget van de werkgebieden van in totaal € 1.881.428 is in 2016-2017 € 1.312.628 uitgegeven. Een deel van de arrangementen die in 2016-2017 zijn gestart of verlengd werden  meegerekend in 2015-2016, waardoor er nu sprake is van niet besteed budget.</a:t>
            </a:r>
          </a:p>
          <a:p>
            <a:pPr marL="171450" indent="-171450">
              <a:buFont typeface="Arial" panose="020B0604020202020204" pitchFamily="34" charset="0"/>
              <a:buChar char="•"/>
            </a:pPr>
            <a:r>
              <a:rPr lang="nl-NL" sz="1000" dirty="0">
                <a:latin typeface="+mj-lt"/>
              </a:rPr>
              <a:t>El Amal heeft geen arrangementen ingediend.</a:t>
            </a:r>
          </a:p>
        </p:txBody>
      </p:sp>
      <p:graphicFrame>
        <p:nvGraphicFramePr>
          <p:cNvPr id="25" name="Grafiek 24">
            <a:extLst>
              <a:ext uri="{FF2B5EF4-FFF2-40B4-BE49-F238E27FC236}">
                <a16:creationId xmlns:a16="http://schemas.microsoft.com/office/drawing/2014/main" id="{0B12AB29-BEEF-4F76-A4B9-6C8F97A92C33}"/>
              </a:ext>
            </a:extLst>
          </p:cNvPr>
          <p:cNvGraphicFramePr>
            <a:graphicFrameLocks/>
          </p:cNvGraphicFramePr>
          <p:nvPr>
            <p:extLst>
              <p:ext uri="{D42A27DB-BD31-4B8C-83A1-F6EECF244321}">
                <p14:modId xmlns:p14="http://schemas.microsoft.com/office/powerpoint/2010/main" val="1958016060"/>
              </p:ext>
            </p:extLst>
          </p:nvPr>
        </p:nvGraphicFramePr>
        <p:xfrm>
          <a:off x="4821368" y="2754583"/>
          <a:ext cx="3777988" cy="19983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DAD6A4E1-C879-49FA-A392-EC251767F5DA}"/>
              </a:ext>
            </a:extLst>
          </p:cNvPr>
          <p:cNvGraphicFramePr>
            <a:graphicFrameLocks/>
          </p:cNvGraphicFramePr>
          <p:nvPr>
            <p:extLst>
              <p:ext uri="{D42A27DB-BD31-4B8C-83A1-F6EECF244321}">
                <p14:modId xmlns:p14="http://schemas.microsoft.com/office/powerpoint/2010/main" val="1197256337"/>
              </p:ext>
            </p:extLst>
          </p:nvPr>
        </p:nvGraphicFramePr>
        <p:xfrm>
          <a:off x="212814" y="789673"/>
          <a:ext cx="4216311" cy="371275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323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r>
              <a:rPr lang="nl-NL" sz="2200" dirty="0">
                <a:solidFill>
                  <a:srgbClr val="1C75BC"/>
                </a:solidFill>
              </a:rPr>
              <a:t>Extra ondersteuning op de basisschool met een arrangement </a:t>
            </a:r>
            <a:br>
              <a:rPr lang="nl-NL" sz="2200" dirty="0">
                <a:solidFill>
                  <a:srgbClr val="1C75BC"/>
                </a:solidFill>
              </a:rPr>
            </a:br>
            <a:r>
              <a:rPr lang="nl-NL" sz="1400" dirty="0">
                <a:solidFill>
                  <a:srgbClr val="8EB5E0"/>
                </a:solidFill>
              </a:rPr>
              <a:t>vanuit het budget werkgebieden (ondersteuningsniveau 2 en 3) - vervolg</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8</a:t>
            </a:fld>
            <a:endParaRPr lang="nl-NL" altLang="nl-NL"/>
          </a:p>
        </p:txBody>
      </p:sp>
      <p:sp>
        <p:nvSpPr>
          <p:cNvPr id="5" name="Rechthoek 4"/>
          <p:cNvSpPr/>
          <p:nvPr/>
        </p:nvSpPr>
        <p:spPr>
          <a:xfrm>
            <a:off x="6320406" y="726921"/>
            <a:ext cx="2599188" cy="1323439"/>
          </a:xfrm>
          <a:prstGeom prst="rect">
            <a:avLst/>
          </a:prstGeom>
        </p:spPr>
        <p:txBody>
          <a:bodyPr wrap="square">
            <a:spAutoFit/>
          </a:bodyPr>
          <a:lstStyle/>
          <a:p>
            <a:r>
              <a:rPr lang="nl-NL" sz="1000" dirty="0">
                <a:latin typeface="+mj-lt"/>
                <a:ea typeface="Times New Roman" panose="02020603050405020304" pitchFamily="18" charset="0"/>
                <a:cs typeface="Times New Roman" panose="02020603050405020304" pitchFamily="18" charset="0"/>
              </a:rPr>
              <a:t>Er is dit jaar beter gekeken naar het soort ondersteuning die basisscholen nodig zouden hebben, waarbij de werkgebieden zelf afwegingen hebben gemaakt tussen arrangementen en financiën.</a:t>
            </a:r>
          </a:p>
          <a:p>
            <a:r>
              <a:rPr lang="nl-NL" sz="1000" dirty="0">
                <a:latin typeface="+mj-lt"/>
                <a:ea typeface="Times New Roman" panose="02020603050405020304" pitchFamily="18" charset="0"/>
                <a:cs typeface="Times New Roman" panose="02020603050405020304" pitchFamily="18" charset="0"/>
              </a:rPr>
              <a:t>De werkgebieden verschillen van populatie, waardoor vergelijkingen tussen de werkgebieden lastig te maken zijn. </a:t>
            </a:r>
          </a:p>
        </p:txBody>
      </p:sp>
      <p:graphicFrame>
        <p:nvGraphicFramePr>
          <p:cNvPr id="15" name="Grafiek 14">
            <a:extLst/>
          </p:cNvPr>
          <p:cNvGraphicFramePr>
            <a:graphicFrameLocks/>
          </p:cNvGraphicFramePr>
          <p:nvPr>
            <p:extLst>
              <p:ext uri="{D42A27DB-BD31-4B8C-83A1-F6EECF244321}">
                <p14:modId xmlns:p14="http://schemas.microsoft.com/office/powerpoint/2010/main" val="2000430590"/>
              </p:ext>
            </p:extLst>
          </p:nvPr>
        </p:nvGraphicFramePr>
        <p:xfrm>
          <a:off x="-229669" y="3046510"/>
          <a:ext cx="2850691" cy="1632239"/>
        </p:xfrm>
        <a:graphic>
          <a:graphicData uri="http://schemas.openxmlformats.org/drawingml/2006/chart">
            <c:chart xmlns:c="http://schemas.openxmlformats.org/drawingml/2006/chart" xmlns:r="http://schemas.openxmlformats.org/officeDocument/2006/relationships" r:id="rId3"/>
          </a:graphicData>
        </a:graphic>
      </p:graphicFrame>
      <p:pic>
        <p:nvPicPr>
          <p:cNvPr id="20" name="Afbeelding 19">
            <a:hlinkClick r:id="rId4" action="ppaction://hlinksldjump"/>
          </p:cNvPr>
          <p:cNvPicPr>
            <a:picLocks noChangeAspect="1"/>
          </p:cNvPicPr>
          <p:nvPr/>
        </p:nvPicPr>
        <p:blipFill>
          <a:blip r:embed="rId5">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4" name="Grafiek 13">
            <a:extLst>
              <a:ext uri="{FF2B5EF4-FFF2-40B4-BE49-F238E27FC236}">
                <a16:creationId xmlns:a16="http://schemas.microsoft.com/office/drawing/2014/main" id="{562D862E-CDD4-4E80-821A-6243FB03728A}"/>
              </a:ext>
            </a:extLst>
          </p:cNvPr>
          <p:cNvGraphicFramePr>
            <a:graphicFrameLocks/>
          </p:cNvGraphicFramePr>
          <p:nvPr>
            <p:extLst>
              <p:ext uri="{D42A27DB-BD31-4B8C-83A1-F6EECF244321}">
                <p14:modId xmlns:p14="http://schemas.microsoft.com/office/powerpoint/2010/main" val="239177097"/>
              </p:ext>
            </p:extLst>
          </p:nvPr>
        </p:nvGraphicFramePr>
        <p:xfrm>
          <a:off x="2559576" y="1929921"/>
          <a:ext cx="3612623" cy="2837341"/>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hthoek 10">
            <a:extLst>
              <a:ext uri="{FF2B5EF4-FFF2-40B4-BE49-F238E27FC236}">
                <a16:creationId xmlns:a16="http://schemas.microsoft.com/office/drawing/2014/main" id="{F8E5FE61-52F6-461A-8C25-B8135267D5F6}"/>
              </a:ext>
            </a:extLst>
          </p:cNvPr>
          <p:cNvSpPr/>
          <p:nvPr/>
        </p:nvSpPr>
        <p:spPr>
          <a:xfrm>
            <a:off x="1" y="726921"/>
            <a:ext cx="3014396" cy="1477328"/>
          </a:xfrm>
          <a:prstGeom prst="rect">
            <a:avLst/>
          </a:prstGeom>
        </p:spPr>
        <p:txBody>
          <a:bodyPr wrap="square">
            <a:spAutoFit/>
          </a:bodyPr>
          <a:lstStyle/>
          <a:p>
            <a:r>
              <a:rPr lang="nl-NL" sz="1000" dirty="0">
                <a:latin typeface="+mj-lt"/>
                <a:ea typeface="Times New Roman" panose="02020603050405020304" pitchFamily="18" charset="0"/>
                <a:cs typeface="Times New Roman" panose="02020603050405020304" pitchFamily="18" charset="0"/>
              </a:rPr>
              <a:t>In 2016-2017 zijn in totaal 701 arrangementen gerealiseerd, waarvan:</a:t>
            </a:r>
          </a:p>
          <a:p>
            <a:pPr marL="171450" indent="-171450">
              <a:buFontTx/>
              <a:buChar char="-"/>
            </a:pPr>
            <a:r>
              <a:rPr lang="nl-NL" sz="1000" dirty="0">
                <a:latin typeface="+mj-lt"/>
                <a:ea typeface="Times New Roman" panose="02020603050405020304" pitchFamily="18" charset="0"/>
                <a:cs typeface="Times New Roman" panose="02020603050405020304" pitchFamily="18" charset="0"/>
              </a:rPr>
              <a:t>635 voor individuele leerlingen;</a:t>
            </a:r>
          </a:p>
          <a:p>
            <a:pPr marL="171450" indent="-171450">
              <a:buFontTx/>
              <a:buChar char="-"/>
            </a:pPr>
            <a:r>
              <a:rPr lang="nl-NL" sz="1000" dirty="0">
                <a:latin typeface="+mj-lt"/>
                <a:ea typeface="Times New Roman" panose="02020603050405020304" pitchFamily="18" charset="0"/>
                <a:cs typeface="Times New Roman" panose="02020603050405020304" pitchFamily="18" charset="0"/>
              </a:rPr>
              <a:t>59 voor een groep leerlingen en;</a:t>
            </a:r>
          </a:p>
          <a:p>
            <a:pPr marL="171450" indent="-171450">
              <a:buFontTx/>
              <a:buChar char="-"/>
            </a:pPr>
            <a:r>
              <a:rPr lang="nl-NL" sz="1000" dirty="0">
                <a:latin typeface="+mj-lt"/>
                <a:ea typeface="Times New Roman" panose="02020603050405020304" pitchFamily="18" charset="0"/>
                <a:cs typeface="Times New Roman" panose="02020603050405020304" pitchFamily="18" charset="0"/>
              </a:rPr>
              <a:t>7 toepassingen van het innovatiebudget.</a:t>
            </a:r>
          </a:p>
          <a:p>
            <a:r>
              <a:rPr lang="nl-NL" sz="1000" dirty="0">
                <a:latin typeface="+mj-lt"/>
                <a:ea typeface="Times New Roman" panose="02020603050405020304" pitchFamily="18" charset="0"/>
                <a:cs typeface="Times New Roman" panose="02020603050405020304" pitchFamily="18" charset="0"/>
              </a:rPr>
              <a:t>Hierbij hebben Heerhugowaard-Zuid en Alkmaar-Oost de meeste groepsarrangementen ingezet. Het aantal groepsarrangementen is procentueel sterk gedaald van 17% naar 8%.</a:t>
            </a:r>
          </a:p>
        </p:txBody>
      </p:sp>
      <p:sp>
        <p:nvSpPr>
          <p:cNvPr id="13" name="Rechthoek 12">
            <a:extLst>
              <a:ext uri="{FF2B5EF4-FFF2-40B4-BE49-F238E27FC236}">
                <a16:creationId xmlns:a16="http://schemas.microsoft.com/office/drawing/2014/main" id="{7FD45230-272D-4797-933D-6FF57EFE6705}"/>
              </a:ext>
            </a:extLst>
          </p:cNvPr>
          <p:cNvSpPr/>
          <p:nvPr/>
        </p:nvSpPr>
        <p:spPr>
          <a:xfrm>
            <a:off x="2857501" y="714247"/>
            <a:ext cx="3619500" cy="1477328"/>
          </a:xfrm>
          <a:prstGeom prst="rect">
            <a:avLst/>
          </a:prstGeom>
        </p:spPr>
        <p:txBody>
          <a:bodyPr wrap="square">
            <a:spAutoFit/>
          </a:bodyPr>
          <a:lstStyle/>
          <a:p>
            <a:r>
              <a:rPr lang="nl-NL" sz="1000" dirty="0">
                <a:latin typeface="+mj-lt"/>
                <a:ea typeface="Times New Roman" panose="02020603050405020304" pitchFamily="18" charset="0"/>
                <a:cs typeface="Times New Roman" panose="02020603050405020304" pitchFamily="18" charset="0"/>
              </a:rPr>
              <a:t>Ten opzichte van vorig jaar zijn er 124 arrangementen meer ingediend. De stijging komt mede door de verlengingen van ingezette arrangementen uit vorig schooljaar. </a:t>
            </a:r>
          </a:p>
          <a:p>
            <a:r>
              <a:rPr lang="nl-NL" sz="1000" dirty="0">
                <a:latin typeface="+mj-lt"/>
                <a:ea typeface="Times New Roman" panose="02020603050405020304" pitchFamily="18" charset="0"/>
                <a:cs typeface="Times New Roman" panose="02020603050405020304" pitchFamily="18" charset="0"/>
              </a:rPr>
              <a:t>Er werden dit jaar 385 verlengingen ingediend, waaronder verlengingen van verlengingen van een arrangementen die vorig jaar waren opgestart. </a:t>
            </a:r>
          </a:p>
          <a:p>
            <a:r>
              <a:rPr lang="nl-NL" sz="1000" dirty="0">
                <a:latin typeface="+mj-lt"/>
                <a:ea typeface="Times New Roman" panose="02020603050405020304" pitchFamily="18" charset="0"/>
                <a:cs typeface="Times New Roman" panose="02020603050405020304" pitchFamily="18" charset="0"/>
              </a:rPr>
              <a:t>De P-D-C-A-cyclus komt beter op gang, dit zien we terug in de aantallen kortdurende arrangementen en de bijbehorende verlengingen. </a:t>
            </a:r>
          </a:p>
        </p:txBody>
      </p:sp>
      <p:graphicFrame>
        <p:nvGraphicFramePr>
          <p:cNvPr id="17" name="Grafiek 16">
            <a:extLst>
              <a:ext uri="{FF2B5EF4-FFF2-40B4-BE49-F238E27FC236}">
                <a16:creationId xmlns:a16="http://schemas.microsoft.com/office/drawing/2014/main" id="{D958FE20-D711-4C8B-B361-09C52751A886}"/>
              </a:ext>
            </a:extLst>
          </p:cNvPr>
          <p:cNvGraphicFramePr>
            <a:graphicFrameLocks/>
          </p:cNvGraphicFramePr>
          <p:nvPr>
            <p:extLst>
              <p:ext uri="{D42A27DB-BD31-4B8C-83A1-F6EECF244321}">
                <p14:modId xmlns:p14="http://schemas.microsoft.com/office/powerpoint/2010/main" val="3014035881"/>
              </p:ext>
            </p:extLst>
          </p:nvPr>
        </p:nvGraphicFramePr>
        <p:xfrm>
          <a:off x="0" y="1982404"/>
          <a:ext cx="3076749" cy="28707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Grafiek 20">
            <a:extLst>
              <a:ext uri="{FF2B5EF4-FFF2-40B4-BE49-F238E27FC236}">
                <a16:creationId xmlns:a16="http://schemas.microsoft.com/office/drawing/2014/main" id="{0F237308-CDA6-4B73-A1FA-04CA446E71F5}"/>
              </a:ext>
            </a:extLst>
          </p:cNvPr>
          <p:cNvGraphicFramePr>
            <a:graphicFrameLocks/>
          </p:cNvGraphicFramePr>
          <p:nvPr>
            <p:extLst>
              <p:ext uri="{D42A27DB-BD31-4B8C-83A1-F6EECF244321}">
                <p14:modId xmlns:p14="http://schemas.microsoft.com/office/powerpoint/2010/main" val="1075812876"/>
              </p:ext>
            </p:extLst>
          </p:nvPr>
        </p:nvGraphicFramePr>
        <p:xfrm>
          <a:off x="6172199" y="2115516"/>
          <a:ext cx="3043808" cy="273767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43147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18712"/>
            <a:ext cx="8229600" cy="343052"/>
          </a:xfrm>
        </p:spPr>
        <p:txBody>
          <a:bodyPr/>
          <a:lstStyle/>
          <a:p>
            <a:pPr algn="l">
              <a:tabLst>
                <a:tab pos="5649913" algn="l"/>
              </a:tabLst>
            </a:pPr>
            <a:r>
              <a:rPr lang="nl-NL" sz="2200" dirty="0">
                <a:solidFill>
                  <a:srgbClr val="1C75BC"/>
                </a:solidFill>
              </a:rPr>
              <a:t>Extra ondersteuning op de basisschool met een arrangement </a:t>
            </a:r>
            <a:br>
              <a:rPr lang="nl-NL" sz="2200" dirty="0">
                <a:solidFill>
                  <a:srgbClr val="1C75BC"/>
                </a:solidFill>
              </a:rPr>
            </a:br>
            <a:r>
              <a:rPr lang="nl-NL" sz="1400" dirty="0">
                <a:solidFill>
                  <a:srgbClr val="8EB5E0"/>
                </a:solidFill>
              </a:rPr>
              <a:t>vanuit het budget werkgebieden (ondersteuningsniveau 2 en 3) – individuele arrangementen</a:t>
            </a:r>
            <a:endParaRPr lang="nl-NL" sz="1400" dirty="0">
              <a:solidFill>
                <a:schemeClr val="bg2"/>
              </a:solidFill>
            </a:endParaRPr>
          </a:p>
        </p:txBody>
      </p:sp>
      <p:sp>
        <p:nvSpPr>
          <p:cNvPr id="4" name="Tijdelijke aanduiding voor dianummer 3"/>
          <p:cNvSpPr>
            <a:spLocks noGrp="1"/>
          </p:cNvSpPr>
          <p:nvPr>
            <p:ph type="sldNum" sz="quarter" idx="12"/>
          </p:nvPr>
        </p:nvSpPr>
        <p:spPr/>
        <p:txBody>
          <a:bodyPr/>
          <a:lstStyle/>
          <a:p>
            <a:pPr>
              <a:defRPr/>
            </a:pPr>
            <a:fld id="{ABFB7BBB-6309-44FD-9D55-9CEADEEA9D86}" type="slidenum">
              <a:rPr lang="nl-NL" altLang="nl-NL" smtClean="0"/>
              <a:pPr>
                <a:defRPr/>
              </a:pPr>
              <a:t>9</a:t>
            </a:fld>
            <a:endParaRPr lang="nl-NL" altLang="nl-NL"/>
          </a:p>
        </p:txBody>
      </p:sp>
      <p:sp>
        <p:nvSpPr>
          <p:cNvPr id="15" name="Rechthoek 14"/>
          <p:cNvSpPr/>
          <p:nvPr/>
        </p:nvSpPr>
        <p:spPr>
          <a:xfrm>
            <a:off x="5728174" y="578661"/>
            <a:ext cx="3381706" cy="3016210"/>
          </a:xfrm>
          <a:prstGeom prst="rect">
            <a:avLst/>
          </a:prstGeom>
        </p:spPr>
        <p:txBody>
          <a:bodyPr wrap="square">
            <a:spAutoFit/>
          </a:bodyPr>
          <a:lstStyle/>
          <a:p>
            <a:pPr>
              <a:spcAft>
                <a:spcPts val="0"/>
              </a:spcAft>
            </a:pPr>
            <a:endParaRPr lang="nl-NL" sz="1000" dirty="0">
              <a:latin typeface="+mj-lt"/>
              <a:ea typeface="Times New Roman" panose="02020603050405020304" pitchFamily="18" charset="0"/>
              <a:cs typeface="Times New Roman" panose="02020603050405020304" pitchFamily="18" charset="0"/>
            </a:endParaRPr>
          </a:p>
          <a:p>
            <a:pPr>
              <a:spcAft>
                <a:spcPts val="0"/>
              </a:spcAft>
            </a:pPr>
            <a:r>
              <a:rPr lang="nl-NL" sz="1000" dirty="0">
                <a:latin typeface="+mj-lt"/>
                <a:ea typeface="Times New Roman" panose="02020603050405020304" pitchFamily="18" charset="0"/>
                <a:cs typeface="Times New Roman" panose="02020603050405020304" pitchFamily="18" charset="0"/>
              </a:rPr>
              <a:t>Het grote aandeel jongens in Heerhugowaard-Zuid is ook in het 3</a:t>
            </a:r>
            <a:r>
              <a:rPr lang="nl-NL" sz="1000" baseline="30000" dirty="0">
                <a:latin typeface="+mj-lt"/>
                <a:ea typeface="Times New Roman" panose="02020603050405020304" pitchFamily="18" charset="0"/>
                <a:cs typeface="Times New Roman" panose="02020603050405020304" pitchFamily="18" charset="0"/>
              </a:rPr>
              <a:t>e</a:t>
            </a:r>
            <a:r>
              <a:rPr lang="nl-NL" sz="1000" dirty="0">
                <a:latin typeface="+mj-lt"/>
                <a:ea typeface="Times New Roman" panose="02020603050405020304" pitchFamily="18" charset="0"/>
                <a:cs typeface="Times New Roman" panose="02020603050405020304" pitchFamily="18" charset="0"/>
              </a:rPr>
              <a:t> trimester weer duidelijk zichtbaar. De algemene verdeling over jongens en meisjes blijft over de jaren in het totaal vrijwel constant.</a:t>
            </a:r>
          </a:p>
          <a:p>
            <a:pPr>
              <a:spcAft>
                <a:spcPts val="0"/>
              </a:spcAft>
            </a:pPr>
            <a:endParaRPr lang="nl-NL" sz="1000" dirty="0">
              <a:latin typeface="+mj-lt"/>
              <a:ea typeface="Times New Roman" panose="02020603050405020304" pitchFamily="18" charset="0"/>
              <a:cs typeface="Times New Roman" panose="02020603050405020304" pitchFamily="18" charset="0"/>
            </a:endParaRPr>
          </a:p>
          <a:p>
            <a:pPr>
              <a:spcAft>
                <a:spcPts val="0"/>
              </a:spcAft>
            </a:pPr>
            <a:r>
              <a:rPr lang="nl-NL" sz="1000" dirty="0">
                <a:latin typeface="+mj-lt"/>
                <a:ea typeface="Times New Roman" panose="02020603050405020304" pitchFamily="18" charset="0"/>
                <a:cs typeface="Times New Roman" panose="02020603050405020304" pitchFamily="18" charset="0"/>
              </a:rPr>
              <a:t>Kijkend naar de ondersteuningscategorieën die worden geboden, zijn de categorieën van gedragsinterventies en gestructureerde leeromgeving sterk vertegenwoordigd, dit suggereert dat arrangementen op dit gebied in totaal langer duren dan de andere ondersteuningscategorieën. Het zijn er echter niet meer dan vorig jaar.  </a:t>
            </a:r>
          </a:p>
          <a:p>
            <a:pPr>
              <a:spcAft>
                <a:spcPts val="0"/>
              </a:spcAft>
            </a:pPr>
            <a:r>
              <a:rPr lang="nl-NL" sz="1000" dirty="0">
                <a:latin typeface="+mj-lt"/>
                <a:ea typeface="Times New Roman" panose="02020603050405020304" pitchFamily="18" charset="0"/>
                <a:cs typeface="Times New Roman" panose="02020603050405020304" pitchFamily="18" charset="0"/>
              </a:rPr>
              <a:t>Ten opzichte van vorig jaar zijn de ondersteunings-categorieën ondersteunende leeromgeving en uitdagende leeromgeving gedaald in aantallen. </a:t>
            </a:r>
          </a:p>
          <a:p>
            <a:pPr>
              <a:spcAft>
                <a:spcPts val="0"/>
              </a:spcAft>
            </a:pPr>
            <a:endParaRPr lang="nl-NL" sz="1000" dirty="0">
              <a:latin typeface="+mj-lt"/>
              <a:ea typeface="Times New Roman" panose="02020603050405020304" pitchFamily="18" charset="0"/>
              <a:cs typeface="Times New Roman" panose="02020603050405020304" pitchFamily="18" charset="0"/>
            </a:endParaRPr>
          </a:p>
          <a:p>
            <a:pPr>
              <a:spcAft>
                <a:spcPts val="0"/>
              </a:spcAft>
            </a:pPr>
            <a:endParaRPr lang="nl-NL" sz="1000" dirty="0">
              <a:highlight>
                <a:srgbClr val="FFFF00"/>
              </a:highlight>
              <a:latin typeface="+mj-lt"/>
            </a:endParaRPr>
          </a:p>
          <a:p>
            <a:pPr>
              <a:spcAft>
                <a:spcPts val="0"/>
              </a:spcAft>
            </a:pPr>
            <a:endParaRPr lang="nl-NL" sz="1000" dirty="0">
              <a:latin typeface="+mj-lt"/>
            </a:endParaRPr>
          </a:p>
          <a:p>
            <a:pPr>
              <a:spcAft>
                <a:spcPts val="0"/>
              </a:spcAft>
            </a:pPr>
            <a:endParaRPr lang="nl-NL" sz="1000" dirty="0">
              <a:latin typeface="+mj-lt"/>
              <a:ea typeface="Times New Roman" panose="02020603050405020304" pitchFamily="18" charset="0"/>
              <a:cs typeface="Times New Roman" panose="02020603050405020304" pitchFamily="18" charset="0"/>
            </a:endParaRPr>
          </a:p>
        </p:txBody>
      </p:sp>
      <p:sp>
        <p:nvSpPr>
          <p:cNvPr id="13" name="Rechthoek 12"/>
          <p:cNvSpPr/>
          <p:nvPr/>
        </p:nvSpPr>
        <p:spPr>
          <a:xfrm>
            <a:off x="4541634" y="3077862"/>
            <a:ext cx="2373079" cy="1477328"/>
          </a:xfrm>
          <a:prstGeom prst="rect">
            <a:avLst/>
          </a:prstGeom>
        </p:spPr>
        <p:txBody>
          <a:bodyPr wrap="square">
            <a:spAutoFit/>
          </a:bodyPr>
          <a:lstStyle/>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1 gestructureerde leeromgeving</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2 ondersteunende leeromgeving</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3 uitdagende leeromgeving</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4 taal- en communicatierijke leeromgeving</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5 gedragsinterventietechnieken</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6 verrijkt leesonderwijs</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7 verrijkt rekenonderwijs</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8 aangepaste leeromgeving voor </a:t>
            </a:r>
            <a:br>
              <a:rPr lang="nl-NL" sz="900" dirty="0">
                <a:solidFill>
                  <a:schemeClr val="bg1">
                    <a:lumMod val="50000"/>
                  </a:schemeClr>
                </a:solidFill>
                <a:latin typeface="+mj-lt"/>
                <a:ea typeface="Times New Roman" panose="02020603050405020304" pitchFamily="18" charset="0"/>
                <a:cs typeface="Times New Roman" panose="02020603050405020304" pitchFamily="18" charset="0"/>
              </a:rPr>
            </a:b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    (fysieke) beperkingen</a:t>
            </a:r>
          </a:p>
          <a:p>
            <a:pPr>
              <a:spcAft>
                <a:spcPts val="0"/>
              </a:spcAft>
            </a:pPr>
            <a:r>
              <a:rPr lang="nl-NL" sz="900" dirty="0">
                <a:solidFill>
                  <a:schemeClr val="bg1">
                    <a:lumMod val="50000"/>
                  </a:schemeClr>
                </a:solidFill>
                <a:latin typeface="+mj-lt"/>
                <a:ea typeface="Times New Roman" panose="02020603050405020304" pitchFamily="18" charset="0"/>
                <a:cs typeface="Times New Roman" panose="02020603050405020304" pitchFamily="18" charset="0"/>
              </a:rPr>
              <a:t>9 overig</a:t>
            </a:r>
            <a:endParaRPr lang="nl-NL" sz="900" dirty="0">
              <a:solidFill>
                <a:schemeClr val="bg1">
                  <a:lumMod val="50000"/>
                </a:schemeClr>
              </a:solidFill>
              <a:effectLst/>
              <a:latin typeface="+mj-lt"/>
              <a:ea typeface="Times New Roman" panose="02020603050405020304" pitchFamily="18" charset="0"/>
              <a:cs typeface="Times New Roman" panose="02020603050405020304" pitchFamily="18" charset="0"/>
            </a:endParaRPr>
          </a:p>
        </p:txBody>
      </p:sp>
      <p:pic>
        <p:nvPicPr>
          <p:cNvPr id="14" name="Afbeelding 13">
            <a:hlinkClick r:id="rId3" action="ppaction://hlinksldjump"/>
          </p:cNvPr>
          <p:cNvPicPr>
            <a:picLocks noChangeAspect="1"/>
          </p:cNvPicPr>
          <p:nvPr/>
        </p:nvPicPr>
        <p:blipFill>
          <a:blip r:embed="rId4">
            <a:duotone>
              <a:schemeClr val="bg2">
                <a:shade val="45000"/>
                <a:satMod val="135000"/>
              </a:schemeClr>
              <a:prstClr val="white"/>
            </a:duotone>
          </a:blip>
          <a:stretch>
            <a:fillRect/>
          </a:stretch>
        </p:blipFill>
        <p:spPr>
          <a:xfrm>
            <a:off x="8933312" y="27143"/>
            <a:ext cx="176568" cy="176568"/>
          </a:xfrm>
          <a:prstGeom prst="rect">
            <a:avLst/>
          </a:prstGeom>
        </p:spPr>
      </p:pic>
      <p:graphicFrame>
        <p:nvGraphicFramePr>
          <p:cNvPr id="17" name="Grafiek 16">
            <a:extLst>
              <a:ext uri="{FF2B5EF4-FFF2-40B4-BE49-F238E27FC236}">
                <a16:creationId xmlns:a16="http://schemas.microsoft.com/office/drawing/2014/main" id="{0F698362-2350-4701-BF95-06A54FC511D8}"/>
              </a:ext>
            </a:extLst>
          </p:cNvPr>
          <p:cNvGraphicFramePr>
            <a:graphicFrameLocks/>
          </p:cNvGraphicFramePr>
          <p:nvPr>
            <p:extLst>
              <p:ext uri="{D42A27DB-BD31-4B8C-83A1-F6EECF244321}">
                <p14:modId xmlns:p14="http://schemas.microsoft.com/office/powerpoint/2010/main" val="779900001"/>
              </p:ext>
            </p:extLst>
          </p:nvPr>
        </p:nvGraphicFramePr>
        <p:xfrm>
          <a:off x="95356" y="727611"/>
          <a:ext cx="1847744" cy="1501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fiek 17">
            <a:extLst>
              <a:ext uri="{FF2B5EF4-FFF2-40B4-BE49-F238E27FC236}">
                <a16:creationId xmlns:a16="http://schemas.microsoft.com/office/drawing/2014/main" id="{E30ADB34-13DD-4DE7-9772-620D0C292601}"/>
              </a:ext>
            </a:extLst>
          </p:cNvPr>
          <p:cNvGraphicFramePr>
            <a:graphicFrameLocks/>
          </p:cNvGraphicFramePr>
          <p:nvPr>
            <p:extLst>
              <p:ext uri="{D42A27DB-BD31-4B8C-83A1-F6EECF244321}">
                <p14:modId xmlns:p14="http://schemas.microsoft.com/office/powerpoint/2010/main" val="2069238143"/>
              </p:ext>
            </p:extLst>
          </p:nvPr>
        </p:nvGraphicFramePr>
        <p:xfrm>
          <a:off x="1468348" y="832385"/>
          <a:ext cx="4259826" cy="188957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fiek 18">
            <a:extLst>
              <a:ext uri="{FF2B5EF4-FFF2-40B4-BE49-F238E27FC236}">
                <a16:creationId xmlns:a16="http://schemas.microsoft.com/office/drawing/2014/main" id="{DC721B30-5DCF-4D2E-A4CC-59BF4FD5CF16}"/>
              </a:ext>
            </a:extLst>
          </p:cNvPr>
          <p:cNvGraphicFramePr>
            <a:graphicFrameLocks/>
          </p:cNvGraphicFramePr>
          <p:nvPr>
            <p:extLst>
              <p:ext uri="{D42A27DB-BD31-4B8C-83A1-F6EECF244321}">
                <p14:modId xmlns:p14="http://schemas.microsoft.com/office/powerpoint/2010/main" val="2872539884"/>
              </p:ext>
            </p:extLst>
          </p:nvPr>
        </p:nvGraphicFramePr>
        <p:xfrm>
          <a:off x="2219324" y="2517523"/>
          <a:ext cx="2409825" cy="214869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Grafiek 19">
            <a:extLst>
              <a:ext uri="{FF2B5EF4-FFF2-40B4-BE49-F238E27FC236}">
                <a16:creationId xmlns:a16="http://schemas.microsoft.com/office/drawing/2014/main" id="{0C6F97FA-9B5E-42EF-B2F8-CA23D0FFE283}"/>
              </a:ext>
            </a:extLst>
          </p:cNvPr>
          <p:cNvGraphicFramePr>
            <a:graphicFrameLocks/>
          </p:cNvGraphicFramePr>
          <p:nvPr>
            <p:extLst>
              <p:ext uri="{D42A27DB-BD31-4B8C-83A1-F6EECF244321}">
                <p14:modId xmlns:p14="http://schemas.microsoft.com/office/powerpoint/2010/main" val="2790105302"/>
              </p:ext>
            </p:extLst>
          </p:nvPr>
        </p:nvGraphicFramePr>
        <p:xfrm>
          <a:off x="20346" y="2517523"/>
          <a:ext cx="2198979" cy="2314960"/>
        </p:xfrm>
        <a:graphic>
          <a:graphicData uri="http://schemas.openxmlformats.org/drawingml/2006/chart">
            <c:chart xmlns:c="http://schemas.openxmlformats.org/drawingml/2006/chart" xmlns:r="http://schemas.openxmlformats.org/officeDocument/2006/relationships" r:id="rId8"/>
          </a:graphicData>
        </a:graphic>
      </p:graphicFrame>
      <p:sp>
        <p:nvSpPr>
          <p:cNvPr id="11" name="Rechthoek 10">
            <a:extLst>
              <a:ext uri="{FF2B5EF4-FFF2-40B4-BE49-F238E27FC236}">
                <a16:creationId xmlns:a16="http://schemas.microsoft.com/office/drawing/2014/main" id="{B965D1C3-3F6F-4281-8065-0D04B6B69823}"/>
              </a:ext>
            </a:extLst>
          </p:cNvPr>
          <p:cNvSpPr/>
          <p:nvPr/>
        </p:nvSpPr>
        <p:spPr>
          <a:xfrm>
            <a:off x="6779741" y="2890017"/>
            <a:ext cx="2330139" cy="2092881"/>
          </a:xfrm>
          <a:prstGeom prst="rect">
            <a:avLst/>
          </a:prstGeom>
        </p:spPr>
        <p:txBody>
          <a:bodyPr wrap="square">
            <a:spAutoFit/>
          </a:bodyPr>
          <a:lstStyle/>
          <a:p>
            <a:pPr>
              <a:spcAft>
                <a:spcPts val="0"/>
              </a:spcAft>
            </a:pPr>
            <a:r>
              <a:rPr lang="nl-NL" sz="1000" dirty="0">
                <a:latin typeface="+mj-lt"/>
              </a:rPr>
              <a:t>Binnen de leerjaren domineert net als vorige jaren de middenbouw. Echter laat de groep 3 van vorig jaar, de huidige groep 4, die vorig jaar relatief weinig arrangementen hadden, een verhoudingsgewijs sterke stijging zien. </a:t>
            </a:r>
          </a:p>
          <a:p>
            <a:pPr>
              <a:spcAft>
                <a:spcPts val="0"/>
              </a:spcAft>
            </a:pPr>
            <a:endParaRPr lang="nl-NL" sz="1000" dirty="0">
              <a:latin typeface="+mj-lt"/>
            </a:endParaRPr>
          </a:p>
          <a:p>
            <a:pPr>
              <a:spcAft>
                <a:spcPts val="0"/>
              </a:spcAft>
            </a:pPr>
            <a:r>
              <a:rPr lang="nl-NL" sz="1000" dirty="0">
                <a:latin typeface="+mj-lt"/>
              </a:rPr>
              <a:t>Door de algehele stijging is er nog weinig te zeggen over het effect van het inzetten op preventie bij de jonge leerjaren 1 en 2 van vorig jaar. </a:t>
            </a:r>
          </a:p>
          <a:p>
            <a:pPr>
              <a:spcAft>
                <a:spcPts val="0"/>
              </a:spcAft>
            </a:pPr>
            <a:endParaRPr lang="nl-NL" sz="1000" dirty="0">
              <a:latin typeface="+mj-lt"/>
            </a:endParaRPr>
          </a:p>
          <a:p>
            <a:pPr>
              <a:spcAft>
                <a:spcPts val="0"/>
              </a:spcAft>
            </a:pPr>
            <a:endParaRPr lang="nl-NL" sz="10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745989"/>
      </p:ext>
    </p:extLst>
  </p:cSld>
  <p:clrMapOvr>
    <a:masterClrMapping/>
  </p:clrMapOvr>
</p:sld>
</file>

<file path=ppt/theme/theme1.xml><?xml version="1.0" encoding="utf-8"?>
<a:theme xmlns:a="http://schemas.openxmlformats.org/drawingml/2006/main" name="PPONK presentatie PPT">
  <a:themeElements>
    <a:clrScheme name="PPO NK">
      <a:dk1>
        <a:sysClr val="windowText" lastClr="000000"/>
      </a:dk1>
      <a:lt1>
        <a:sysClr val="window" lastClr="FFFFFF"/>
      </a:lt1>
      <a:dk2>
        <a:srgbClr val="003974"/>
      </a:dk2>
      <a:lt2>
        <a:srgbClr val="8EB5E0"/>
      </a:lt2>
      <a:accent1>
        <a:srgbClr val="1C75BC"/>
      </a:accent1>
      <a:accent2>
        <a:srgbClr val="662D91"/>
      </a:accent2>
      <a:accent3>
        <a:srgbClr val="BE1E2D"/>
      </a:accent3>
      <a:accent4>
        <a:srgbClr val="F7941E"/>
      </a:accent4>
      <a:accent5>
        <a:srgbClr val="FFDE17"/>
      </a:accent5>
      <a:accent6>
        <a:srgbClr val="009444"/>
      </a:accent6>
      <a:hlink>
        <a:srgbClr val="000000"/>
      </a:hlink>
      <a:folHlink>
        <a:srgbClr val="000000"/>
      </a:folHlink>
    </a:clrScheme>
    <a:fontScheme name="PPO-NK">
      <a:majorFont>
        <a:latin typeface="Arnhem-Blon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PO-NK">
    <a:dk1>
      <a:sysClr val="windowText" lastClr="000000"/>
    </a:dk1>
    <a:lt1>
      <a:sysClr val="window" lastClr="FFFFFF"/>
    </a:lt1>
    <a:dk2>
      <a:srgbClr val="003974"/>
    </a:dk2>
    <a:lt2>
      <a:srgbClr val="8EB5E0"/>
    </a:lt2>
    <a:accent1>
      <a:srgbClr val="1C75BC"/>
    </a:accent1>
    <a:accent2>
      <a:srgbClr val="662D91"/>
    </a:accent2>
    <a:accent3>
      <a:srgbClr val="BE1E2D"/>
    </a:accent3>
    <a:accent4>
      <a:srgbClr val="F7941E"/>
    </a:accent4>
    <a:accent5>
      <a:srgbClr val="FFDE17"/>
    </a:accent5>
    <a:accent6>
      <a:srgbClr val="009444"/>
    </a:accent6>
    <a:hlink>
      <a:srgbClr val="1C75BC"/>
    </a:hlink>
    <a:folHlink>
      <a:srgbClr val="662D91"/>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af10db7-84f1-40ca-a859-785a29ec651c">
      <UserInfo>
        <DisplayName>Astrid Ottenheym</DisplayName>
        <AccountId>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396ECA0ED4D94395CAC6FA34B2F344" ma:contentTypeVersion="8" ma:contentTypeDescription="Een nieuw document maken." ma:contentTypeScope="" ma:versionID="1351a143fc4a4b289a70fd7790d73233">
  <xsd:schema xmlns:xsd="http://www.w3.org/2001/XMLSchema" xmlns:xs="http://www.w3.org/2001/XMLSchema" xmlns:p="http://schemas.microsoft.com/office/2006/metadata/properties" xmlns:ns2="9af10db7-84f1-40ca-a859-785a29ec651c" xmlns:ns3="85773b0f-7e74-4f00-a9a9-8c5f640b3eef" targetNamespace="http://schemas.microsoft.com/office/2006/metadata/properties" ma:root="true" ma:fieldsID="d21587d1fa1f115cd27e0d094801c9de" ns2:_="" ns3:_="">
    <xsd:import namespace="9af10db7-84f1-40ca-a859-785a29ec651c"/>
    <xsd:import namespace="85773b0f-7e74-4f00-a9a9-8c5f640b3ee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10db7-84f1-40ca-a859-785a29ec651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5773b0f-7e74-4f00-a9a9-8c5f640b3ee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C5D48-F714-4510-A794-C4CC7B6CC95F}">
  <ds:schemaRefs>
    <ds:schemaRef ds:uri="http://schemas.microsoft.com/office/infopath/2007/PartnerControls"/>
    <ds:schemaRef ds:uri="9af10db7-84f1-40ca-a859-785a29ec651c"/>
    <ds:schemaRef ds:uri="http://purl.org/dc/elements/1.1/"/>
    <ds:schemaRef ds:uri="http://schemas.microsoft.com/office/2006/metadata/properties"/>
    <ds:schemaRef ds:uri="85773b0f-7e74-4f00-a9a9-8c5f640b3eef"/>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65B8E87-A3DC-44ED-AAE7-CF248AC17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10db7-84f1-40ca-a859-785a29ec651c"/>
    <ds:schemaRef ds:uri="85773b0f-7e74-4f00-a9a9-8c5f640b3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321E7E-686F-410A-B6BB-D6C0B527FD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11573</TotalTime>
  <Words>5184</Words>
  <Application>Microsoft Office PowerPoint</Application>
  <PresentationFormat>Diavoorstelling (16:9)</PresentationFormat>
  <Paragraphs>1265</Paragraphs>
  <Slides>35</Slides>
  <Notes>28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35</vt:i4>
      </vt:variant>
    </vt:vector>
  </HeadingPairs>
  <TitlesOfParts>
    <vt:vector size="43" baseType="lpstr">
      <vt:lpstr>MS PGothic</vt:lpstr>
      <vt:lpstr>MS PGothic</vt:lpstr>
      <vt:lpstr>Arial</vt:lpstr>
      <vt:lpstr>Arnhem-Blond</vt:lpstr>
      <vt:lpstr>Calibri</vt:lpstr>
      <vt:lpstr>Times New Roman</vt:lpstr>
      <vt:lpstr>Wingdings</vt:lpstr>
      <vt:lpstr>PPONK presentatie PPT</vt:lpstr>
      <vt:lpstr>3e trimesterrapportage 2016-2017</vt:lpstr>
      <vt:lpstr>Inhoud</vt:lpstr>
      <vt:lpstr>PowerPoint-presentatie</vt:lpstr>
      <vt:lpstr>Regionaal</vt:lpstr>
      <vt:lpstr>Leerlingaantallen basisonderwijs, speciaal (basis)onderwijs</vt:lpstr>
      <vt:lpstr>Overzicht gevoerde multidisciplinaire overleggen  als onderdeel van de arrangeerroute passend onderwijs</vt:lpstr>
      <vt:lpstr>Extra ondersteuning op de basisschool met een arrangement  vanuit het budget werkgebieden (ondersteuningsniveau 2 en 3)</vt:lpstr>
      <vt:lpstr>Extra ondersteuning op de basisschool met een arrangement  vanuit het budget werkgebieden (ondersteuningsniveau 2 en 3) - vervolg</vt:lpstr>
      <vt:lpstr>Extra ondersteuning op de basisschool met een arrangement  vanuit het budget werkgebieden (ondersteuningsniveau 2 en 3) – individuele arrangementen</vt:lpstr>
      <vt:lpstr>Extra ondersteuning op de basisschool door ambulant begeleiders</vt:lpstr>
      <vt:lpstr>Overzicht afgegeven toelaatbaarheidsverklaringen</vt:lpstr>
      <vt:lpstr>Overzicht afgegeven toelaatbaarheidsverklaringen vervolg</vt:lpstr>
      <vt:lpstr>Overzicht afgegeven toelaatbaarheidsverklaringen vervolg</vt:lpstr>
      <vt:lpstr>Thuiszitters Door de gemeenten, opgave aan de inspectie - situatieschetsen</vt:lpstr>
      <vt:lpstr>Dreigende thuiszitters Door de consulenten- situatieschets op 15 juni  </vt:lpstr>
      <vt:lpstr>(Dreigende) Thuiszitters Door de consulenten -  een eerste procesregistratie:  hoe is het nu met de leerlingen uit de situatieschets van 15 maart,  op 15 juni</vt:lpstr>
      <vt:lpstr>Nieuwkomers netwerkgroep</vt:lpstr>
      <vt:lpstr>Dekkend netwerk ondersteuning en voorzieningen</vt:lpstr>
      <vt:lpstr>Dekkend netwerk aansluiting jeugdhulp en onderwijs</vt:lpstr>
      <vt:lpstr>Werkgebieden</vt:lpstr>
      <vt:lpstr>Verschillen per werkgebied arrangementen per ondersteuningscategorie</vt:lpstr>
      <vt:lpstr>Verschillen per werkgebied arrangementen per leerjaar</vt:lpstr>
      <vt:lpstr>Voorzieningen</vt:lpstr>
      <vt:lpstr>Verdeling afgegeven TLV’s  speciaal (basis)onderwijs</vt:lpstr>
      <vt:lpstr>Financiën</vt:lpstr>
      <vt:lpstr>Cijfers</vt:lpstr>
      <vt:lpstr>Cijfers vervolg</vt:lpstr>
      <vt:lpstr>Cijfers vervolg</vt:lpstr>
      <vt:lpstr>Cijfers vervolg</vt:lpstr>
      <vt:lpstr>Toelichting op de cijfers </vt:lpstr>
      <vt:lpstr>Toelichting op de cijfers -vervolg</vt:lpstr>
      <vt:lpstr>Kwaliteit</vt:lpstr>
      <vt:lpstr>Uitrol jaarplan</vt:lpstr>
      <vt:lpstr>Uitrol jaarplan vervolg</vt:lpstr>
      <vt:lpstr>Website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1 regel corps 32 Calibri zwart</dc:title>
  <dc:creator>familie Beentjes</dc:creator>
  <cp:lastModifiedBy>Pascalle van Eerden</cp:lastModifiedBy>
  <cp:revision>208</cp:revision>
  <cp:lastPrinted>2017-05-08T06:20:24Z</cp:lastPrinted>
  <dcterms:created xsi:type="dcterms:W3CDTF">2016-01-02T17:25:09Z</dcterms:created>
  <dcterms:modified xsi:type="dcterms:W3CDTF">2017-10-02T07:04:30Z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0x0101007D396ECA0ED4D94395CAC6FA34B2F344</vt:lpwstr>
  </property>
</Properties>
</file>