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7" r:id="rId5"/>
  </p:sldMasterIdLst>
  <p:notesMasterIdLst>
    <p:notesMasterId r:id="rId25"/>
  </p:notesMasterIdLst>
  <p:handoutMasterIdLst>
    <p:handoutMasterId r:id="rId26"/>
  </p:handoutMasterIdLst>
  <p:sldIdLst>
    <p:sldId id="966" r:id="rId6"/>
    <p:sldId id="971" r:id="rId7"/>
    <p:sldId id="312" r:id="rId8"/>
    <p:sldId id="968" r:id="rId9"/>
    <p:sldId id="969" r:id="rId10"/>
    <p:sldId id="753" r:id="rId11"/>
    <p:sldId id="983" r:id="rId12"/>
    <p:sldId id="970" r:id="rId13"/>
    <p:sldId id="978" r:id="rId14"/>
    <p:sldId id="984" r:id="rId15"/>
    <p:sldId id="981" r:id="rId16"/>
    <p:sldId id="974" r:id="rId17"/>
    <p:sldId id="976" r:id="rId18"/>
    <p:sldId id="765" r:id="rId19"/>
    <p:sldId id="761" r:id="rId20"/>
    <p:sldId id="985" r:id="rId21"/>
    <p:sldId id="737" r:id="rId22"/>
    <p:sldId id="735" r:id="rId23"/>
    <p:sldId id="744" r:id="rId24"/>
  </p:sldIdLst>
  <p:sldSz cx="9906000" cy="6858000" type="A4"/>
  <p:notesSz cx="6794500" cy="9931400"/>
  <p:defaultTextStyle>
    <a:defPPr>
      <a:defRPr lang="en-US"/>
    </a:defPPr>
    <a:lvl1pPr algn="l" rtl="0" fontAlgn="base">
      <a:spcBef>
        <a:spcPct val="0"/>
      </a:spcBef>
      <a:spcAft>
        <a:spcPct val="0"/>
      </a:spcAft>
      <a:defRPr sz="2900" kern="1200">
        <a:solidFill>
          <a:srgbClr val="FFFFFF"/>
        </a:solidFill>
        <a:latin typeface="American Typewriter"/>
        <a:ea typeface="ヒラギノ明朝 ProN W3"/>
        <a:cs typeface="Arial" pitchFamily="34" charset="0"/>
        <a:sym typeface="American Typewriter"/>
      </a:defRPr>
    </a:lvl1pPr>
    <a:lvl2pPr marL="336774" algn="l" rtl="0" fontAlgn="base">
      <a:spcBef>
        <a:spcPct val="0"/>
      </a:spcBef>
      <a:spcAft>
        <a:spcPct val="0"/>
      </a:spcAft>
      <a:defRPr sz="2900" kern="1200">
        <a:solidFill>
          <a:srgbClr val="FFFFFF"/>
        </a:solidFill>
        <a:latin typeface="American Typewriter"/>
        <a:ea typeface="ヒラギノ明朝 ProN W3"/>
        <a:cs typeface="Arial" pitchFamily="34" charset="0"/>
        <a:sym typeface="American Typewriter"/>
      </a:defRPr>
    </a:lvl2pPr>
    <a:lvl3pPr marL="673547" algn="l" rtl="0" fontAlgn="base">
      <a:spcBef>
        <a:spcPct val="0"/>
      </a:spcBef>
      <a:spcAft>
        <a:spcPct val="0"/>
      </a:spcAft>
      <a:defRPr sz="2900" kern="1200">
        <a:solidFill>
          <a:srgbClr val="FFFFFF"/>
        </a:solidFill>
        <a:latin typeface="American Typewriter"/>
        <a:ea typeface="ヒラギノ明朝 ProN W3"/>
        <a:cs typeface="Arial" pitchFamily="34" charset="0"/>
        <a:sym typeface="American Typewriter"/>
      </a:defRPr>
    </a:lvl3pPr>
    <a:lvl4pPr marL="1010321" algn="l" rtl="0" fontAlgn="base">
      <a:spcBef>
        <a:spcPct val="0"/>
      </a:spcBef>
      <a:spcAft>
        <a:spcPct val="0"/>
      </a:spcAft>
      <a:defRPr sz="2900" kern="1200">
        <a:solidFill>
          <a:srgbClr val="FFFFFF"/>
        </a:solidFill>
        <a:latin typeface="American Typewriter"/>
        <a:ea typeface="ヒラギノ明朝 ProN W3"/>
        <a:cs typeface="Arial" pitchFamily="34" charset="0"/>
        <a:sym typeface="American Typewriter"/>
      </a:defRPr>
    </a:lvl4pPr>
    <a:lvl5pPr marL="1347094" algn="l" rtl="0" fontAlgn="base">
      <a:spcBef>
        <a:spcPct val="0"/>
      </a:spcBef>
      <a:spcAft>
        <a:spcPct val="0"/>
      </a:spcAft>
      <a:defRPr sz="2900" kern="1200">
        <a:solidFill>
          <a:srgbClr val="FFFFFF"/>
        </a:solidFill>
        <a:latin typeface="American Typewriter"/>
        <a:ea typeface="ヒラギノ明朝 ProN W3"/>
        <a:cs typeface="Arial" pitchFamily="34" charset="0"/>
        <a:sym typeface="American Typewriter"/>
      </a:defRPr>
    </a:lvl5pPr>
    <a:lvl6pPr marL="1683868" algn="l" defTabSz="673547" rtl="0" eaLnBrk="1" latinLnBrk="0" hangingPunct="1">
      <a:defRPr sz="2900" kern="1200">
        <a:solidFill>
          <a:srgbClr val="FFFFFF"/>
        </a:solidFill>
        <a:latin typeface="American Typewriter"/>
        <a:ea typeface="ヒラギノ明朝 ProN W3"/>
        <a:cs typeface="Arial" pitchFamily="34" charset="0"/>
        <a:sym typeface="American Typewriter"/>
      </a:defRPr>
    </a:lvl6pPr>
    <a:lvl7pPr marL="2020641" algn="l" defTabSz="673547" rtl="0" eaLnBrk="1" latinLnBrk="0" hangingPunct="1">
      <a:defRPr sz="2900" kern="1200">
        <a:solidFill>
          <a:srgbClr val="FFFFFF"/>
        </a:solidFill>
        <a:latin typeface="American Typewriter"/>
        <a:ea typeface="ヒラギノ明朝 ProN W3"/>
        <a:cs typeface="Arial" pitchFamily="34" charset="0"/>
        <a:sym typeface="American Typewriter"/>
      </a:defRPr>
    </a:lvl7pPr>
    <a:lvl8pPr marL="2357415" algn="l" defTabSz="673547" rtl="0" eaLnBrk="1" latinLnBrk="0" hangingPunct="1">
      <a:defRPr sz="2900" kern="1200">
        <a:solidFill>
          <a:srgbClr val="FFFFFF"/>
        </a:solidFill>
        <a:latin typeface="American Typewriter"/>
        <a:ea typeface="ヒラギノ明朝 ProN W3"/>
        <a:cs typeface="Arial" pitchFamily="34" charset="0"/>
        <a:sym typeface="American Typewriter"/>
      </a:defRPr>
    </a:lvl8pPr>
    <a:lvl9pPr marL="2694188" algn="l" defTabSz="673547" rtl="0" eaLnBrk="1" latinLnBrk="0" hangingPunct="1">
      <a:defRPr sz="2900" kern="1200">
        <a:solidFill>
          <a:srgbClr val="FFFFFF"/>
        </a:solidFill>
        <a:latin typeface="American Typewriter"/>
        <a:ea typeface="ヒラギノ明朝 ProN W3"/>
        <a:cs typeface="Arial" pitchFamily="34" charset="0"/>
        <a:sym typeface="American Typewriter"/>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 initials="" lastIdx="5" clrIdx="0"/>
  <p:cmAuthor id="1" name="Alex"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B9"/>
    <a:srgbClr val="BE311A"/>
    <a:srgbClr val="0000FF"/>
    <a:srgbClr val="C1C6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963" autoAdjust="0"/>
    <p:restoredTop sz="75799" autoAdjust="0"/>
  </p:normalViewPr>
  <p:slideViewPr>
    <p:cSldViewPr>
      <p:cViewPr varScale="1">
        <p:scale>
          <a:sx n="65" d="100"/>
          <a:sy n="65" d="100"/>
        </p:scale>
        <p:origin x="2290" y="43"/>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10" d="100"/>
          <a:sy n="110" d="100"/>
        </p:scale>
        <p:origin x="2203" y="6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40FC4FFE-8987-4A26-B7F4-8A516F18ADAE}">
      <dgm:prSet custT="1"/>
      <dgm:spPr/>
      <dgm:t>
        <a:bodyPr/>
        <a:lstStyle/>
        <a:p>
          <a:pPr>
            <a:defRPr cap="all"/>
          </a:pPr>
          <a:r>
            <a:rPr lang="en-US" sz="2500" dirty="0"/>
            <a:t>Dilemma 1: </a:t>
          </a:r>
        </a:p>
        <a:p>
          <a:pPr>
            <a:defRPr cap="all"/>
          </a:pPr>
          <a:r>
            <a:rPr lang="en-US" sz="1400" dirty="0"/>
            <a:t>vote to Include or exclude </a:t>
          </a:r>
        </a:p>
        <a:p>
          <a:pPr>
            <a:defRPr cap="all"/>
          </a:pPr>
          <a:r>
            <a:rPr lang="en-US" sz="1400" dirty="0"/>
            <a:t>A “costly” </a:t>
          </a:r>
          <a:r>
            <a:rPr lang="en-US" sz="1400" dirty="0" err="1"/>
            <a:t>indivual</a:t>
          </a:r>
          <a:endParaRPr lang="en-US" sz="1400" dirty="0"/>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custT="1"/>
      <dgm:spPr/>
      <dgm:t>
        <a:bodyPr/>
        <a:lstStyle/>
        <a:p>
          <a:pPr>
            <a:defRPr cap="all"/>
          </a:pPr>
          <a:r>
            <a:rPr lang="en-US" sz="2600" dirty="0"/>
            <a:t>Dilemma 2:</a:t>
          </a:r>
        </a:p>
        <a:p>
          <a:pPr>
            <a:defRPr cap="all"/>
          </a:pPr>
          <a:r>
            <a:rPr lang="en-US" sz="2600" dirty="0"/>
            <a:t> </a:t>
          </a:r>
          <a:r>
            <a:rPr lang="en-US" sz="1400" dirty="0"/>
            <a:t>Cooperate or freeride in the group selected by voting</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4D2C8239-828E-4E56-87D2-9B53A255ECDB}" type="pres">
      <dgm:prSet presAssocID="{01A66772-F185-4D58-B8BB-E9370D7A7A2B}" presName="hierChild1" presStyleCnt="0">
        <dgm:presLayoutVars>
          <dgm:chPref val="1"/>
          <dgm:dir/>
          <dgm:animOne val="branch"/>
          <dgm:animLvl val="lvl"/>
          <dgm:resizeHandles/>
        </dgm:presLayoutVars>
      </dgm:prSet>
      <dgm:spPr/>
    </dgm:pt>
    <dgm:pt modelId="{3D4A3FDF-B8F5-43A7-9D9D-BF7F65CC6C91}" type="pres">
      <dgm:prSet presAssocID="{40FC4FFE-8987-4A26-B7F4-8A516F18ADAE}" presName="hierRoot1" presStyleCnt="0"/>
      <dgm:spPr/>
    </dgm:pt>
    <dgm:pt modelId="{6B98E70B-4C6A-4AA7-BCE4-93945AFA2474}" type="pres">
      <dgm:prSet presAssocID="{40FC4FFE-8987-4A26-B7F4-8A516F18ADAE}" presName="composite" presStyleCnt="0"/>
      <dgm:spPr/>
    </dgm:pt>
    <dgm:pt modelId="{20C4D19C-5B65-467B-AFB1-90AFFABDEEAB}" type="pres">
      <dgm:prSet presAssocID="{40FC4FFE-8987-4A26-B7F4-8A516F18ADAE}" presName="background" presStyleLbl="node0" presStyleIdx="0" presStyleCnt="2"/>
      <dgm:spPr/>
    </dgm:pt>
    <dgm:pt modelId="{BF0F77FB-7174-4105-9FD9-07D24F75B573}" type="pres">
      <dgm:prSet presAssocID="{40FC4FFE-8987-4A26-B7F4-8A516F18ADAE}" presName="text" presStyleLbl="fgAcc0" presStyleIdx="0" presStyleCnt="2">
        <dgm:presLayoutVars>
          <dgm:chPref val="3"/>
        </dgm:presLayoutVars>
      </dgm:prSet>
      <dgm:spPr/>
    </dgm:pt>
    <dgm:pt modelId="{377204F7-CD19-4D5A-A80A-CA9ACF5E4898}" type="pres">
      <dgm:prSet presAssocID="{40FC4FFE-8987-4A26-B7F4-8A516F18ADAE}" presName="hierChild2" presStyleCnt="0"/>
      <dgm:spPr/>
    </dgm:pt>
    <dgm:pt modelId="{B34ADBD6-E6E6-4BFB-B1E2-DECDB46EFD1B}" type="pres">
      <dgm:prSet presAssocID="{49225C73-1633-42F1-AB3B-7CB183E5F8B8}" presName="hierRoot1" presStyleCnt="0"/>
      <dgm:spPr/>
    </dgm:pt>
    <dgm:pt modelId="{411D2D0F-3B07-4718-A2E4-4C568847225D}" type="pres">
      <dgm:prSet presAssocID="{49225C73-1633-42F1-AB3B-7CB183E5F8B8}" presName="composite" presStyleCnt="0"/>
      <dgm:spPr/>
    </dgm:pt>
    <dgm:pt modelId="{AB760910-24D5-4C22-BF3E-40473A1574E6}" type="pres">
      <dgm:prSet presAssocID="{49225C73-1633-42F1-AB3B-7CB183E5F8B8}" presName="background" presStyleLbl="node0" presStyleIdx="1" presStyleCnt="2"/>
      <dgm:spPr/>
    </dgm:pt>
    <dgm:pt modelId="{010833AD-A117-4C9C-B4C6-C137D7065A73}" type="pres">
      <dgm:prSet presAssocID="{49225C73-1633-42F1-AB3B-7CB183E5F8B8}" presName="text" presStyleLbl="fgAcc0" presStyleIdx="1" presStyleCnt="2" custLinFactNeighborX="-2272" custLinFactNeighborY="-1685">
        <dgm:presLayoutVars>
          <dgm:chPref val="3"/>
        </dgm:presLayoutVars>
      </dgm:prSet>
      <dgm:spPr/>
    </dgm:pt>
    <dgm:pt modelId="{FF38B851-5110-4118-BBA9-279EF16F0E16}" type="pres">
      <dgm:prSet presAssocID="{49225C73-1633-42F1-AB3B-7CB183E5F8B8}" presName="hierChild2" presStyleCnt="0"/>
      <dgm:spPr/>
    </dgm:pt>
  </dgm:ptLst>
  <dgm:cxnLst>
    <dgm:cxn modelId="{A9154303-8225-4248-91DC-1B0156A35F07}" srcId="{01A66772-F185-4D58-B8BB-E9370D7A7A2B}" destId="{49225C73-1633-42F1-AB3B-7CB183E5F8B8}" srcOrd="1" destOrd="0" parTransId="{1A0E2090-1D4F-438A-8766-B6030CE01ADD}" sibTransId="{9646853A-8964-4519-A5B1-0B7D18B2983D}"/>
    <dgm:cxn modelId="{B8E77309-A20B-484A-B80D-56A32020148A}" type="presOf" srcId="{49225C73-1633-42F1-AB3B-7CB183E5F8B8}" destId="{010833AD-A117-4C9C-B4C6-C137D7065A73}" srcOrd="0" destOrd="0" presId="urn:microsoft.com/office/officeart/2005/8/layout/hierarchy1"/>
    <dgm:cxn modelId="{8734D22B-D310-4C24-A8E5-6F6AF2F12A2C}" type="presOf" srcId="{01A66772-F185-4D58-B8BB-E9370D7A7A2B}" destId="{4D2C8239-828E-4E56-87D2-9B53A255ECDB}" srcOrd="0" destOrd="0" presId="urn:microsoft.com/office/officeart/2005/8/layout/hierarchy1"/>
    <dgm:cxn modelId="{C7AD8469-3C68-4AF9-AB82-79B0043AA120}" srcId="{01A66772-F185-4D58-B8BB-E9370D7A7A2B}" destId="{40FC4FFE-8987-4A26-B7F4-8A516F18ADAE}" srcOrd="0" destOrd="0" parTransId="{CAD7EF86-FB23-41F6-BF42-040B36DEFDB1}" sibTransId="{5B62599A-5C9B-48E7-896E-EA782AC60C8B}"/>
    <dgm:cxn modelId="{0EA74E95-9A9C-47F3-863C-F57F478D48CA}" type="presOf" srcId="{40FC4FFE-8987-4A26-B7F4-8A516F18ADAE}" destId="{BF0F77FB-7174-4105-9FD9-07D24F75B573}" srcOrd="0" destOrd="0" presId="urn:microsoft.com/office/officeart/2005/8/layout/hierarchy1"/>
    <dgm:cxn modelId="{259C7686-1115-4FFF-83FE-E4CA748B4FF5}" type="presParOf" srcId="{4D2C8239-828E-4E56-87D2-9B53A255ECDB}" destId="{3D4A3FDF-B8F5-43A7-9D9D-BF7F65CC6C91}" srcOrd="0" destOrd="0" presId="urn:microsoft.com/office/officeart/2005/8/layout/hierarchy1"/>
    <dgm:cxn modelId="{E2D35378-CD8C-4BF3-98ED-4FF53AB5EE3B}" type="presParOf" srcId="{3D4A3FDF-B8F5-43A7-9D9D-BF7F65CC6C91}" destId="{6B98E70B-4C6A-4AA7-BCE4-93945AFA2474}" srcOrd="0" destOrd="0" presId="urn:microsoft.com/office/officeart/2005/8/layout/hierarchy1"/>
    <dgm:cxn modelId="{68AEC0E4-A4C1-4251-BCF8-08FD4A0B2EDC}" type="presParOf" srcId="{6B98E70B-4C6A-4AA7-BCE4-93945AFA2474}" destId="{20C4D19C-5B65-467B-AFB1-90AFFABDEEAB}" srcOrd="0" destOrd="0" presId="urn:microsoft.com/office/officeart/2005/8/layout/hierarchy1"/>
    <dgm:cxn modelId="{705D638F-2749-4774-942A-AF978C9B89E5}" type="presParOf" srcId="{6B98E70B-4C6A-4AA7-BCE4-93945AFA2474}" destId="{BF0F77FB-7174-4105-9FD9-07D24F75B573}" srcOrd="1" destOrd="0" presId="urn:microsoft.com/office/officeart/2005/8/layout/hierarchy1"/>
    <dgm:cxn modelId="{F57670EC-0926-4CD5-8D19-6C54F53385A8}" type="presParOf" srcId="{3D4A3FDF-B8F5-43A7-9D9D-BF7F65CC6C91}" destId="{377204F7-CD19-4D5A-A80A-CA9ACF5E4898}" srcOrd="1" destOrd="0" presId="urn:microsoft.com/office/officeart/2005/8/layout/hierarchy1"/>
    <dgm:cxn modelId="{C166E4B9-F315-4D97-B3EB-5756A9CEEEDD}" type="presParOf" srcId="{4D2C8239-828E-4E56-87D2-9B53A255ECDB}" destId="{B34ADBD6-E6E6-4BFB-B1E2-DECDB46EFD1B}" srcOrd="1" destOrd="0" presId="urn:microsoft.com/office/officeart/2005/8/layout/hierarchy1"/>
    <dgm:cxn modelId="{816712CF-6795-4912-96BF-E27F8A099870}" type="presParOf" srcId="{B34ADBD6-E6E6-4BFB-B1E2-DECDB46EFD1B}" destId="{411D2D0F-3B07-4718-A2E4-4C568847225D}" srcOrd="0" destOrd="0" presId="urn:microsoft.com/office/officeart/2005/8/layout/hierarchy1"/>
    <dgm:cxn modelId="{AF6D4981-5AD9-4D8E-97E6-DA22B341311E}" type="presParOf" srcId="{411D2D0F-3B07-4718-A2E4-4C568847225D}" destId="{AB760910-24D5-4C22-BF3E-40473A1574E6}" srcOrd="0" destOrd="0" presId="urn:microsoft.com/office/officeart/2005/8/layout/hierarchy1"/>
    <dgm:cxn modelId="{932737B8-D470-49FB-B2F3-51DE29359495}" type="presParOf" srcId="{411D2D0F-3B07-4718-A2E4-4C568847225D}" destId="{010833AD-A117-4C9C-B4C6-C137D7065A73}" srcOrd="1" destOrd="0" presId="urn:microsoft.com/office/officeart/2005/8/layout/hierarchy1"/>
    <dgm:cxn modelId="{7B35BAB3-4770-4925-AB13-61E7F9974F3E}" type="presParOf" srcId="{B34ADBD6-E6E6-4BFB-B1E2-DECDB46EFD1B}" destId="{FF38B851-5110-4118-BBA9-279EF16F0E1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40FC4FFE-8987-4A26-B7F4-8A516F18ADAE}">
      <dgm:prSet/>
      <dgm:spPr/>
      <dgm:t>
        <a:bodyPr/>
        <a:lstStyle/>
        <a:p>
          <a:pPr>
            <a:defRPr cap="all"/>
          </a:pPr>
          <a:r>
            <a:rPr lang="en-US" dirty="0"/>
            <a:t>Inclusion is a nice ideal but impossible in practice.</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defRPr cap="all"/>
          </a:pPr>
          <a:r>
            <a:rPr lang="en-US" dirty="0"/>
            <a:t>Inclusion is not for everybody.</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defRPr cap="all"/>
          </a:pPr>
          <a:r>
            <a:rPr lang="en-US" dirty="0"/>
            <a:t>Some children are better off at another school, with other kids like them.</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a:solidFill>
          <a:srgbClr val="C1C6CF"/>
        </a:solidFill>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owers in po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a:solidFill>
          <a:schemeClr val="accent1">
            <a:lumMod val="40000"/>
            <a:lumOff val="60000"/>
          </a:schemeClr>
        </a:solidFill>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eciduous tre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a:solidFill>
          <a:schemeClr val="accent6">
            <a:lumMod val="60000"/>
            <a:lumOff val="40000"/>
          </a:schemeClr>
        </a:solidFill>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ee"/>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D11C36-3FDE-43A4-9837-D0203F6780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364C7C5-9876-49F6-952B-A603BCB7F45A}">
      <dgm:prSet phldrT="[Text]"/>
      <dgm:spPr/>
      <dgm:t>
        <a:bodyPr/>
        <a:lstStyle/>
        <a:p>
          <a:r>
            <a:rPr lang="nl-NL" dirty="0">
              <a:solidFill>
                <a:schemeClr val="tx1"/>
              </a:solidFill>
            </a:rPr>
            <a:t>Inclusie gaat ten koste van gewone kinderen.</a:t>
          </a:r>
          <a:endParaRPr lang="en-US" dirty="0">
            <a:solidFill>
              <a:schemeClr val="tx1"/>
            </a:solidFill>
          </a:endParaRPr>
        </a:p>
      </dgm:t>
    </dgm:pt>
    <dgm:pt modelId="{C43A7D04-9B3D-40A7-82C7-418BF3656DF6}" type="parTrans" cxnId="{56102D48-4EDE-4751-BEDD-C85B366F8D3C}">
      <dgm:prSet/>
      <dgm:spPr/>
      <dgm:t>
        <a:bodyPr/>
        <a:lstStyle/>
        <a:p>
          <a:endParaRPr lang="en-US"/>
        </a:p>
      </dgm:t>
    </dgm:pt>
    <dgm:pt modelId="{53C25AF4-4A92-4F21-941B-192305A9DC30}" type="sibTrans" cxnId="{56102D48-4EDE-4751-BEDD-C85B366F8D3C}">
      <dgm:prSet/>
      <dgm:spPr/>
      <dgm:t>
        <a:bodyPr/>
        <a:lstStyle/>
        <a:p>
          <a:endParaRPr lang="en-US"/>
        </a:p>
      </dgm:t>
    </dgm:pt>
    <dgm:pt modelId="{0E912055-1DA0-4A12-A020-5B51FCB08C03}">
      <dgm:prSet phldrT="[Text]"/>
      <dgm:spPr/>
      <dgm:t>
        <a:bodyPr/>
        <a:lstStyle/>
        <a:p>
          <a:r>
            <a:rPr lang="nl-NL" dirty="0"/>
            <a:t>inclusieve scholen ondersteunen betere cognitieve prestaties van leerlingen zonder extra ondersteuningsbehoefte (SEN) , zoals aangetoond op basis van 47 onderzoeken met in totaal bijna 5 </a:t>
          </a:r>
          <a:r>
            <a:rPr lang="nl-NL" dirty="0" err="1"/>
            <a:t>milljon</a:t>
          </a:r>
          <a:r>
            <a:rPr lang="nl-NL" dirty="0"/>
            <a:t> leerlingen</a:t>
          </a:r>
          <a:endParaRPr lang="en-US" dirty="0"/>
        </a:p>
      </dgm:t>
    </dgm:pt>
    <dgm:pt modelId="{6CCC9476-B287-419A-B822-4502ADAD4EE4}" type="parTrans" cxnId="{9A637FE5-14D9-4ED5-9C8B-C550479C35A9}">
      <dgm:prSet/>
      <dgm:spPr/>
      <dgm:t>
        <a:bodyPr/>
        <a:lstStyle/>
        <a:p>
          <a:endParaRPr lang="en-US"/>
        </a:p>
      </dgm:t>
    </dgm:pt>
    <dgm:pt modelId="{4334AD16-606C-40F0-97E1-7EDDE2A28FE0}" type="sibTrans" cxnId="{9A637FE5-14D9-4ED5-9C8B-C550479C35A9}">
      <dgm:prSet/>
      <dgm:spPr/>
      <dgm:t>
        <a:bodyPr/>
        <a:lstStyle/>
        <a:p>
          <a:endParaRPr lang="en-US"/>
        </a:p>
      </dgm:t>
    </dgm:pt>
    <dgm:pt modelId="{95D38280-9241-4454-86D7-383130A2CA48}">
      <dgm:prSet phldrT="[Text]"/>
      <dgm:spPr/>
      <dgm:t>
        <a:bodyPr/>
        <a:lstStyle/>
        <a:p>
          <a:r>
            <a:rPr lang="en-US" dirty="0" err="1"/>
            <a:t>Szumski</a:t>
          </a:r>
          <a:r>
            <a:rPr lang="en-US" dirty="0"/>
            <a:t> et al 2017 Educational Research Review</a:t>
          </a:r>
        </a:p>
      </dgm:t>
    </dgm:pt>
    <dgm:pt modelId="{0B0EE48D-7921-4692-8782-007CE5C6DE5A}" type="parTrans" cxnId="{15CCA100-0762-455E-9EA8-95E7D0F91C11}">
      <dgm:prSet/>
      <dgm:spPr/>
      <dgm:t>
        <a:bodyPr/>
        <a:lstStyle/>
        <a:p>
          <a:endParaRPr lang="en-US"/>
        </a:p>
      </dgm:t>
    </dgm:pt>
    <dgm:pt modelId="{2267FC62-B997-4992-B195-F558CFCCF371}" type="sibTrans" cxnId="{15CCA100-0762-455E-9EA8-95E7D0F91C11}">
      <dgm:prSet/>
      <dgm:spPr/>
      <dgm:t>
        <a:bodyPr/>
        <a:lstStyle/>
        <a:p>
          <a:endParaRPr lang="en-US"/>
        </a:p>
      </dgm:t>
    </dgm:pt>
    <dgm:pt modelId="{48FA77EF-D959-4BA7-A5D9-C858238ED28A}">
      <dgm:prSet phldrT="[Text]"/>
      <dgm:spPr/>
      <dgm:t>
        <a:bodyPr/>
        <a:lstStyle/>
        <a:p>
          <a:r>
            <a:rPr lang="nl-NL" dirty="0"/>
            <a:t>gebaseerd op bijna 12.000 leerlingen met extra ondersteuningsbehoefte, laat zien dat deze leerlingen betere cognitieve resultaten behalen in regulier onderwijs</a:t>
          </a:r>
          <a:endParaRPr lang="en-US" dirty="0"/>
        </a:p>
      </dgm:t>
    </dgm:pt>
    <dgm:pt modelId="{7E7D192E-591F-49A4-B081-D0808D6C6403}" type="parTrans" cxnId="{DA982042-6DEA-4F1C-B025-DE54F0E1F87F}">
      <dgm:prSet/>
      <dgm:spPr/>
      <dgm:t>
        <a:bodyPr/>
        <a:lstStyle/>
        <a:p>
          <a:endParaRPr lang="en-US"/>
        </a:p>
      </dgm:t>
    </dgm:pt>
    <dgm:pt modelId="{421D4CC5-FEFF-4155-A859-E83E4853AAB1}" type="sibTrans" cxnId="{DA982042-6DEA-4F1C-B025-DE54F0E1F87F}">
      <dgm:prSet/>
      <dgm:spPr/>
      <dgm:t>
        <a:bodyPr/>
        <a:lstStyle/>
        <a:p>
          <a:endParaRPr lang="en-US"/>
        </a:p>
      </dgm:t>
    </dgm:pt>
    <dgm:pt modelId="{B3E27D87-737F-4047-A604-E5BB94EB26BC}">
      <dgm:prSet phldrT="[Text]"/>
      <dgm:spPr/>
      <dgm:t>
        <a:bodyPr/>
        <a:lstStyle/>
        <a:p>
          <a:r>
            <a:rPr lang="nl-NL" dirty="0">
              <a:solidFill>
                <a:schemeClr val="tx1"/>
              </a:solidFill>
            </a:rPr>
            <a:t>Leerlingen met een beperking worden niet echt geaccepteerd en worden mogelijk gepest</a:t>
          </a:r>
          <a:endParaRPr lang="en-US" dirty="0">
            <a:solidFill>
              <a:schemeClr val="tx1"/>
            </a:solidFill>
          </a:endParaRPr>
        </a:p>
      </dgm:t>
    </dgm:pt>
    <dgm:pt modelId="{BD5AB4DF-2A82-451A-B8F4-F54EF14F554C}" type="parTrans" cxnId="{5CE30389-32A6-49A0-A3E1-E9DFB9A529D0}">
      <dgm:prSet/>
      <dgm:spPr/>
      <dgm:t>
        <a:bodyPr/>
        <a:lstStyle/>
        <a:p>
          <a:endParaRPr lang="en-US"/>
        </a:p>
      </dgm:t>
    </dgm:pt>
    <dgm:pt modelId="{C298755B-906A-40FD-913B-F0AA69805261}" type="sibTrans" cxnId="{5CE30389-32A6-49A0-A3E1-E9DFB9A529D0}">
      <dgm:prSet/>
      <dgm:spPr/>
      <dgm:t>
        <a:bodyPr/>
        <a:lstStyle/>
        <a:p>
          <a:endParaRPr lang="en-US"/>
        </a:p>
      </dgm:t>
    </dgm:pt>
    <dgm:pt modelId="{E1D08F69-D36C-4424-8A3D-C485B5C33823}">
      <dgm:prSet phldrT="[Text]"/>
      <dgm:spPr/>
      <dgm:t>
        <a:bodyPr/>
        <a:lstStyle/>
        <a:p>
          <a:r>
            <a:rPr lang="nl-NL" dirty="0"/>
            <a:t>reguliere scholen beter zijn in de sociale inclusie van SEN leerlingen te ondersteunen.  De perceptie van sociale inclusie gaat samen met meer vriendschappen, en is gerelateerd aan inclusieve kenmerken van de scholen, die vooral bij reguliere scholen te vinden zijn. </a:t>
          </a:r>
          <a:endParaRPr lang="en-US" dirty="0"/>
        </a:p>
      </dgm:t>
    </dgm:pt>
    <dgm:pt modelId="{79902081-431B-4B9F-8B25-4A41A8443063}" type="parTrans" cxnId="{E5E58386-C2C4-4930-8F9D-0EEDBAC97E80}">
      <dgm:prSet/>
      <dgm:spPr/>
      <dgm:t>
        <a:bodyPr/>
        <a:lstStyle/>
        <a:p>
          <a:endParaRPr lang="en-US"/>
        </a:p>
      </dgm:t>
    </dgm:pt>
    <dgm:pt modelId="{67C87288-0C78-4210-BBB5-25F8E4DDC643}" type="sibTrans" cxnId="{E5E58386-C2C4-4930-8F9D-0EEDBAC97E80}">
      <dgm:prSet/>
      <dgm:spPr/>
      <dgm:t>
        <a:bodyPr/>
        <a:lstStyle/>
        <a:p>
          <a:endParaRPr lang="en-US"/>
        </a:p>
      </dgm:t>
    </dgm:pt>
    <dgm:pt modelId="{38264CE4-2FF3-4E3F-A325-533A9BBCAB3E}">
      <dgm:prSet phldrT="[Text]"/>
      <dgm:spPr/>
      <dgm:t>
        <a:bodyPr/>
        <a:lstStyle/>
        <a:p>
          <a:r>
            <a:rPr lang="en-US" dirty="0"/>
            <a:t>Vyrastekova 2021 </a:t>
          </a:r>
          <a:r>
            <a:rPr lang="en-US" dirty="0" err="1"/>
            <a:t>PlosONE</a:t>
          </a:r>
          <a:endParaRPr lang="en-US" dirty="0"/>
        </a:p>
      </dgm:t>
    </dgm:pt>
    <dgm:pt modelId="{7BF00880-5B3F-489C-8F91-0B717455A21D}" type="parTrans" cxnId="{9B5E2EB2-6FD7-4164-8CF1-82613DC88712}">
      <dgm:prSet/>
      <dgm:spPr/>
      <dgm:t>
        <a:bodyPr/>
        <a:lstStyle/>
        <a:p>
          <a:endParaRPr lang="en-US"/>
        </a:p>
      </dgm:t>
    </dgm:pt>
    <dgm:pt modelId="{06494673-3466-4F3E-8B88-8741C7AB29A4}" type="sibTrans" cxnId="{9B5E2EB2-6FD7-4164-8CF1-82613DC88712}">
      <dgm:prSet/>
      <dgm:spPr/>
      <dgm:t>
        <a:bodyPr/>
        <a:lstStyle/>
        <a:p>
          <a:endParaRPr lang="en-US"/>
        </a:p>
      </dgm:t>
    </dgm:pt>
    <dgm:pt modelId="{D4B054A5-1DDF-45F4-BD1D-598D8084A483}">
      <dgm:prSet phldrT="[Text]"/>
      <dgm:spPr/>
      <dgm:t>
        <a:bodyPr/>
        <a:lstStyle/>
        <a:p>
          <a:br>
            <a:rPr lang="en-US" dirty="0"/>
          </a:br>
          <a:r>
            <a:rPr lang="en-US" dirty="0" err="1"/>
            <a:t>Inclusie</a:t>
          </a:r>
          <a:r>
            <a:rPr lang="en-US" dirty="0"/>
            <a:t> is </a:t>
          </a:r>
          <a:r>
            <a:rPr lang="en-US" dirty="0" err="1"/>
            <a:t>wel</a:t>
          </a:r>
          <a:r>
            <a:rPr lang="en-US" dirty="0"/>
            <a:t> </a:t>
          </a:r>
          <a:r>
            <a:rPr lang="en-US" dirty="0" err="1"/>
            <a:t>goed</a:t>
          </a:r>
          <a:r>
            <a:rPr lang="en-US" dirty="0"/>
            <a:t>, maar </a:t>
          </a:r>
          <a:r>
            <a:rPr lang="en-US" dirty="0" err="1"/>
            <a:t>niet</a:t>
          </a:r>
          <a:r>
            <a:rPr lang="en-US" dirty="0"/>
            <a:t> </a:t>
          </a:r>
          <a:r>
            <a:rPr lang="en-US" dirty="0" err="1"/>
            <a:t>voor</a:t>
          </a:r>
          <a:r>
            <a:rPr lang="en-US" dirty="0"/>
            <a:t> </a:t>
          </a:r>
          <a:r>
            <a:rPr lang="en-US" dirty="0" err="1"/>
            <a:t>iedere</a:t>
          </a:r>
          <a:r>
            <a:rPr lang="en-US" dirty="0"/>
            <a:t> kind.</a:t>
          </a:r>
        </a:p>
      </dgm:t>
    </dgm:pt>
    <dgm:pt modelId="{B4BC7E01-4855-490C-A3A6-E49BF4A3E282}" type="sibTrans" cxnId="{418823BB-9D29-4035-9310-970CA9BC40C5}">
      <dgm:prSet/>
      <dgm:spPr/>
      <dgm:t>
        <a:bodyPr/>
        <a:lstStyle/>
        <a:p>
          <a:endParaRPr lang="en-US"/>
        </a:p>
      </dgm:t>
    </dgm:pt>
    <dgm:pt modelId="{CDC6EE60-982C-4298-B03B-3C98FF0006DD}" type="parTrans" cxnId="{418823BB-9D29-4035-9310-970CA9BC40C5}">
      <dgm:prSet/>
      <dgm:spPr/>
      <dgm:t>
        <a:bodyPr/>
        <a:lstStyle/>
        <a:p>
          <a:endParaRPr lang="en-US"/>
        </a:p>
      </dgm:t>
    </dgm:pt>
    <dgm:pt modelId="{A7BC661E-EE39-43E5-9774-37B14A8F0D3A}">
      <dgm:prSet phldrT="[Text]"/>
      <dgm:spPr/>
      <dgm:t>
        <a:bodyPr/>
        <a:lstStyle/>
        <a:p>
          <a:r>
            <a:rPr lang="en-US" dirty="0"/>
            <a:t>Kramer et al 2021 Review of Educational Research</a:t>
          </a:r>
        </a:p>
      </dgm:t>
    </dgm:pt>
    <dgm:pt modelId="{0A131010-052B-42BC-9146-750047727C91}" type="parTrans" cxnId="{E6C54A06-84E0-4DCB-82CE-5C6CE75615E4}">
      <dgm:prSet/>
      <dgm:spPr/>
      <dgm:t>
        <a:bodyPr/>
        <a:lstStyle/>
        <a:p>
          <a:endParaRPr lang="en-US"/>
        </a:p>
      </dgm:t>
    </dgm:pt>
    <dgm:pt modelId="{E6AA3ACD-C6AE-4FDA-86C8-D8277B3E2D2B}" type="sibTrans" cxnId="{E6C54A06-84E0-4DCB-82CE-5C6CE75615E4}">
      <dgm:prSet/>
      <dgm:spPr/>
      <dgm:t>
        <a:bodyPr/>
        <a:lstStyle/>
        <a:p>
          <a:endParaRPr lang="en-US"/>
        </a:p>
      </dgm:t>
    </dgm:pt>
    <dgm:pt modelId="{73067FF8-F07D-4D7E-90E7-187C0D798956}" type="pres">
      <dgm:prSet presAssocID="{97D11C36-3FDE-43A4-9837-D0203F6780F5}" presName="Name0" presStyleCnt="0">
        <dgm:presLayoutVars>
          <dgm:dir/>
          <dgm:animLvl val="lvl"/>
          <dgm:resizeHandles val="exact"/>
        </dgm:presLayoutVars>
      </dgm:prSet>
      <dgm:spPr/>
    </dgm:pt>
    <dgm:pt modelId="{0F09E755-03A0-44CF-86EA-24E334A64E31}" type="pres">
      <dgm:prSet presAssocID="{9364C7C5-9876-49F6-952B-A603BCB7F45A}" presName="linNode" presStyleCnt="0"/>
      <dgm:spPr/>
    </dgm:pt>
    <dgm:pt modelId="{0FF7CD5A-7C9B-442B-9030-F8C27615EDAB}" type="pres">
      <dgm:prSet presAssocID="{9364C7C5-9876-49F6-952B-A603BCB7F45A}" presName="parentText" presStyleLbl="node1" presStyleIdx="0" presStyleCnt="3">
        <dgm:presLayoutVars>
          <dgm:chMax val="1"/>
          <dgm:bulletEnabled val="1"/>
        </dgm:presLayoutVars>
      </dgm:prSet>
      <dgm:spPr/>
    </dgm:pt>
    <dgm:pt modelId="{8FB0704B-8456-423E-B46A-94B444164BE3}" type="pres">
      <dgm:prSet presAssocID="{9364C7C5-9876-49F6-952B-A603BCB7F45A}" presName="descendantText" presStyleLbl="alignAccFollowNode1" presStyleIdx="0" presStyleCnt="3">
        <dgm:presLayoutVars>
          <dgm:bulletEnabled val="1"/>
        </dgm:presLayoutVars>
      </dgm:prSet>
      <dgm:spPr/>
    </dgm:pt>
    <dgm:pt modelId="{1F8463FC-8EFE-4EEE-92AA-0A715874FCE6}" type="pres">
      <dgm:prSet presAssocID="{53C25AF4-4A92-4F21-941B-192305A9DC30}" presName="sp" presStyleCnt="0"/>
      <dgm:spPr/>
    </dgm:pt>
    <dgm:pt modelId="{225BE93A-D7DB-4633-A435-D11BDDC12B16}" type="pres">
      <dgm:prSet presAssocID="{D4B054A5-1DDF-45F4-BD1D-598D8084A483}" presName="linNode" presStyleCnt="0"/>
      <dgm:spPr/>
    </dgm:pt>
    <dgm:pt modelId="{AEC6A82A-8E74-4F82-9B26-81D434C8E385}" type="pres">
      <dgm:prSet presAssocID="{D4B054A5-1DDF-45F4-BD1D-598D8084A483}" presName="parentText" presStyleLbl="node1" presStyleIdx="1" presStyleCnt="3">
        <dgm:presLayoutVars>
          <dgm:chMax val="1"/>
          <dgm:bulletEnabled val="1"/>
        </dgm:presLayoutVars>
      </dgm:prSet>
      <dgm:spPr/>
    </dgm:pt>
    <dgm:pt modelId="{CC2F0384-D5C9-42B5-BE68-369E6ECAD6D4}" type="pres">
      <dgm:prSet presAssocID="{D4B054A5-1DDF-45F4-BD1D-598D8084A483}" presName="descendantText" presStyleLbl="alignAccFollowNode1" presStyleIdx="1" presStyleCnt="3" custLinFactNeighborY="0">
        <dgm:presLayoutVars>
          <dgm:bulletEnabled val="1"/>
        </dgm:presLayoutVars>
      </dgm:prSet>
      <dgm:spPr/>
    </dgm:pt>
    <dgm:pt modelId="{CD2E0825-6777-4369-A973-F80046BAE678}" type="pres">
      <dgm:prSet presAssocID="{B4BC7E01-4855-490C-A3A6-E49BF4A3E282}" presName="sp" presStyleCnt="0"/>
      <dgm:spPr/>
    </dgm:pt>
    <dgm:pt modelId="{D3F63596-33B3-443A-B23A-91FE18154BC4}" type="pres">
      <dgm:prSet presAssocID="{B3E27D87-737F-4047-A604-E5BB94EB26BC}" presName="linNode" presStyleCnt="0"/>
      <dgm:spPr/>
    </dgm:pt>
    <dgm:pt modelId="{E00D8775-02CD-4E5A-9914-95EF15CCCAA8}" type="pres">
      <dgm:prSet presAssocID="{B3E27D87-737F-4047-A604-E5BB94EB26BC}" presName="parentText" presStyleLbl="node1" presStyleIdx="2" presStyleCnt="3">
        <dgm:presLayoutVars>
          <dgm:chMax val="1"/>
          <dgm:bulletEnabled val="1"/>
        </dgm:presLayoutVars>
      </dgm:prSet>
      <dgm:spPr/>
    </dgm:pt>
    <dgm:pt modelId="{BDAB4E0D-9040-4E2E-829C-3FE335D0E39E}" type="pres">
      <dgm:prSet presAssocID="{B3E27D87-737F-4047-A604-E5BB94EB26BC}" presName="descendantText" presStyleLbl="alignAccFollowNode1" presStyleIdx="2" presStyleCnt="3">
        <dgm:presLayoutVars>
          <dgm:bulletEnabled val="1"/>
        </dgm:presLayoutVars>
      </dgm:prSet>
      <dgm:spPr/>
    </dgm:pt>
  </dgm:ptLst>
  <dgm:cxnLst>
    <dgm:cxn modelId="{15CCA100-0762-455E-9EA8-95E7D0F91C11}" srcId="{9364C7C5-9876-49F6-952B-A603BCB7F45A}" destId="{95D38280-9241-4454-86D7-383130A2CA48}" srcOrd="1" destOrd="0" parTransId="{0B0EE48D-7921-4692-8782-007CE5C6DE5A}" sibTransId="{2267FC62-B997-4992-B195-F558CFCCF371}"/>
    <dgm:cxn modelId="{06143A03-7C86-4A89-BF57-DCEB2A86EB5C}" type="presOf" srcId="{48FA77EF-D959-4BA7-A5D9-C858238ED28A}" destId="{CC2F0384-D5C9-42B5-BE68-369E6ECAD6D4}" srcOrd="0" destOrd="0" presId="urn:microsoft.com/office/officeart/2005/8/layout/vList5"/>
    <dgm:cxn modelId="{E6C54A06-84E0-4DCB-82CE-5C6CE75615E4}" srcId="{D4B054A5-1DDF-45F4-BD1D-598D8084A483}" destId="{A7BC661E-EE39-43E5-9774-37B14A8F0D3A}" srcOrd="1" destOrd="0" parTransId="{0A131010-052B-42BC-9146-750047727C91}" sibTransId="{E6AA3ACD-C6AE-4FDA-86C8-D8277B3E2D2B}"/>
    <dgm:cxn modelId="{3D5DEA08-2DE9-47E8-BF6D-7703896DE0B8}" type="presOf" srcId="{E1D08F69-D36C-4424-8A3D-C485B5C33823}" destId="{BDAB4E0D-9040-4E2E-829C-3FE335D0E39E}" srcOrd="0" destOrd="0" presId="urn:microsoft.com/office/officeart/2005/8/layout/vList5"/>
    <dgm:cxn modelId="{1E8EB035-BA0F-44AC-B6B8-2A131B6B50F7}" type="presOf" srcId="{9364C7C5-9876-49F6-952B-A603BCB7F45A}" destId="{0FF7CD5A-7C9B-442B-9030-F8C27615EDAB}" srcOrd="0" destOrd="0" presId="urn:microsoft.com/office/officeart/2005/8/layout/vList5"/>
    <dgm:cxn modelId="{DA982042-6DEA-4F1C-B025-DE54F0E1F87F}" srcId="{D4B054A5-1DDF-45F4-BD1D-598D8084A483}" destId="{48FA77EF-D959-4BA7-A5D9-C858238ED28A}" srcOrd="0" destOrd="0" parTransId="{7E7D192E-591F-49A4-B081-D0808D6C6403}" sibTransId="{421D4CC5-FEFF-4155-A859-E83E4853AAB1}"/>
    <dgm:cxn modelId="{56102D48-4EDE-4751-BEDD-C85B366F8D3C}" srcId="{97D11C36-3FDE-43A4-9837-D0203F6780F5}" destId="{9364C7C5-9876-49F6-952B-A603BCB7F45A}" srcOrd="0" destOrd="0" parTransId="{C43A7D04-9B3D-40A7-82C7-418BF3656DF6}" sibTransId="{53C25AF4-4A92-4F21-941B-192305A9DC30}"/>
    <dgm:cxn modelId="{7B66A373-073F-4F0A-AE61-D0DADA41A6C6}" type="presOf" srcId="{B3E27D87-737F-4047-A604-E5BB94EB26BC}" destId="{E00D8775-02CD-4E5A-9914-95EF15CCCAA8}" srcOrd="0" destOrd="0" presId="urn:microsoft.com/office/officeart/2005/8/layout/vList5"/>
    <dgm:cxn modelId="{C9CA277E-C5AB-449F-A016-ADD367767155}" type="presOf" srcId="{0E912055-1DA0-4A12-A020-5B51FCB08C03}" destId="{8FB0704B-8456-423E-B46A-94B444164BE3}" srcOrd="0" destOrd="0" presId="urn:microsoft.com/office/officeart/2005/8/layout/vList5"/>
    <dgm:cxn modelId="{E5E58386-C2C4-4930-8F9D-0EEDBAC97E80}" srcId="{B3E27D87-737F-4047-A604-E5BB94EB26BC}" destId="{E1D08F69-D36C-4424-8A3D-C485B5C33823}" srcOrd="0" destOrd="0" parTransId="{79902081-431B-4B9F-8B25-4A41A8443063}" sibTransId="{67C87288-0C78-4210-BBB5-25F8E4DDC643}"/>
    <dgm:cxn modelId="{5CE30389-32A6-49A0-A3E1-E9DFB9A529D0}" srcId="{97D11C36-3FDE-43A4-9837-D0203F6780F5}" destId="{B3E27D87-737F-4047-A604-E5BB94EB26BC}" srcOrd="2" destOrd="0" parTransId="{BD5AB4DF-2A82-451A-B8F4-F54EF14F554C}" sibTransId="{C298755B-906A-40FD-913B-F0AA69805261}"/>
    <dgm:cxn modelId="{D4A9CA91-0E68-4A10-9370-9FB31F58348F}" type="presOf" srcId="{95D38280-9241-4454-86D7-383130A2CA48}" destId="{8FB0704B-8456-423E-B46A-94B444164BE3}" srcOrd="0" destOrd="1" presId="urn:microsoft.com/office/officeart/2005/8/layout/vList5"/>
    <dgm:cxn modelId="{8F9FF291-643D-4EFC-9367-D17686DEF53A}" type="presOf" srcId="{A7BC661E-EE39-43E5-9774-37B14A8F0D3A}" destId="{CC2F0384-D5C9-42B5-BE68-369E6ECAD6D4}" srcOrd="0" destOrd="1" presId="urn:microsoft.com/office/officeart/2005/8/layout/vList5"/>
    <dgm:cxn modelId="{EC6A88AA-779E-4F6A-8F6B-AA738093850F}" type="presOf" srcId="{97D11C36-3FDE-43A4-9837-D0203F6780F5}" destId="{73067FF8-F07D-4D7E-90E7-187C0D798956}" srcOrd="0" destOrd="0" presId="urn:microsoft.com/office/officeart/2005/8/layout/vList5"/>
    <dgm:cxn modelId="{9B5E2EB2-6FD7-4164-8CF1-82613DC88712}" srcId="{B3E27D87-737F-4047-A604-E5BB94EB26BC}" destId="{38264CE4-2FF3-4E3F-A325-533A9BBCAB3E}" srcOrd="1" destOrd="0" parTransId="{7BF00880-5B3F-489C-8F91-0B717455A21D}" sibTransId="{06494673-3466-4F3E-8B88-8741C7AB29A4}"/>
    <dgm:cxn modelId="{418823BB-9D29-4035-9310-970CA9BC40C5}" srcId="{97D11C36-3FDE-43A4-9837-D0203F6780F5}" destId="{D4B054A5-1DDF-45F4-BD1D-598D8084A483}" srcOrd="1" destOrd="0" parTransId="{CDC6EE60-982C-4298-B03B-3C98FF0006DD}" sibTransId="{B4BC7E01-4855-490C-A3A6-E49BF4A3E282}"/>
    <dgm:cxn modelId="{164DACBF-07F9-4373-9058-26C737CFFAD4}" type="presOf" srcId="{D4B054A5-1DDF-45F4-BD1D-598D8084A483}" destId="{AEC6A82A-8E74-4F82-9B26-81D434C8E385}" srcOrd="0" destOrd="0" presId="urn:microsoft.com/office/officeart/2005/8/layout/vList5"/>
    <dgm:cxn modelId="{2F9955DE-67E4-4D0B-80BE-5082028B8E96}" type="presOf" srcId="{38264CE4-2FF3-4E3F-A325-533A9BBCAB3E}" destId="{BDAB4E0D-9040-4E2E-829C-3FE335D0E39E}" srcOrd="0" destOrd="1" presId="urn:microsoft.com/office/officeart/2005/8/layout/vList5"/>
    <dgm:cxn modelId="{9A637FE5-14D9-4ED5-9C8B-C550479C35A9}" srcId="{9364C7C5-9876-49F6-952B-A603BCB7F45A}" destId="{0E912055-1DA0-4A12-A020-5B51FCB08C03}" srcOrd="0" destOrd="0" parTransId="{6CCC9476-B287-419A-B822-4502ADAD4EE4}" sibTransId="{4334AD16-606C-40F0-97E1-7EDDE2A28FE0}"/>
    <dgm:cxn modelId="{E64AAEA0-C1DA-400E-95A4-4690461627EC}" type="presParOf" srcId="{73067FF8-F07D-4D7E-90E7-187C0D798956}" destId="{0F09E755-03A0-44CF-86EA-24E334A64E31}" srcOrd="0" destOrd="0" presId="urn:microsoft.com/office/officeart/2005/8/layout/vList5"/>
    <dgm:cxn modelId="{31CCB29D-D3DB-4813-8939-1661B7092D0A}" type="presParOf" srcId="{0F09E755-03A0-44CF-86EA-24E334A64E31}" destId="{0FF7CD5A-7C9B-442B-9030-F8C27615EDAB}" srcOrd="0" destOrd="0" presId="urn:microsoft.com/office/officeart/2005/8/layout/vList5"/>
    <dgm:cxn modelId="{4FF259F4-D8F1-43DA-AAF9-9AD139D694A9}" type="presParOf" srcId="{0F09E755-03A0-44CF-86EA-24E334A64E31}" destId="{8FB0704B-8456-423E-B46A-94B444164BE3}" srcOrd="1" destOrd="0" presId="urn:microsoft.com/office/officeart/2005/8/layout/vList5"/>
    <dgm:cxn modelId="{35F48D73-C124-48A6-BA7A-9369860F8B46}" type="presParOf" srcId="{73067FF8-F07D-4D7E-90E7-187C0D798956}" destId="{1F8463FC-8EFE-4EEE-92AA-0A715874FCE6}" srcOrd="1" destOrd="0" presId="urn:microsoft.com/office/officeart/2005/8/layout/vList5"/>
    <dgm:cxn modelId="{C17DC1FB-4CA8-483B-8536-3ED95FDC2EC2}" type="presParOf" srcId="{73067FF8-F07D-4D7E-90E7-187C0D798956}" destId="{225BE93A-D7DB-4633-A435-D11BDDC12B16}" srcOrd="2" destOrd="0" presId="urn:microsoft.com/office/officeart/2005/8/layout/vList5"/>
    <dgm:cxn modelId="{324BFBCC-8E05-4686-A3BC-0E6B16867B4D}" type="presParOf" srcId="{225BE93A-D7DB-4633-A435-D11BDDC12B16}" destId="{AEC6A82A-8E74-4F82-9B26-81D434C8E385}" srcOrd="0" destOrd="0" presId="urn:microsoft.com/office/officeart/2005/8/layout/vList5"/>
    <dgm:cxn modelId="{F2DE818D-E2CD-41D1-B269-7828FF6B9522}" type="presParOf" srcId="{225BE93A-D7DB-4633-A435-D11BDDC12B16}" destId="{CC2F0384-D5C9-42B5-BE68-369E6ECAD6D4}" srcOrd="1" destOrd="0" presId="urn:microsoft.com/office/officeart/2005/8/layout/vList5"/>
    <dgm:cxn modelId="{11FE2C63-BB2C-4CC2-AE4A-F67DFCB889FB}" type="presParOf" srcId="{73067FF8-F07D-4D7E-90E7-187C0D798956}" destId="{CD2E0825-6777-4369-A973-F80046BAE678}" srcOrd="3" destOrd="0" presId="urn:microsoft.com/office/officeart/2005/8/layout/vList5"/>
    <dgm:cxn modelId="{0C206972-0413-44E5-9DD9-B1D185B614EA}" type="presParOf" srcId="{73067FF8-F07D-4D7E-90E7-187C0D798956}" destId="{D3F63596-33B3-443A-B23A-91FE18154BC4}" srcOrd="4" destOrd="0" presId="urn:microsoft.com/office/officeart/2005/8/layout/vList5"/>
    <dgm:cxn modelId="{472E46A6-E11C-48A9-B15A-361A879F6D2C}" type="presParOf" srcId="{D3F63596-33B3-443A-B23A-91FE18154BC4}" destId="{E00D8775-02CD-4E5A-9914-95EF15CCCAA8}" srcOrd="0" destOrd="0" presId="urn:microsoft.com/office/officeart/2005/8/layout/vList5"/>
    <dgm:cxn modelId="{1285828B-5E8D-4F8D-B1EF-D4E50FF88869}" type="presParOf" srcId="{D3F63596-33B3-443A-B23A-91FE18154BC4}" destId="{BDAB4E0D-9040-4E2E-829C-3FE335D0E39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4D19C-5B65-467B-AFB1-90AFFABDEEAB}">
      <dsp:nvSpPr>
        <dsp:cNvPr id="0" name=""/>
        <dsp:cNvSpPr/>
      </dsp:nvSpPr>
      <dsp:spPr>
        <a:xfrm>
          <a:off x="997" y="216956"/>
          <a:ext cx="3501623" cy="222353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F0F77FB-7174-4105-9FD9-07D24F75B573}">
      <dsp:nvSpPr>
        <dsp:cNvPr id="0" name=""/>
        <dsp:cNvSpPr/>
      </dsp:nvSpPr>
      <dsp:spPr>
        <a:xfrm>
          <a:off x="390066" y="586572"/>
          <a:ext cx="3501623" cy="22235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defRPr cap="all"/>
          </a:pPr>
          <a:r>
            <a:rPr lang="en-US" sz="2500" kern="1200" dirty="0"/>
            <a:t>Dilemma 1: </a:t>
          </a:r>
        </a:p>
        <a:p>
          <a:pPr marL="0" lvl="0" indent="0" algn="ctr" defTabSz="1111250">
            <a:lnSpc>
              <a:spcPct val="90000"/>
            </a:lnSpc>
            <a:spcBef>
              <a:spcPct val="0"/>
            </a:spcBef>
            <a:spcAft>
              <a:spcPct val="35000"/>
            </a:spcAft>
            <a:buNone/>
            <a:defRPr cap="all"/>
          </a:pPr>
          <a:r>
            <a:rPr lang="en-US" sz="1400" kern="1200" dirty="0"/>
            <a:t>vote to Include or exclude </a:t>
          </a:r>
        </a:p>
        <a:p>
          <a:pPr marL="0" lvl="0" indent="0" algn="ctr" defTabSz="1111250">
            <a:lnSpc>
              <a:spcPct val="90000"/>
            </a:lnSpc>
            <a:spcBef>
              <a:spcPct val="0"/>
            </a:spcBef>
            <a:spcAft>
              <a:spcPct val="35000"/>
            </a:spcAft>
            <a:buNone/>
            <a:defRPr cap="all"/>
          </a:pPr>
          <a:r>
            <a:rPr lang="en-US" sz="1400" kern="1200" dirty="0"/>
            <a:t>A “costly” </a:t>
          </a:r>
          <a:r>
            <a:rPr lang="en-US" sz="1400" kern="1200" dirty="0" err="1"/>
            <a:t>indivual</a:t>
          </a:r>
          <a:endParaRPr lang="en-US" sz="1400" kern="1200" dirty="0"/>
        </a:p>
      </dsp:txBody>
      <dsp:txXfrm>
        <a:off x="455191" y="651697"/>
        <a:ext cx="3371373" cy="2093280"/>
      </dsp:txXfrm>
    </dsp:sp>
    <dsp:sp modelId="{AB760910-24D5-4C22-BF3E-40473A1574E6}">
      <dsp:nvSpPr>
        <dsp:cNvPr id="0" name=""/>
        <dsp:cNvSpPr/>
      </dsp:nvSpPr>
      <dsp:spPr>
        <a:xfrm>
          <a:off x="4201202" y="179490"/>
          <a:ext cx="3501623" cy="222353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10833AD-A117-4C9C-B4C6-C137D7065A73}">
      <dsp:nvSpPr>
        <dsp:cNvPr id="0" name=""/>
        <dsp:cNvSpPr/>
      </dsp:nvSpPr>
      <dsp:spPr>
        <a:xfrm>
          <a:off x="4590272" y="549105"/>
          <a:ext cx="3501623" cy="22235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defRPr cap="all"/>
          </a:pPr>
          <a:r>
            <a:rPr lang="en-US" sz="2600" kern="1200" dirty="0"/>
            <a:t>Dilemma 2:</a:t>
          </a:r>
        </a:p>
        <a:p>
          <a:pPr marL="0" lvl="0" indent="0" algn="ctr" defTabSz="1155700">
            <a:lnSpc>
              <a:spcPct val="90000"/>
            </a:lnSpc>
            <a:spcBef>
              <a:spcPct val="0"/>
            </a:spcBef>
            <a:spcAft>
              <a:spcPct val="35000"/>
            </a:spcAft>
            <a:buNone/>
            <a:defRPr cap="all"/>
          </a:pPr>
          <a:r>
            <a:rPr lang="en-US" sz="2600" kern="1200" dirty="0"/>
            <a:t> </a:t>
          </a:r>
          <a:r>
            <a:rPr lang="en-US" sz="1400" kern="1200" dirty="0"/>
            <a:t>Cooperate or freeride in the group selected by voting</a:t>
          </a:r>
        </a:p>
      </dsp:txBody>
      <dsp:txXfrm>
        <a:off x="4655397" y="614230"/>
        <a:ext cx="3371373" cy="2093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544668" y="761375"/>
          <a:ext cx="1509750" cy="1509750"/>
        </a:xfrm>
        <a:prstGeom prst="ellipse">
          <a:avLst/>
        </a:prstGeom>
        <a:solidFill>
          <a:srgbClr val="C1C6CF"/>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866418" y="1083125"/>
          <a:ext cx="866250" cy="866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62043" y="2741375"/>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Inclusion is a nice ideal but impossible in practice.</a:t>
          </a:r>
        </a:p>
      </dsp:txBody>
      <dsp:txXfrm>
        <a:off x="62043" y="2741375"/>
        <a:ext cx="2475000" cy="720000"/>
      </dsp:txXfrm>
    </dsp:sp>
    <dsp:sp modelId="{543C18BC-1989-44B2-9862-C670C61D3452}">
      <dsp:nvSpPr>
        <dsp:cNvPr id="0" name=""/>
        <dsp:cNvSpPr/>
      </dsp:nvSpPr>
      <dsp:spPr>
        <a:xfrm>
          <a:off x="3452794" y="761375"/>
          <a:ext cx="1509750" cy="1509750"/>
        </a:xfrm>
        <a:prstGeom prst="ellipse">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3774544" y="1083125"/>
          <a:ext cx="866250" cy="866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2970168" y="2741375"/>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Inclusion is not for everybody.</a:t>
          </a:r>
        </a:p>
      </dsp:txBody>
      <dsp:txXfrm>
        <a:off x="2970168" y="2741375"/>
        <a:ext cx="2475000" cy="720000"/>
      </dsp:txXfrm>
    </dsp:sp>
    <dsp:sp modelId="{5BDDFF18-9AEC-4E5E-B9AA-33D86F01A63E}">
      <dsp:nvSpPr>
        <dsp:cNvPr id="0" name=""/>
        <dsp:cNvSpPr/>
      </dsp:nvSpPr>
      <dsp:spPr>
        <a:xfrm>
          <a:off x="6360919" y="761375"/>
          <a:ext cx="1509750" cy="1509750"/>
        </a:xfrm>
        <a:prstGeom prst="ellipse">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6682669" y="1083125"/>
          <a:ext cx="866250" cy="866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5878294" y="2741375"/>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Some children are better off at another school, with other kids like them.</a:t>
          </a:r>
        </a:p>
      </dsp:txBody>
      <dsp:txXfrm>
        <a:off x="5878294" y="2741375"/>
        <a:ext cx="2475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0704B-8456-423E-B46A-94B444164BE3}">
      <dsp:nvSpPr>
        <dsp:cNvPr id="0" name=""/>
        <dsp:cNvSpPr/>
      </dsp:nvSpPr>
      <dsp:spPr>
        <a:xfrm rot="5400000">
          <a:off x="5178090" y="-2010422"/>
          <a:ext cx="1088677" cy="53858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nl-NL" sz="1300" kern="1200" dirty="0"/>
            <a:t>inclusieve scholen ondersteunen betere cognitieve prestaties van leerlingen zonder extra ondersteuningsbehoefte (SEN) , zoals aangetoond op basis van 47 onderzoeken met in totaal bijna 5 </a:t>
          </a:r>
          <a:r>
            <a:rPr lang="nl-NL" sz="1300" kern="1200" dirty="0" err="1"/>
            <a:t>milljon</a:t>
          </a:r>
          <a:r>
            <a:rPr lang="nl-NL" sz="1300" kern="1200" dirty="0"/>
            <a:t> leerlingen</a:t>
          </a:r>
          <a:endParaRPr lang="en-US" sz="1300" kern="1200" dirty="0"/>
        </a:p>
        <a:p>
          <a:pPr marL="114300" lvl="1" indent="-114300" algn="l" defTabSz="577850">
            <a:lnSpc>
              <a:spcPct val="90000"/>
            </a:lnSpc>
            <a:spcBef>
              <a:spcPct val="0"/>
            </a:spcBef>
            <a:spcAft>
              <a:spcPct val="15000"/>
            </a:spcAft>
            <a:buChar char="•"/>
          </a:pPr>
          <a:r>
            <a:rPr lang="en-US" sz="1300" kern="1200" dirty="0" err="1"/>
            <a:t>Szumski</a:t>
          </a:r>
          <a:r>
            <a:rPr lang="en-US" sz="1300" kern="1200" dirty="0"/>
            <a:t> et al 2017 Educational Research Review</a:t>
          </a:r>
        </a:p>
      </dsp:txBody>
      <dsp:txXfrm rot="-5400000">
        <a:off x="3029521" y="191292"/>
        <a:ext cx="5332671" cy="982387"/>
      </dsp:txXfrm>
    </dsp:sp>
    <dsp:sp modelId="{0FF7CD5A-7C9B-442B-9030-F8C27615EDAB}">
      <dsp:nvSpPr>
        <dsp:cNvPr id="0" name=""/>
        <dsp:cNvSpPr/>
      </dsp:nvSpPr>
      <dsp:spPr>
        <a:xfrm>
          <a:off x="0" y="2061"/>
          <a:ext cx="3029521" cy="13608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nl-NL" sz="2000" kern="1200" dirty="0">
              <a:solidFill>
                <a:schemeClr val="tx1"/>
              </a:solidFill>
            </a:rPr>
            <a:t>Inclusie gaat ten koste van gewone kinderen.</a:t>
          </a:r>
          <a:endParaRPr lang="en-US" sz="2000" kern="1200" dirty="0">
            <a:solidFill>
              <a:schemeClr val="tx1"/>
            </a:solidFill>
          </a:endParaRPr>
        </a:p>
      </dsp:txBody>
      <dsp:txXfrm>
        <a:off x="66431" y="68492"/>
        <a:ext cx="2896659" cy="1227985"/>
      </dsp:txXfrm>
    </dsp:sp>
    <dsp:sp modelId="{CC2F0384-D5C9-42B5-BE68-369E6ECAD6D4}">
      <dsp:nvSpPr>
        <dsp:cNvPr id="0" name=""/>
        <dsp:cNvSpPr/>
      </dsp:nvSpPr>
      <dsp:spPr>
        <a:xfrm rot="5400000">
          <a:off x="5178090" y="-581533"/>
          <a:ext cx="1088677" cy="53858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nl-NL" sz="1300" kern="1200" dirty="0"/>
            <a:t>gebaseerd op bijna 12.000 leerlingen met extra ondersteuningsbehoefte, laat zien dat deze leerlingen betere cognitieve resultaten behalen in regulier onderwijs</a:t>
          </a:r>
          <a:endParaRPr lang="en-US" sz="1300" kern="1200" dirty="0"/>
        </a:p>
        <a:p>
          <a:pPr marL="114300" lvl="1" indent="-114300" algn="l" defTabSz="577850">
            <a:lnSpc>
              <a:spcPct val="90000"/>
            </a:lnSpc>
            <a:spcBef>
              <a:spcPct val="0"/>
            </a:spcBef>
            <a:spcAft>
              <a:spcPct val="15000"/>
            </a:spcAft>
            <a:buChar char="•"/>
          </a:pPr>
          <a:r>
            <a:rPr lang="en-US" sz="1300" kern="1200" dirty="0"/>
            <a:t>Kramer et al 2021 Review of Educational Research</a:t>
          </a:r>
        </a:p>
      </dsp:txBody>
      <dsp:txXfrm rot="-5400000">
        <a:off x="3029521" y="1620181"/>
        <a:ext cx="5332671" cy="982387"/>
      </dsp:txXfrm>
    </dsp:sp>
    <dsp:sp modelId="{AEC6A82A-8E74-4F82-9B26-81D434C8E385}">
      <dsp:nvSpPr>
        <dsp:cNvPr id="0" name=""/>
        <dsp:cNvSpPr/>
      </dsp:nvSpPr>
      <dsp:spPr>
        <a:xfrm>
          <a:off x="0" y="1430951"/>
          <a:ext cx="3029521" cy="13608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br>
            <a:rPr lang="en-US" sz="2000" kern="1200" dirty="0"/>
          </a:br>
          <a:r>
            <a:rPr lang="en-US" sz="2000" kern="1200" dirty="0" err="1"/>
            <a:t>Inclusie</a:t>
          </a:r>
          <a:r>
            <a:rPr lang="en-US" sz="2000" kern="1200" dirty="0"/>
            <a:t> is </a:t>
          </a:r>
          <a:r>
            <a:rPr lang="en-US" sz="2000" kern="1200" dirty="0" err="1"/>
            <a:t>wel</a:t>
          </a:r>
          <a:r>
            <a:rPr lang="en-US" sz="2000" kern="1200" dirty="0"/>
            <a:t> </a:t>
          </a:r>
          <a:r>
            <a:rPr lang="en-US" sz="2000" kern="1200" dirty="0" err="1"/>
            <a:t>goed</a:t>
          </a:r>
          <a:r>
            <a:rPr lang="en-US" sz="2000" kern="1200" dirty="0"/>
            <a:t>, maar </a:t>
          </a:r>
          <a:r>
            <a:rPr lang="en-US" sz="2000" kern="1200" dirty="0" err="1"/>
            <a:t>niet</a:t>
          </a:r>
          <a:r>
            <a:rPr lang="en-US" sz="2000" kern="1200" dirty="0"/>
            <a:t> </a:t>
          </a:r>
          <a:r>
            <a:rPr lang="en-US" sz="2000" kern="1200" dirty="0" err="1"/>
            <a:t>voor</a:t>
          </a:r>
          <a:r>
            <a:rPr lang="en-US" sz="2000" kern="1200" dirty="0"/>
            <a:t> </a:t>
          </a:r>
          <a:r>
            <a:rPr lang="en-US" sz="2000" kern="1200" dirty="0" err="1"/>
            <a:t>iedere</a:t>
          </a:r>
          <a:r>
            <a:rPr lang="en-US" sz="2000" kern="1200" dirty="0"/>
            <a:t> kind.</a:t>
          </a:r>
        </a:p>
      </dsp:txBody>
      <dsp:txXfrm>
        <a:off x="66431" y="1497382"/>
        <a:ext cx="2896659" cy="1227985"/>
      </dsp:txXfrm>
    </dsp:sp>
    <dsp:sp modelId="{BDAB4E0D-9040-4E2E-829C-3FE335D0E39E}">
      <dsp:nvSpPr>
        <dsp:cNvPr id="0" name=""/>
        <dsp:cNvSpPr/>
      </dsp:nvSpPr>
      <dsp:spPr>
        <a:xfrm rot="5400000">
          <a:off x="5178090" y="847356"/>
          <a:ext cx="1088677" cy="53858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nl-NL" sz="1300" kern="1200" dirty="0"/>
            <a:t>reguliere scholen beter zijn in de sociale inclusie van SEN leerlingen te ondersteunen.  De perceptie van sociale inclusie gaat samen met meer vriendschappen, en is gerelateerd aan inclusieve kenmerken van de scholen, die vooral bij reguliere scholen te vinden zijn. </a:t>
          </a:r>
          <a:endParaRPr lang="en-US" sz="1300" kern="1200" dirty="0"/>
        </a:p>
        <a:p>
          <a:pPr marL="114300" lvl="1" indent="-114300" algn="l" defTabSz="577850">
            <a:lnSpc>
              <a:spcPct val="90000"/>
            </a:lnSpc>
            <a:spcBef>
              <a:spcPct val="0"/>
            </a:spcBef>
            <a:spcAft>
              <a:spcPct val="15000"/>
            </a:spcAft>
            <a:buChar char="•"/>
          </a:pPr>
          <a:r>
            <a:rPr lang="en-US" sz="1300" kern="1200" dirty="0"/>
            <a:t>Vyrastekova 2021 </a:t>
          </a:r>
          <a:r>
            <a:rPr lang="en-US" sz="1300" kern="1200" dirty="0" err="1"/>
            <a:t>PlosONE</a:t>
          </a:r>
          <a:endParaRPr lang="en-US" sz="1300" kern="1200" dirty="0"/>
        </a:p>
      </dsp:txBody>
      <dsp:txXfrm rot="-5400000">
        <a:off x="3029521" y="3049071"/>
        <a:ext cx="5332671" cy="982387"/>
      </dsp:txXfrm>
    </dsp:sp>
    <dsp:sp modelId="{E00D8775-02CD-4E5A-9914-95EF15CCCAA8}">
      <dsp:nvSpPr>
        <dsp:cNvPr id="0" name=""/>
        <dsp:cNvSpPr/>
      </dsp:nvSpPr>
      <dsp:spPr>
        <a:xfrm>
          <a:off x="0" y="2859840"/>
          <a:ext cx="3029521" cy="13608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nl-NL" sz="2000" kern="1200" dirty="0">
              <a:solidFill>
                <a:schemeClr val="tx1"/>
              </a:solidFill>
            </a:rPr>
            <a:t>Leerlingen met een beperking worden niet echt geaccepteerd en worden mogelijk gepest</a:t>
          </a:r>
          <a:endParaRPr lang="en-US" sz="2000" kern="1200" dirty="0">
            <a:solidFill>
              <a:schemeClr val="tx1"/>
            </a:solidFill>
          </a:endParaRPr>
        </a:p>
      </dsp:txBody>
      <dsp:txXfrm>
        <a:off x="66431" y="2926271"/>
        <a:ext cx="2896659" cy="12279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wrap="square" lIns="91440" tIns="45720" rIns="91440" bIns="45720" numCol="1" anchor="t" anchorCtr="0" compatLnSpc="1">
            <a:prstTxWarp prst="textNoShape">
              <a:avLst/>
            </a:prstTxWarp>
          </a:bodyPr>
          <a:lstStyle>
            <a:lvl1pPr>
              <a:defRPr sz="1200">
                <a:latin typeface="American Typewriter" charset="0"/>
                <a:ea typeface="ヒラギノ明朝 ProN W3" charset="-128"/>
                <a:cs typeface="+mn-cs"/>
                <a:sym typeface="American Typewriter" charset="0"/>
              </a:defRPr>
            </a:lvl1pPr>
          </a:lstStyle>
          <a:p>
            <a:pPr>
              <a:defRPr/>
            </a:pPr>
            <a:endParaRPr lang="nl-NL" dirty="0"/>
          </a:p>
        </p:txBody>
      </p:sp>
      <p:sp>
        <p:nvSpPr>
          <p:cNvPr id="3" name="Tijdelijke aanduiding voor datum 2"/>
          <p:cNvSpPr>
            <a:spLocks noGrp="1"/>
          </p:cNvSpPr>
          <p:nvPr>
            <p:ph type="dt" sz="quarter" idx="1"/>
          </p:nvPr>
        </p:nvSpPr>
        <p:spPr>
          <a:xfrm>
            <a:off x="3848645" y="0"/>
            <a:ext cx="2944283" cy="496570"/>
          </a:xfrm>
          <a:prstGeom prst="rect">
            <a:avLst/>
          </a:prstGeom>
        </p:spPr>
        <p:txBody>
          <a:bodyPr vert="horz" wrap="square" lIns="91440" tIns="45720" rIns="91440" bIns="45720" numCol="1" anchor="t" anchorCtr="0" compatLnSpc="1">
            <a:prstTxWarp prst="textNoShape">
              <a:avLst/>
            </a:prstTxWarp>
          </a:bodyPr>
          <a:lstStyle>
            <a:lvl1pPr algn="r">
              <a:defRPr sz="1200">
                <a:latin typeface="American Typewriter" charset="0"/>
                <a:ea typeface="ヒラギノ明朝 ProN W3" charset="-128"/>
                <a:cs typeface="+mn-cs"/>
                <a:sym typeface="American Typewriter" charset="0"/>
              </a:defRPr>
            </a:lvl1pPr>
          </a:lstStyle>
          <a:p>
            <a:pPr>
              <a:defRPr/>
            </a:pPr>
            <a:fld id="{8ED50F2B-312F-4090-BA48-30B367F34EFC}" type="datetime1">
              <a:rPr lang="nl-NL"/>
              <a:pPr>
                <a:defRPr/>
              </a:pPr>
              <a:t>14-11-2022</a:t>
            </a:fld>
            <a:endParaRPr lang="nl-NL" dirty="0"/>
          </a:p>
        </p:txBody>
      </p:sp>
      <p:sp>
        <p:nvSpPr>
          <p:cNvPr id="4" name="Tijdelijke aanduiding voor voettekst 3"/>
          <p:cNvSpPr>
            <a:spLocks noGrp="1"/>
          </p:cNvSpPr>
          <p:nvPr>
            <p:ph type="ftr" sz="quarter" idx="2"/>
          </p:nvPr>
        </p:nvSpPr>
        <p:spPr>
          <a:xfrm>
            <a:off x="0" y="9433106"/>
            <a:ext cx="2944283" cy="496570"/>
          </a:xfrm>
          <a:prstGeom prst="rect">
            <a:avLst/>
          </a:prstGeom>
        </p:spPr>
        <p:txBody>
          <a:bodyPr vert="horz" wrap="square" lIns="91440" tIns="45720" rIns="91440" bIns="45720" numCol="1" anchor="b" anchorCtr="0" compatLnSpc="1">
            <a:prstTxWarp prst="textNoShape">
              <a:avLst/>
            </a:prstTxWarp>
          </a:bodyPr>
          <a:lstStyle>
            <a:lvl1pPr>
              <a:defRPr sz="1200">
                <a:latin typeface="American Typewriter" charset="0"/>
                <a:ea typeface="ヒラギノ明朝 ProN W3" charset="-128"/>
                <a:cs typeface="+mn-cs"/>
                <a:sym typeface="American Typewriter" charset="0"/>
              </a:defRPr>
            </a:lvl1pPr>
          </a:lstStyle>
          <a:p>
            <a:pPr>
              <a:defRPr/>
            </a:pPr>
            <a:endParaRPr lang="nl-NL" dirty="0"/>
          </a:p>
        </p:txBody>
      </p:sp>
      <p:sp>
        <p:nvSpPr>
          <p:cNvPr id="5" name="Tijdelijke aanduiding voor dianummer 4"/>
          <p:cNvSpPr>
            <a:spLocks noGrp="1"/>
          </p:cNvSpPr>
          <p:nvPr>
            <p:ph type="sldNum" sz="quarter" idx="3"/>
          </p:nvPr>
        </p:nvSpPr>
        <p:spPr>
          <a:xfrm>
            <a:off x="3848645" y="9433106"/>
            <a:ext cx="2944283" cy="496570"/>
          </a:xfrm>
          <a:prstGeom prst="rect">
            <a:avLst/>
          </a:prstGeom>
        </p:spPr>
        <p:txBody>
          <a:bodyPr vert="horz" wrap="square" lIns="91440" tIns="45720" rIns="91440" bIns="45720" numCol="1" anchor="b" anchorCtr="0" compatLnSpc="1">
            <a:prstTxWarp prst="textNoShape">
              <a:avLst/>
            </a:prstTxWarp>
          </a:bodyPr>
          <a:lstStyle>
            <a:lvl1pPr algn="r">
              <a:defRPr sz="1200">
                <a:latin typeface="American Typewriter" charset="0"/>
                <a:ea typeface="ヒラギノ明朝 ProN W3" charset="-128"/>
                <a:cs typeface="+mn-cs"/>
                <a:sym typeface="American Typewriter" charset="0"/>
              </a:defRPr>
            </a:lvl1pPr>
          </a:lstStyle>
          <a:p>
            <a:pPr>
              <a:defRPr/>
            </a:pPr>
            <a:fld id="{E8525BC2-DDC9-447C-8287-53FFBC08A641}" type="slidenum">
              <a:rPr lang="nl-NL"/>
              <a:pPr>
                <a:defRPr/>
              </a:pPr>
              <a:t>‹nr.›</a:t>
            </a:fld>
            <a:endParaRPr lang="nl-NL" dirty="0"/>
          </a:p>
        </p:txBody>
      </p:sp>
    </p:spTree>
    <p:extLst>
      <p:ext uri="{BB962C8B-B14F-4D97-AF65-F5344CB8AC3E}">
        <p14:creationId xmlns:p14="http://schemas.microsoft.com/office/powerpoint/2010/main" val="2448567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wrap="square" lIns="91440" tIns="45720" rIns="91440" bIns="45720" numCol="1" anchor="t" anchorCtr="0" compatLnSpc="1">
            <a:prstTxWarp prst="textNoShape">
              <a:avLst/>
            </a:prstTxWarp>
          </a:bodyPr>
          <a:lstStyle>
            <a:lvl1pPr>
              <a:defRPr sz="1200">
                <a:latin typeface="American Typewriter" charset="0"/>
                <a:ea typeface="ヒラギノ明朝 ProN W3" charset="-128"/>
                <a:cs typeface="+mn-cs"/>
                <a:sym typeface="American Typewriter" charset="0"/>
              </a:defRPr>
            </a:lvl1pPr>
          </a:lstStyle>
          <a:p>
            <a:pPr>
              <a:defRPr/>
            </a:pPr>
            <a:endParaRPr lang="nl-NL" dirty="0"/>
          </a:p>
        </p:txBody>
      </p:sp>
      <p:sp>
        <p:nvSpPr>
          <p:cNvPr id="3" name="Tijdelijke aanduiding voor datum 2"/>
          <p:cNvSpPr>
            <a:spLocks noGrp="1"/>
          </p:cNvSpPr>
          <p:nvPr>
            <p:ph type="dt" idx="1"/>
          </p:nvPr>
        </p:nvSpPr>
        <p:spPr>
          <a:xfrm>
            <a:off x="3848645" y="0"/>
            <a:ext cx="2944283" cy="496570"/>
          </a:xfrm>
          <a:prstGeom prst="rect">
            <a:avLst/>
          </a:prstGeom>
        </p:spPr>
        <p:txBody>
          <a:bodyPr vert="horz" wrap="square" lIns="91440" tIns="45720" rIns="91440" bIns="45720" numCol="1" anchor="t" anchorCtr="0" compatLnSpc="1">
            <a:prstTxWarp prst="textNoShape">
              <a:avLst/>
            </a:prstTxWarp>
          </a:bodyPr>
          <a:lstStyle>
            <a:lvl1pPr algn="r">
              <a:defRPr sz="1200">
                <a:latin typeface="American Typewriter" charset="0"/>
                <a:ea typeface="ヒラギノ明朝 ProN W3" charset="-128"/>
                <a:cs typeface="+mn-cs"/>
                <a:sym typeface="American Typewriter" charset="0"/>
              </a:defRPr>
            </a:lvl1pPr>
          </a:lstStyle>
          <a:p>
            <a:pPr>
              <a:defRPr/>
            </a:pPr>
            <a:fld id="{F50FB071-4641-4FEB-B54B-1D7B315D3E87}" type="datetime1">
              <a:rPr lang="nl-NL"/>
              <a:pPr>
                <a:defRPr/>
              </a:pPr>
              <a:t>14-11-2022</a:t>
            </a:fld>
            <a:endParaRPr lang="nl-NL" dirty="0"/>
          </a:p>
        </p:txBody>
      </p:sp>
      <p:sp>
        <p:nvSpPr>
          <p:cNvPr id="4" name="Tijdelijke aanduiding voor dia-afbeelding 3"/>
          <p:cNvSpPr>
            <a:spLocks noGrp="1" noRot="1" noChangeAspect="1"/>
          </p:cNvSpPr>
          <p:nvPr>
            <p:ph type="sldImg" idx="2"/>
          </p:nvPr>
        </p:nvSpPr>
        <p:spPr>
          <a:xfrm>
            <a:off x="708025" y="744538"/>
            <a:ext cx="5378450" cy="3724275"/>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nl-NL" noProof="0" dirty="0"/>
          </a:p>
        </p:txBody>
      </p:sp>
      <p:sp>
        <p:nvSpPr>
          <p:cNvPr id="5" name="Tijdelijke aanduiding voor notities 4"/>
          <p:cNvSpPr>
            <a:spLocks noGrp="1"/>
          </p:cNvSpPr>
          <p:nvPr>
            <p:ph type="body" sz="quarter" idx="3"/>
          </p:nvPr>
        </p:nvSpPr>
        <p:spPr>
          <a:xfrm>
            <a:off x="679450" y="4717415"/>
            <a:ext cx="5435600" cy="4469130"/>
          </a:xfrm>
          <a:prstGeom prst="rect">
            <a:avLst/>
          </a:prstGeom>
        </p:spPr>
        <p:txBody>
          <a:bodyPr vert="horz" wrap="square" lIns="91440" tIns="45720" rIns="91440" bIns="45720" numCol="1" anchor="t" anchorCtr="0" compatLnSpc="1">
            <a:prstTxWarp prst="textNoShape">
              <a:avLst/>
            </a:prstTxWarp>
            <a:normAutofit/>
          </a:bodyPr>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33106"/>
            <a:ext cx="2944283" cy="496570"/>
          </a:xfrm>
          <a:prstGeom prst="rect">
            <a:avLst/>
          </a:prstGeom>
        </p:spPr>
        <p:txBody>
          <a:bodyPr vert="horz" wrap="square" lIns="91440" tIns="45720" rIns="91440" bIns="45720" numCol="1" anchor="b" anchorCtr="0" compatLnSpc="1">
            <a:prstTxWarp prst="textNoShape">
              <a:avLst/>
            </a:prstTxWarp>
          </a:bodyPr>
          <a:lstStyle>
            <a:lvl1pPr>
              <a:defRPr sz="1200">
                <a:latin typeface="American Typewriter" charset="0"/>
                <a:ea typeface="ヒラギノ明朝 ProN W3" charset="-128"/>
                <a:cs typeface="+mn-cs"/>
                <a:sym typeface="American Typewriter" charset="0"/>
              </a:defRPr>
            </a:lvl1pPr>
          </a:lstStyle>
          <a:p>
            <a:pPr>
              <a:defRPr/>
            </a:pPr>
            <a:endParaRPr lang="nl-NL" dirty="0"/>
          </a:p>
        </p:txBody>
      </p:sp>
      <p:sp>
        <p:nvSpPr>
          <p:cNvPr id="7" name="Tijdelijke aanduiding voor dianummer 6"/>
          <p:cNvSpPr>
            <a:spLocks noGrp="1"/>
          </p:cNvSpPr>
          <p:nvPr>
            <p:ph type="sldNum" sz="quarter" idx="5"/>
          </p:nvPr>
        </p:nvSpPr>
        <p:spPr>
          <a:xfrm>
            <a:off x="3848645" y="9433106"/>
            <a:ext cx="2944283" cy="496570"/>
          </a:xfrm>
          <a:prstGeom prst="rect">
            <a:avLst/>
          </a:prstGeom>
        </p:spPr>
        <p:txBody>
          <a:bodyPr vert="horz" wrap="square" lIns="91440" tIns="45720" rIns="91440" bIns="45720" numCol="1" anchor="b" anchorCtr="0" compatLnSpc="1">
            <a:prstTxWarp prst="textNoShape">
              <a:avLst/>
            </a:prstTxWarp>
          </a:bodyPr>
          <a:lstStyle>
            <a:lvl1pPr algn="r">
              <a:defRPr sz="1200">
                <a:latin typeface="American Typewriter" charset="0"/>
                <a:ea typeface="ヒラギノ明朝 ProN W3" charset="-128"/>
                <a:cs typeface="+mn-cs"/>
                <a:sym typeface="American Typewriter" charset="0"/>
              </a:defRPr>
            </a:lvl1pPr>
          </a:lstStyle>
          <a:p>
            <a:pPr>
              <a:defRPr/>
            </a:pPr>
            <a:fld id="{D26514E9-6026-41BB-95B8-D3E65A07D3B1}" type="slidenum">
              <a:rPr lang="nl-NL"/>
              <a:pPr>
                <a:defRPr/>
              </a:pPr>
              <a:t>‹nr.›</a:t>
            </a:fld>
            <a:endParaRPr lang="nl-NL" dirty="0"/>
          </a:p>
        </p:txBody>
      </p:sp>
    </p:spTree>
    <p:extLst>
      <p:ext uri="{BB962C8B-B14F-4D97-AF65-F5344CB8AC3E}">
        <p14:creationId xmlns:p14="http://schemas.microsoft.com/office/powerpoint/2010/main" val="3495039511"/>
      </p:ext>
    </p:extLst>
  </p:cSld>
  <p:clrMap bg1="lt1" tx1="dk1" bg2="lt2" tx2="dk2" accent1="accent1" accent2="accent2" accent3="accent3" accent4="accent4" accent5="accent5" accent6="accent6" hlink="hlink" folHlink="folHlink"/>
  <p:hf hdr="0" ftr="0" dt="0"/>
  <p:notesStyle>
    <a:lvl1pPr algn="l" defTabSz="336774" rtl="0" eaLnBrk="0" fontAlgn="base" hangingPunct="0">
      <a:spcBef>
        <a:spcPct val="30000"/>
      </a:spcBef>
      <a:spcAft>
        <a:spcPct val="0"/>
      </a:spcAft>
      <a:defRPr sz="900" kern="1200">
        <a:solidFill>
          <a:schemeClr val="tx1"/>
        </a:solidFill>
        <a:latin typeface="+mn-lt"/>
        <a:ea typeface="ＭＳ Ｐゴシック" charset="-128"/>
        <a:cs typeface="ＭＳ Ｐゴシック" charset="-128"/>
      </a:defRPr>
    </a:lvl1pPr>
    <a:lvl2pPr marL="336774" algn="l" defTabSz="336774" rtl="0" eaLnBrk="0" fontAlgn="base" hangingPunct="0">
      <a:spcBef>
        <a:spcPct val="30000"/>
      </a:spcBef>
      <a:spcAft>
        <a:spcPct val="0"/>
      </a:spcAft>
      <a:defRPr sz="900" kern="1200">
        <a:solidFill>
          <a:schemeClr val="tx1"/>
        </a:solidFill>
        <a:latin typeface="+mn-lt"/>
        <a:ea typeface="ＭＳ Ｐゴシック" charset="-128"/>
        <a:cs typeface="+mn-cs"/>
      </a:defRPr>
    </a:lvl2pPr>
    <a:lvl3pPr marL="673547" algn="l" defTabSz="336774" rtl="0" eaLnBrk="0" fontAlgn="base" hangingPunct="0">
      <a:spcBef>
        <a:spcPct val="30000"/>
      </a:spcBef>
      <a:spcAft>
        <a:spcPct val="0"/>
      </a:spcAft>
      <a:defRPr sz="900" kern="1200">
        <a:solidFill>
          <a:schemeClr val="tx1"/>
        </a:solidFill>
        <a:latin typeface="+mn-lt"/>
        <a:ea typeface="ＭＳ Ｐゴシック" charset="-128"/>
        <a:cs typeface="+mn-cs"/>
      </a:defRPr>
    </a:lvl3pPr>
    <a:lvl4pPr marL="1010321" algn="l" defTabSz="336774" rtl="0" eaLnBrk="0" fontAlgn="base" hangingPunct="0">
      <a:spcBef>
        <a:spcPct val="30000"/>
      </a:spcBef>
      <a:spcAft>
        <a:spcPct val="0"/>
      </a:spcAft>
      <a:defRPr sz="900" kern="1200">
        <a:solidFill>
          <a:schemeClr val="tx1"/>
        </a:solidFill>
        <a:latin typeface="+mn-lt"/>
        <a:ea typeface="ＭＳ Ｐゴシック" charset="-128"/>
        <a:cs typeface="+mn-cs"/>
      </a:defRPr>
    </a:lvl4pPr>
    <a:lvl5pPr marL="1347094" algn="l" defTabSz="336774" rtl="0" eaLnBrk="0" fontAlgn="base" hangingPunct="0">
      <a:spcBef>
        <a:spcPct val="30000"/>
      </a:spcBef>
      <a:spcAft>
        <a:spcPct val="0"/>
      </a:spcAft>
      <a:defRPr sz="900" kern="1200">
        <a:solidFill>
          <a:schemeClr val="tx1"/>
        </a:solidFill>
        <a:latin typeface="+mn-lt"/>
        <a:ea typeface="ＭＳ Ｐゴシック" charset="-128"/>
        <a:cs typeface="+mn-cs"/>
      </a:defRPr>
    </a:lvl5pPr>
    <a:lvl6pPr marL="1683868" algn="l" defTabSz="336774" rtl="0" eaLnBrk="1" latinLnBrk="0" hangingPunct="1">
      <a:defRPr sz="900" kern="1200">
        <a:solidFill>
          <a:schemeClr val="tx1"/>
        </a:solidFill>
        <a:latin typeface="+mn-lt"/>
        <a:ea typeface="+mn-ea"/>
        <a:cs typeface="+mn-cs"/>
      </a:defRPr>
    </a:lvl6pPr>
    <a:lvl7pPr marL="2020641" algn="l" defTabSz="336774" rtl="0" eaLnBrk="1" latinLnBrk="0" hangingPunct="1">
      <a:defRPr sz="900" kern="1200">
        <a:solidFill>
          <a:schemeClr val="tx1"/>
        </a:solidFill>
        <a:latin typeface="+mn-lt"/>
        <a:ea typeface="+mn-ea"/>
        <a:cs typeface="+mn-cs"/>
      </a:defRPr>
    </a:lvl7pPr>
    <a:lvl8pPr marL="2357415" algn="l" defTabSz="336774" rtl="0" eaLnBrk="1" latinLnBrk="0" hangingPunct="1">
      <a:defRPr sz="900" kern="1200">
        <a:solidFill>
          <a:schemeClr val="tx1"/>
        </a:solidFill>
        <a:latin typeface="+mn-lt"/>
        <a:ea typeface="+mn-ea"/>
        <a:cs typeface="+mn-cs"/>
      </a:defRPr>
    </a:lvl8pPr>
    <a:lvl9pPr marL="2694188" algn="l" defTabSz="33677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Experiencing a new situation</a:t>
            </a:r>
          </a:p>
          <a:p>
            <a:r>
              <a:rPr lang="en-US" dirty="0"/>
              <a:t>Changing gender expectations / Publicly, at school</a:t>
            </a:r>
          </a:p>
          <a:p>
            <a:r>
              <a:rPr lang="en-US" dirty="0"/>
              <a:t>Changing behavior BECAUSE changing expectations what OTHERS expect</a:t>
            </a:r>
            <a:endParaRPr lang="nl-NL" dirty="0"/>
          </a:p>
        </p:txBody>
      </p:sp>
      <p:sp>
        <p:nvSpPr>
          <p:cNvPr id="4" name="Slide Number Placeholder 3"/>
          <p:cNvSpPr>
            <a:spLocks noGrp="1"/>
          </p:cNvSpPr>
          <p:nvPr>
            <p:ph type="sldNum" sz="quarter" idx="5"/>
          </p:nvPr>
        </p:nvSpPr>
        <p:spPr/>
        <p:txBody>
          <a:bodyPr/>
          <a:lstStyle/>
          <a:p>
            <a:pPr>
              <a:defRPr/>
            </a:pPr>
            <a:fld id="{D26514E9-6026-41BB-95B8-D3E65A07D3B1}" type="slidenum">
              <a:rPr lang="nl-NL" smtClean="0"/>
              <a:pPr>
                <a:defRPr/>
              </a:pPr>
              <a:t>1</a:t>
            </a:fld>
            <a:endParaRPr lang="nl-NL" dirty="0"/>
          </a:p>
        </p:txBody>
      </p:sp>
    </p:spTree>
    <p:extLst>
      <p:ext uri="{BB962C8B-B14F-4D97-AF65-F5344CB8AC3E}">
        <p14:creationId xmlns:p14="http://schemas.microsoft.com/office/powerpoint/2010/main" val="2649371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N=24</a:t>
            </a:r>
            <a:endParaRPr lang="nl-NL" dirty="0"/>
          </a:p>
        </p:txBody>
      </p:sp>
      <p:sp>
        <p:nvSpPr>
          <p:cNvPr id="4" name="Slide Number Placeholder 3"/>
          <p:cNvSpPr>
            <a:spLocks noGrp="1"/>
          </p:cNvSpPr>
          <p:nvPr>
            <p:ph type="sldNum" sz="quarter" idx="5"/>
          </p:nvPr>
        </p:nvSpPr>
        <p:spPr/>
        <p:txBody>
          <a:bodyPr/>
          <a:lstStyle/>
          <a:p>
            <a:pPr>
              <a:defRPr/>
            </a:pPr>
            <a:fld id="{D26514E9-6026-41BB-95B8-D3E65A07D3B1}" type="slidenum">
              <a:rPr lang="nl-NL" smtClean="0"/>
              <a:pPr>
                <a:defRPr/>
              </a:pPr>
              <a:t>12</a:t>
            </a:fld>
            <a:endParaRPr lang="nl-NL" dirty="0"/>
          </a:p>
        </p:txBody>
      </p:sp>
    </p:spTree>
    <p:extLst>
      <p:ext uri="{BB962C8B-B14F-4D97-AF65-F5344CB8AC3E}">
        <p14:creationId xmlns:p14="http://schemas.microsoft.com/office/powerpoint/2010/main" val="101056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00B050"/>
                </a:solidFill>
                <a:sym typeface="Wingdings" panose="05000000000000000000" pitchFamily="2" charset="2"/>
              </a:rPr>
              <a:t>Beliefs about others</a:t>
            </a:r>
          </a:p>
          <a:p>
            <a:r>
              <a:rPr lang="en-US" i="1" dirty="0">
                <a:solidFill>
                  <a:srgbClr val="00B050"/>
                </a:solidFill>
                <a:sym typeface="Wingdings" panose="05000000000000000000" pitchFamily="2" charset="2"/>
              </a:rPr>
              <a:t>are </a:t>
            </a:r>
            <a:r>
              <a:rPr lang="en-US" b="1" i="1" dirty="0">
                <a:solidFill>
                  <a:srgbClr val="FF0000"/>
                </a:solidFill>
                <a:sym typeface="Wingdings" panose="05000000000000000000" pitchFamily="2" charset="2"/>
              </a:rPr>
              <a:t>affected </a:t>
            </a:r>
            <a:r>
              <a:rPr lang="en-US" i="1" dirty="0">
                <a:solidFill>
                  <a:srgbClr val="00B050"/>
                </a:solidFill>
                <a:sym typeface="Wingdings" panose="05000000000000000000" pitchFamily="2" charset="2"/>
              </a:rPr>
              <a:t>by discussing/</a:t>
            </a:r>
          </a:p>
          <a:p>
            <a:r>
              <a:rPr lang="en-US" i="1" dirty="0">
                <a:solidFill>
                  <a:srgbClr val="00B050"/>
                </a:solidFill>
                <a:sym typeface="Wingdings" panose="05000000000000000000" pitchFamily="2" charset="2"/>
              </a:rPr>
              <a:t>not discussing inclusion</a:t>
            </a:r>
          </a:p>
          <a:p>
            <a:r>
              <a:rPr lang="en-US" i="1" dirty="0">
                <a:solidFill>
                  <a:srgbClr val="00B050"/>
                </a:solidFill>
                <a:sym typeface="Wingdings" panose="05000000000000000000" pitchFamily="2" charset="2"/>
              </a:rPr>
              <a:t>at workplace –</a:t>
            </a:r>
          </a:p>
          <a:p>
            <a:r>
              <a:rPr lang="en-US" i="1" dirty="0">
                <a:solidFill>
                  <a:srgbClr val="00B050"/>
                </a:solidFill>
                <a:sym typeface="Wingdings" panose="05000000000000000000" pitchFamily="2" charset="2"/>
              </a:rPr>
              <a:t>“taboo” associated with more </a:t>
            </a:r>
          </a:p>
          <a:p>
            <a:r>
              <a:rPr lang="en-US" i="1" dirty="0">
                <a:solidFill>
                  <a:srgbClr val="00B050"/>
                </a:solidFill>
                <a:sym typeface="Wingdings" panose="05000000000000000000" pitchFamily="2" charset="2"/>
              </a:rPr>
              <a:t>pessimistic beliefs about others</a:t>
            </a:r>
            <a:endParaRPr lang="en-US" i="1" dirty="0">
              <a:solidFill>
                <a:srgbClr val="00B050"/>
              </a:solidFill>
            </a:endParaRPr>
          </a:p>
          <a:p>
            <a:endParaRPr lang="nl-NL" dirty="0"/>
          </a:p>
        </p:txBody>
      </p:sp>
      <p:sp>
        <p:nvSpPr>
          <p:cNvPr id="4" name="Slide Number Placeholder 3"/>
          <p:cNvSpPr>
            <a:spLocks noGrp="1"/>
          </p:cNvSpPr>
          <p:nvPr>
            <p:ph type="sldNum" sz="quarter" idx="5"/>
          </p:nvPr>
        </p:nvSpPr>
        <p:spPr/>
        <p:txBody>
          <a:bodyPr/>
          <a:lstStyle/>
          <a:p>
            <a:pPr>
              <a:defRPr/>
            </a:pPr>
            <a:fld id="{D26514E9-6026-41BB-95B8-D3E65A07D3B1}" type="slidenum">
              <a:rPr lang="nl-NL" smtClean="0"/>
              <a:pPr>
                <a:defRPr/>
              </a:pPr>
              <a:t>13</a:t>
            </a:fld>
            <a:endParaRPr lang="nl-NL" dirty="0"/>
          </a:p>
        </p:txBody>
      </p:sp>
    </p:spTree>
    <p:extLst>
      <p:ext uri="{BB962C8B-B14F-4D97-AF65-F5344CB8AC3E}">
        <p14:creationId xmlns:p14="http://schemas.microsoft.com/office/powerpoint/2010/main" val="3985188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a:defRPr/>
            </a:pPr>
            <a:fld id="{D26514E9-6026-41BB-95B8-D3E65A07D3B1}" type="slidenum">
              <a:rPr lang="nl-NL" smtClean="0"/>
              <a:pPr>
                <a:defRPr/>
              </a:pPr>
              <a:t>14</a:t>
            </a:fld>
            <a:endParaRPr lang="nl-NL" dirty="0"/>
          </a:p>
        </p:txBody>
      </p:sp>
    </p:spTree>
    <p:extLst>
      <p:ext uri="{BB962C8B-B14F-4D97-AF65-F5344CB8AC3E}">
        <p14:creationId xmlns:p14="http://schemas.microsoft.com/office/powerpoint/2010/main" val="3983526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7525" y="746125"/>
            <a:ext cx="5378450" cy="37242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Slide Number Placeholder 3"/>
          <p:cNvSpPr>
            <a:spLocks noGrp="1"/>
          </p:cNvSpPr>
          <p:nvPr>
            <p:ph type="sldNum" sz="quarter" idx="10"/>
          </p:nvPr>
        </p:nvSpPr>
        <p:spPr/>
        <p:txBody>
          <a:bodyPr/>
          <a:lstStyle/>
          <a:p>
            <a:pPr>
              <a:defRPr/>
            </a:pPr>
            <a:fld id="{D26514E9-6026-41BB-95B8-D3E65A07D3B1}" type="slidenum">
              <a:rPr lang="nl-NL" smtClean="0"/>
              <a:pPr>
                <a:defRPr/>
              </a:pPr>
              <a:t>16</a:t>
            </a:fld>
            <a:endParaRPr lang="nl-NL"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486" y="4450588"/>
            <a:ext cx="1557528" cy="1030224"/>
          </a:xfrm>
          <a:prstGeom prst="rect">
            <a:avLst/>
          </a:prstGeom>
        </p:spPr>
      </p:pic>
    </p:spTree>
    <p:extLst>
      <p:ext uri="{BB962C8B-B14F-4D97-AF65-F5344CB8AC3E}">
        <p14:creationId xmlns:p14="http://schemas.microsoft.com/office/powerpoint/2010/main" val="2460796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D26514E9-6026-41BB-95B8-D3E65A07D3B1}" type="slidenum">
              <a:rPr lang="nl-NL" smtClean="0"/>
              <a:pPr>
                <a:defRPr/>
              </a:pPr>
              <a:t>17</a:t>
            </a:fld>
            <a:endParaRPr lang="nl-NL" dirty="0"/>
          </a:p>
        </p:txBody>
      </p:sp>
    </p:spTree>
    <p:extLst>
      <p:ext uri="{BB962C8B-B14F-4D97-AF65-F5344CB8AC3E}">
        <p14:creationId xmlns:p14="http://schemas.microsoft.com/office/powerpoint/2010/main" val="3190422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5"/>
          </p:nvPr>
        </p:nvSpPr>
        <p:spPr/>
        <p:txBody>
          <a:bodyPr/>
          <a:lstStyle/>
          <a:p>
            <a:pPr>
              <a:defRPr/>
            </a:pPr>
            <a:fld id="{D26514E9-6026-41BB-95B8-D3E65A07D3B1}" type="slidenum">
              <a:rPr lang="nl-NL" smtClean="0"/>
              <a:pPr>
                <a:defRPr/>
              </a:pPr>
              <a:t>19</a:t>
            </a:fld>
            <a:endParaRPr lang="nl-NL" dirty="0"/>
          </a:p>
        </p:txBody>
      </p:sp>
    </p:spTree>
    <p:extLst>
      <p:ext uri="{BB962C8B-B14F-4D97-AF65-F5344CB8AC3E}">
        <p14:creationId xmlns:p14="http://schemas.microsoft.com/office/powerpoint/2010/main" val="347999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7525" y="746125"/>
            <a:ext cx="5378450" cy="37242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Slide Number Placeholder 3"/>
          <p:cNvSpPr>
            <a:spLocks noGrp="1"/>
          </p:cNvSpPr>
          <p:nvPr>
            <p:ph type="sldNum" sz="quarter" idx="10"/>
          </p:nvPr>
        </p:nvSpPr>
        <p:spPr/>
        <p:txBody>
          <a:bodyPr/>
          <a:lstStyle/>
          <a:p>
            <a:pPr>
              <a:defRPr/>
            </a:pPr>
            <a:fld id="{D26514E9-6026-41BB-95B8-D3E65A07D3B1}" type="slidenum">
              <a:rPr lang="nl-NL" smtClean="0"/>
              <a:pPr>
                <a:defRPr/>
              </a:pPr>
              <a:t>2</a:t>
            </a:fld>
            <a:endParaRPr lang="nl-NL"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486" y="4450588"/>
            <a:ext cx="1557528" cy="1030224"/>
          </a:xfrm>
          <a:prstGeom prst="rect">
            <a:avLst/>
          </a:prstGeom>
        </p:spPr>
      </p:pic>
    </p:spTree>
    <p:extLst>
      <p:ext uri="{BB962C8B-B14F-4D97-AF65-F5344CB8AC3E}">
        <p14:creationId xmlns:p14="http://schemas.microsoft.com/office/powerpoint/2010/main" val="313716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Vertle</a:t>
            </a:r>
            <a:r>
              <a:rPr lang="en-US" dirty="0"/>
              <a:t> wat s </a:t>
            </a:r>
            <a:r>
              <a:rPr lang="en-US" dirty="0" err="1"/>
              <a:t>samewerking</a:t>
            </a:r>
            <a:endParaRPr lang="en-US" dirty="0"/>
          </a:p>
          <a:p>
            <a:r>
              <a:rPr lang="en-US" dirty="0"/>
              <a:t>Positive spillovers, asl </a:t>
            </a:r>
            <a:r>
              <a:rPr lang="en-US" dirty="0" err="1"/>
              <a:t>basisporbeelm</a:t>
            </a:r>
            <a:r>
              <a:rPr lang="en-US" dirty="0"/>
              <a:t> </a:t>
            </a:r>
            <a:r>
              <a:rPr lang="en-US" dirty="0" err="1"/>
              <a:t>voor</a:t>
            </a:r>
            <a:r>
              <a:rPr lang="en-US" dirty="0"/>
              <a:t> </a:t>
            </a:r>
            <a:r>
              <a:rPr lang="en-US" dirty="0" err="1"/>
              <a:t>onze</a:t>
            </a:r>
            <a:r>
              <a:rPr lang="en-US" dirty="0"/>
              <a:t> social e </a:t>
            </a:r>
            <a:r>
              <a:rPr lang="en-US" dirty="0" err="1"/>
              <a:t>samenwerking</a:t>
            </a:r>
            <a:endParaRPr lang="en-US" dirty="0"/>
          </a:p>
          <a:p>
            <a:r>
              <a:rPr lang="en-US" dirty="0"/>
              <a:t>Wat </a:t>
            </a:r>
            <a:r>
              <a:rPr lang="en-US" dirty="0" err="1"/>
              <a:t>ik</a:t>
            </a:r>
            <a:r>
              <a:rPr lang="en-US" dirty="0"/>
              <a:t> doe </a:t>
            </a:r>
            <a:r>
              <a:rPr lang="en-US" dirty="0" err="1"/>
              <a:t>beinvloed</a:t>
            </a:r>
            <a:r>
              <a:rPr lang="en-US" dirty="0"/>
              <a:t> </a:t>
            </a:r>
            <a:r>
              <a:rPr lang="en-US" dirty="0" err="1"/>
              <a:t>andere</a:t>
            </a:r>
            <a:r>
              <a:rPr lang="en-US" dirty="0"/>
              <a:t>, </a:t>
            </a:r>
            <a:r>
              <a:rPr lang="en-US" dirty="0" err="1"/>
              <a:t>geen</a:t>
            </a:r>
            <a:r>
              <a:rPr lang="en-US" dirty="0"/>
              <a:t> </a:t>
            </a:r>
            <a:r>
              <a:rPr lang="en-US" dirty="0" err="1"/>
              <a:t>mens</a:t>
            </a:r>
            <a:r>
              <a:rPr lang="en-US" dirty="0"/>
              <a:t> is </a:t>
            </a:r>
            <a:r>
              <a:rPr lang="en-US" dirty="0" err="1"/>
              <a:t>een</a:t>
            </a:r>
            <a:r>
              <a:rPr lang="en-US" dirty="0"/>
              <a:t> </a:t>
            </a:r>
            <a:r>
              <a:rPr lang="en-US" dirty="0" err="1"/>
              <a:t>eiland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904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a:defRPr/>
            </a:pPr>
            <a:fld id="{D26514E9-6026-41BB-95B8-D3E65A07D3B1}" type="slidenum">
              <a:rPr lang="nl-NL" smtClean="0"/>
              <a:pPr>
                <a:defRPr/>
              </a:pPr>
              <a:t>4</a:t>
            </a:fld>
            <a:endParaRPr lang="nl-NL" dirty="0"/>
          </a:p>
        </p:txBody>
      </p:sp>
    </p:spTree>
    <p:extLst>
      <p:ext uri="{BB962C8B-B14F-4D97-AF65-F5344CB8AC3E}">
        <p14:creationId xmlns:p14="http://schemas.microsoft.com/office/powerpoint/2010/main" val="204781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per se over the positive impact of what happens if we include, but the negative one – what happens if we exclude!</a:t>
            </a:r>
            <a:endParaRPr lang="nl-NL" dirty="0"/>
          </a:p>
        </p:txBody>
      </p:sp>
      <p:sp>
        <p:nvSpPr>
          <p:cNvPr id="4" name="Slide Number Placeholder 3"/>
          <p:cNvSpPr>
            <a:spLocks noGrp="1"/>
          </p:cNvSpPr>
          <p:nvPr>
            <p:ph type="sldNum" sz="quarter" idx="5"/>
          </p:nvPr>
        </p:nvSpPr>
        <p:spPr/>
        <p:txBody>
          <a:bodyPr/>
          <a:lstStyle/>
          <a:p>
            <a:pPr>
              <a:defRPr/>
            </a:pPr>
            <a:fld id="{D26514E9-6026-41BB-95B8-D3E65A07D3B1}" type="slidenum">
              <a:rPr lang="nl-NL" smtClean="0"/>
              <a:pPr>
                <a:defRPr/>
              </a:pPr>
              <a:t>6</a:t>
            </a:fld>
            <a:endParaRPr lang="nl-NL" dirty="0"/>
          </a:p>
        </p:txBody>
      </p:sp>
    </p:spTree>
    <p:extLst>
      <p:ext uri="{BB962C8B-B14F-4D97-AF65-F5344CB8AC3E}">
        <p14:creationId xmlns:p14="http://schemas.microsoft.com/office/powerpoint/2010/main" val="106714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Vertle</a:t>
            </a:r>
            <a:r>
              <a:rPr lang="en-US" dirty="0"/>
              <a:t> wat s </a:t>
            </a:r>
            <a:r>
              <a:rPr lang="en-US" dirty="0" err="1"/>
              <a:t>samewerking</a:t>
            </a:r>
            <a:endParaRPr lang="en-US" dirty="0"/>
          </a:p>
          <a:p>
            <a:r>
              <a:rPr lang="en-US" dirty="0"/>
              <a:t>Positive spillovers, asl </a:t>
            </a:r>
            <a:r>
              <a:rPr lang="en-US" dirty="0" err="1"/>
              <a:t>basisporbeelm</a:t>
            </a:r>
            <a:r>
              <a:rPr lang="en-US" dirty="0"/>
              <a:t> </a:t>
            </a:r>
            <a:r>
              <a:rPr lang="en-US" dirty="0" err="1"/>
              <a:t>voor</a:t>
            </a:r>
            <a:r>
              <a:rPr lang="en-US" dirty="0"/>
              <a:t> </a:t>
            </a:r>
            <a:r>
              <a:rPr lang="en-US" dirty="0" err="1"/>
              <a:t>onze</a:t>
            </a:r>
            <a:r>
              <a:rPr lang="en-US" dirty="0"/>
              <a:t> social e </a:t>
            </a:r>
            <a:r>
              <a:rPr lang="en-US" dirty="0" err="1"/>
              <a:t>samenwerking</a:t>
            </a:r>
            <a:endParaRPr lang="en-US" dirty="0"/>
          </a:p>
          <a:p>
            <a:r>
              <a:rPr lang="en-US" dirty="0"/>
              <a:t>Wat </a:t>
            </a:r>
            <a:r>
              <a:rPr lang="en-US" dirty="0" err="1"/>
              <a:t>ik</a:t>
            </a:r>
            <a:r>
              <a:rPr lang="en-US" dirty="0"/>
              <a:t> doe </a:t>
            </a:r>
            <a:r>
              <a:rPr lang="en-US" dirty="0" err="1"/>
              <a:t>beinvloed</a:t>
            </a:r>
            <a:r>
              <a:rPr lang="en-US" dirty="0"/>
              <a:t> </a:t>
            </a:r>
            <a:r>
              <a:rPr lang="en-US" dirty="0" err="1"/>
              <a:t>andere</a:t>
            </a:r>
            <a:r>
              <a:rPr lang="en-US" dirty="0"/>
              <a:t>, </a:t>
            </a:r>
            <a:r>
              <a:rPr lang="en-US" dirty="0" err="1"/>
              <a:t>geen</a:t>
            </a:r>
            <a:r>
              <a:rPr lang="en-US" dirty="0"/>
              <a:t> </a:t>
            </a:r>
            <a:r>
              <a:rPr lang="en-US" dirty="0" err="1"/>
              <a:t>mens</a:t>
            </a:r>
            <a:r>
              <a:rPr lang="en-US" dirty="0"/>
              <a:t> is </a:t>
            </a:r>
            <a:r>
              <a:rPr lang="en-US" dirty="0" err="1"/>
              <a:t>een</a:t>
            </a:r>
            <a:r>
              <a:rPr lang="en-US" dirty="0"/>
              <a:t> </a:t>
            </a:r>
            <a:r>
              <a:rPr lang="en-US" dirty="0" err="1"/>
              <a:t>eiland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773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08025" y="744538"/>
            <a:ext cx="5378450" cy="3724275"/>
          </a:xfrm>
        </p:spPr>
      </p:sp>
      <p:sp>
        <p:nvSpPr>
          <p:cNvPr id="3" name="Tijdelijke aanduiding voor notities 2"/>
          <p:cNvSpPr>
            <a:spLocks noGrp="1"/>
          </p:cNvSpPr>
          <p:nvPr>
            <p:ph type="body" idx="1"/>
          </p:nvPr>
        </p:nvSpPr>
        <p:spPr/>
        <p:txBody>
          <a:bodyPr>
            <a:normAutofit/>
          </a:bodyPr>
          <a:lstStyle/>
          <a:p>
            <a:pPr marL="0" indent="0">
              <a:buNone/>
            </a:pPr>
            <a:r>
              <a:rPr lang="en-US" dirty="0">
                <a:solidFill>
                  <a:srgbClr val="0000FF"/>
                </a:solidFill>
              </a:rPr>
              <a:t>Disputed because </a:t>
            </a:r>
            <a:r>
              <a:rPr lang="en-US" b="1" dirty="0"/>
              <a:t>SEN students</a:t>
            </a:r>
            <a:r>
              <a:rPr lang="en-US" b="1" dirty="0">
                <a:sym typeface="Wingdings" panose="05000000000000000000" pitchFamily="2" charset="2"/>
              </a:rPr>
              <a:t> attending regular schools </a:t>
            </a:r>
            <a:endParaRPr lang="en-US" b="1" dirty="0"/>
          </a:p>
          <a:p>
            <a:pPr>
              <a:buFont typeface="Wingdings" panose="05000000000000000000" pitchFamily="2" charset="2"/>
              <a:buChar char="à"/>
            </a:pPr>
            <a:r>
              <a:rPr lang="en-US" dirty="0"/>
              <a:t>are </a:t>
            </a:r>
            <a:r>
              <a:rPr lang="en-US" b="1" dirty="0"/>
              <a:t>more lonely </a:t>
            </a:r>
            <a:r>
              <a:rPr lang="en-US" dirty="0"/>
              <a:t>(</a:t>
            </a:r>
            <a:r>
              <a:rPr lang="en-US" dirty="0" err="1"/>
              <a:t>Langher</a:t>
            </a:r>
            <a:r>
              <a:rPr lang="en-US" dirty="0"/>
              <a:t> et al. 2010; </a:t>
            </a:r>
            <a:r>
              <a:rPr lang="en-US" dirty="0" err="1"/>
              <a:t>Pijl</a:t>
            </a:r>
            <a:r>
              <a:rPr lang="en-US" dirty="0"/>
              <a:t>, </a:t>
            </a:r>
            <a:r>
              <a:rPr lang="en-US" dirty="0" err="1"/>
              <a:t>Skaalvik</a:t>
            </a:r>
            <a:r>
              <a:rPr lang="en-US" dirty="0"/>
              <a:t>, &amp; </a:t>
            </a:r>
            <a:r>
              <a:rPr lang="en-US" dirty="0" err="1"/>
              <a:t>Skaalvik</a:t>
            </a:r>
            <a:r>
              <a:rPr lang="en-US" dirty="0"/>
              <a:t>, 2010), </a:t>
            </a:r>
          </a:p>
          <a:p>
            <a:pPr>
              <a:buFont typeface="Wingdings" panose="05000000000000000000" pitchFamily="2" charset="2"/>
              <a:buChar char="à"/>
            </a:pPr>
            <a:r>
              <a:rPr lang="en-US" dirty="0"/>
              <a:t>have </a:t>
            </a:r>
            <a:r>
              <a:rPr lang="en-US" b="1" dirty="0"/>
              <a:t>fewer friends </a:t>
            </a:r>
            <a:r>
              <a:rPr lang="en-US" dirty="0"/>
              <a:t>and less interactions with peers  (</a:t>
            </a:r>
            <a:r>
              <a:rPr lang="en-US" dirty="0" err="1"/>
              <a:t>Koster</a:t>
            </a:r>
            <a:r>
              <a:rPr lang="en-US" dirty="0"/>
              <a:t> et al., 2009; </a:t>
            </a:r>
            <a:r>
              <a:rPr lang="en-US" dirty="0" err="1"/>
              <a:t>Pijl</a:t>
            </a:r>
            <a:r>
              <a:rPr lang="en-US" dirty="0"/>
              <a:t>, </a:t>
            </a:r>
            <a:r>
              <a:rPr lang="en-US" dirty="0" err="1"/>
              <a:t>Frostad</a:t>
            </a:r>
            <a:r>
              <a:rPr lang="en-US" dirty="0"/>
              <a:t>, &amp; </a:t>
            </a:r>
            <a:r>
              <a:rPr lang="en-US" dirty="0" err="1"/>
              <a:t>Flem</a:t>
            </a:r>
            <a:r>
              <a:rPr lang="en-US" dirty="0"/>
              <a:t>, 2008), less accepted (Jones &amp; Frederickson, 2010) </a:t>
            </a:r>
          </a:p>
          <a:p>
            <a:pPr>
              <a:buFont typeface="Wingdings" panose="05000000000000000000" pitchFamily="2" charset="2"/>
              <a:buChar char="à"/>
            </a:pPr>
            <a:r>
              <a:rPr lang="en-US" dirty="0"/>
              <a:t>experience </a:t>
            </a:r>
            <a:r>
              <a:rPr lang="en-US" b="1" dirty="0"/>
              <a:t>less social participation </a:t>
            </a:r>
            <a:r>
              <a:rPr lang="en-US" dirty="0"/>
              <a:t>(Schwab, Gebhardt, </a:t>
            </a:r>
            <a:r>
              <a:rPr lang="en-US" dirty="0" err="1"/>
              <a:t>Krammer</a:t>
            </a:r>
            <a:r>
              <a:rPr lang="en-US" dirty="0"/>
              <a:t>, &amp; </a:t>
            </a:r>
            <a:r>
              <a:rPr lang="en-US" dirty="0" err="1"/>
              <a:t>Gasteiger-Klicpera</a:t>
            </a:r>
            <a:r>
              <a:rPr lang="en-US" dirty="0"/>
              <a:t>, 2015).; </a:t>
            </a:r>
            <a:r>
              <a:rPr lang="en-US" dirty="0" err="1"/>
              <a:t>Avramidis</a:t>
            </a:r>
            <a:r>
              <a:rPr lang="en-US" dirty="0"/>
              <a:t> et al. (2017) summarize such findings across multiple national school systems (UK, Canada, Spain, US, Norway, Netherlands etc.)</a:t>
            </a:r>
          </a:p>
          <a:p>
            <a:pPr>
              <a:buFont typeface="Wingdings" panose="05000000000000000000" pitchFamily="2" charset="2"/>
              <a:buChar char="à"/>
            </a:pPr>
            <a:endParaRPr lang="en-US" dirty="0"/>
          </a:p>
          <a:p>
            <a:pPr>
              <a:buFont typeface="Wingdings" panose="05000000000000000000" pitchFamily="2" charset="2"/>
              <a:buChar char="à"/>
            </a:pPr>
            <a:endParaRPr lang="en-US" dirty="0"/>
          </a:p>
          <a:p>
            <a:pPr>
              <a:buNone/>
            </a:pPr>
            <a:r>
              <a:rPr lang="en-US" dirty="0">
                <a:solidFill>
                  <a:srgbClr val="0000FF"/>
                </a:solidFill>
                <a:sym typeface="Wingdings" panose="05000000000000000000" pitchFamily="2" charset="2"/>
              </a:rPr>
              <a:t>Based</a:t>
            </a:r>
            <a:r>
              <a:rPr lang="en-US" dirty="0">
                <a:sym typeface="Wingdings" panose="05000000000000000000" pitchFamily="2" charset="2"/>
              </a:rPr>
              <a:t> on </a:t>
            </a:r>
            <a:r>
              <a:rPr lang="en-US" dirty="0"/>
              <a:t>comparisons of SEN to non-SEN students and </a:t>
            </a:r>
            <a:r>
              <a:rPr lang="en-US" dirty="0" err="1"/>
              <a:t>sociometrics</a:t>
            </a:r>
            <a:r>
              <a:rPr lang="en-US" dirty="0"/>
              <a:t> data (peer nominations; peer ratings) with a strong focus on reciprocity built into the social contact evaluation.</a:t>
            </a:r>
          </a:p>
          <a:p>
            <a:pPr>
              <a:buFont typeface="Wingdings" panose="05000000000000000000" pitchFamily="2" charset="2"/>
              <a:buChar char="à"/>
            </a:pPr>
            <a:endParaRPr lang="en-US" dirty="0"/>
          </a:p>
          <a:p>
            <a:pPr>
              <a:buNone/>
            </a:pPr>
            <a:r>
              <a:rPr lang="en-US" dirty="0">
                <a:solidFill>
                  <a:srgbClr val="FF0000"/>
                </a:solidFill>
              </a:rPr>
              <a:t>The contribution of this study is twofold</a:t>
            </a:r>
            <a:endParaRPr lang="nl-NL" dirty="0"/>
          </a:p>
        </p:txBody>
      </p:sp>
      <p:sp>
        <p:nvSpPr>
          <p:cNvPr id="4" name="Tijdelijke aanduiding voor dianummer 3"/>
          <p:cNvSpPr>
            <a:spLocks noGrp="1"/>
          </p:cNvSpPr>
          <p:nvPr>
            <p:ph type="sldNum" sz="quarter" idx="10"/>
          </p:nvPr>
        </p:nvSpPr>
        <p:spPr/>
        <p:txBody>
          <a:bodyPr/>
          <a:lstStyle/>
          <a:p>
            <a:pPr>
              <a:defRPr/>
            </a:pPr>
            <a:fld id="{D26514E9-6026-41BB-95B8-D3E65A07D3B1}" type="slidenum">
              <a:rPr lang="nl-NL" smtClean="0"/>
              <a:pPr>
                <a:defRPr/>
              </a:pPr>
              <a:t>8</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786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a:solidFill>
                  <a:srgbClr val="BE311A"/>
                </a:solidFill>
              </a:rPr>
              <a:t>Social norms</a:t>
            </a:r>
            <a:endParaRPr lang="en-US" sz="800" dirty="0"/>
          </a:p>
          <a:p>
            <a:pPr marL="0" indent="0" algn="l">
              <a:buNone/>
            </a:pPr>
            <a:r>
              <a:rPr lang="en-US" sz="800" i="1" dirty="0">
                <a:solidFill>
                  <a:srgbClr val="BE311A"/>
                </a:solidFill>
              </a:rPr>
              <a:t>= behaviors associated with a specific </a:t>
            </a:r>
            <a:r>
              <a:rPr lang="en-US" sz="800" b="1" i="1" dirty="0">
                <a:solidFill>
                  <a:srgbClr val="BE311A"/>
                </a:solidFill>
              </a:rPr>
              <a:t>group and context</a:t>
            </a:r>
          </a:p>
          <a:p>
            <a:pPr marL="0" indent="0" algn="l">
              <a:buNone/>
            </a:pPr>
            <a:r>
              <a:rPr lang="en-US" sz="800" b="1" i="1" dirty="0">
                <a:solidFill>
                  <a:srgbClr val="BE311A"/>
                </a:solidFill>
              </a:rPr>
              <a:t>conditional</a:t>
            </a:r>
            <a:r>
              <a:rPr lang="en-US" sz="800" i="1" dirty="0">
                <a:solidFill>
                  <a:srgbClr val="BE311A"/>
                </a:solidFill>
              </a:rPr>
              <a:t> on expectations of others’ compliance with the behaviors, </a:t>
            </a:r>
          </a:p>
          <a:p>
            <a:pPr marL="0" indent="0" algn="l">
              <a:buNone/>
            </a:pPr>
            <a:r>
              <a:rPr lang="en-US" sz="800" b="1" i="1" dirty="0">
                <a:solidFill>
                  <a:srgbClr val="BE311A"/>
                </a:solidFill>
              </a:rPr>
              <a:t>enforced</a:t>
            </a:r>
            <a:r>
              <a:rPr lang="en-US" sz="800" i="1" dirty="0">
                <a:solidFill>
                  <a:srgbClr val="BE311A"/>
                </a:solidFill>
              </a:rPr>
              <a:t> by disapproval/sanctioning of </a:t>
            </a:r>
            <a:r>
              <a:rPr lang="en-US" sz="800" i="1" dirty="0" err="1">
                <a:solidFill>
                  <a:srgbClr val="BE311A"/>
                </a:solidFill>
              </a:rPr>
              <a:t>miscompliance</a:t>
            </a:r>
            <a:r>
              <a:rPr lang="en-US" sz="800" i="1" dirty="0">
                <a:solidFill>
                  <a:srgbClr val="BE311A"/>
                </a:solidFill>
              </a:rPr>
              <a:t>, </a:t>
            </a:r>
          </a:p>
          <a:p>
            <a:pPr marL="0" indent="0" algn="l">
              <a:buNone/>
            </a:pPr>
            <a:r>
              <a:rPr lang="en-US" sz="800" i="1" dirty="0">
                <a:solidFill>
                  <a:srgbClr val="BE311A"/>
                </a:solidFill>
              </a:rPr>
              <a:t>stabilized by </a:t>
            </a:r>
            <a:r>
              <a:rPr lang="en-US" sz="800" b="1" i="1" dirty="0">
                <a:solidFill>
                  <a:srgbClr val="BE311A"/>
                </a:solidFill>
              </a:rPr>
              <a:t>empirical and normative </a:t>
            </a:r>
            <a:r>
              <a:rPr lang="en-US" sz="800" i="1" dirty="0">
                <a:solidFill>
                  <a:srgbClr val="BE311A"/>
                </a:solidFill>
              </a:rPr>
              <a:t>beliefs (</a:t>
            </a:r>
            <a:r>
              <a:rPr lang="en-US" sz="800" i="1" dirty="0" err="1">
                <a:solidFill>
                  <a:srgbClr val="BE311A"/>
                </a:solidFill>
              </a:rPr>
              <a:t>Bicchieri</a:t>
            </a:r>
            <a:r>
              <a:rPr lang="en-US" sz="800" i="1" dirty="0">
                <a:solidFill>
                  <a:srgbClr val="BE311A"/>
                </a:solidFill>
              </a:rPr>
              <a:t> 2007, 2009, 2011) </a:t>
            </a:r>
          </a:p>
          <a:p>
            <a:pPr marL="0" indent="0">
              <a:buNone/>
            </a:pPr>
            <a:endParaRPr lang="en-US" sz="800" dirty="0"/>
          </a:p>
          <a:p>
            <a:pPr marL="0" indent="0">
              <a:buNone/>
            </a:pPr>
            <a:r>
              <a:rPr lang="en-US" sz="800" b="1" i="1" dirty="0"/>
              <a:t>Empirical expectations</a:t>
            </a:r>
          </a:p>
          <a:p>
            <a:r>
              <a:rPr lang="en-US" sz="800" dirty="0"/>
              <a:t>What we see others do</a:t>
            </a:r>
            <a:endParaRPr lang="en-US" sz="800" b="1" i="1" dirty="0"/>
          </a:p>
          <a:p>
            <a:pPr marL="0" indent="0">
              <a:buNone/>
            </a:pPr>
            <a:r>
              <a:rPr lang="en-US" sz="800" b="1" i="1" dirty="0"/>
              <a:t>Normative expectations</a:t>
            </a:r>
          </a:p>
          <a:p>
            <a:r>
              <a:rPr lang="en-US" sz="800" dirty="0"/>
              <a:t>What we believe is the right thing to do</a:t>
            </a:r>
          </a:p>
          <a:p>
            <a:endParaRPr lang="en-US" sz="800" dirty="0"/>
          </a:p>
          <a:p>
            <a:pPr marL="0" indent="0" algn="r">
              <a:buNone/>
            </a:pPr>
            <a:r>
              <a:rPr lang="en-US" sz="800" dirty="0">
                <a:solidFill>
                  <a:srgbClr val="C00000"/>
                </a:solidFill>
              </a:rPr>
              <a:t>Important! </a:t>
            </a:r>
            <a:r>
              <a:rPr lang="en-US" sz="800" dirty="0">
                <a:solidFill>
                  <a:schemeClr val="bg1"/>
                </a:solidFill>
              </a:rPr>
              <a:t>When in conflict, it’s </a:t>
            </a:r>
            <a:r>
              <a:rPr lang="en-US" sz="800" b="1" i="1" dirty="0">
                <a:solidFill>
                  <a:schemeClr val="bg1"/>
                </a:solidFill>
              </a:rPr>
              <a:t>what we see </a:t>
            </a:r>
            <a:r>
              <a:rPr lang="en-US" sz="800" dirty="0">
                <a:solidFill>
                  <a:schemeClr val="bg1"/>
                </a:solidFill>
              </a:rPr>
              <a:t>that drives behavior.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077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1 zonder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idx="1"/>
          </p:nvPr>
        </p:nvSpPr>
        <p:spPr/>
        <p:txBody>
          <a:bodyPr/>
          <a:lstStyle>
            <a:lvl1pPr marL="0" indent="0">
              <a:buNone/>
              <a:defRPr sz="1800">
                <a:latin typeface="Arial"/>
                <a:cs typeface="Arial"/>
              </a:defRPr>
            </a:lvl1pPr>
            <a:lvl2pPr marL="0" indent="0">
              <a:buFont typeface="Arial"/>
              <a:buNone/>
              <a:defRPr sz="1800">
                <a:solidFill>
                  <a:srgbClr val="FFFFFF"/>
                </a:solidFill>
                <a:latin typeface="Arial"/>
                <a:cs typeface="Arial"/>
              </a:defRPr>
            </a:lvl2pPr>
            <a:lvl3pPr marL="0" indent="0">
              <a:buFont typeface="Arial"/>
              <a:buNone/>
              <a:defRPr sz="1800">
                <a:solidFill>
                  <a:srgbClr val="FFFFFF"/>
                </a:solidFill>
                <a:latin typeface="Arial"/>
                <a:cs typeface="Arial"/>
              </a:defRPr>
            </a:lvl3pPr>
            <a:lvl4pPr marL="0" indent="0">
              <a:buFont typeface="Arial"/>
              <a:buNone/>
              <a:defRPr sz="1800">
                <a:solidFill>
                  <a:srgbClr val="FFFFFF"/>
                </a:solidFill>
                <a:latin typeface="Arial"/>
                <a:cs typeface="Arial"/>
              </a:defRPr>
            </a:lvl4pPr>
            <a:lvl5pPr marL="0" indent="0">
              <a:buFont typeface="Arial"/>
              <a:buNone/>
              <a:defRPr sz="1800">
                <a:solidFill>
                  <a:srgbClr val="FFFFFF"/>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kolom met afbeeld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sz="half" idx="1"/>
          </p:nvPr>
        </p:nvSpPr>
        <p:spPr>
          <a:xfrm>
            <a:off x="685547" y="1455469"/>
            <a:ext cx="4058438" cy="4223742"/>
          </a:xfrm>
        </p:spPr>
        <p:txBody>
          <a:bodyPr/>
          <a:lstStyle>
            <a:lvl1pPr marL="0" indent="0">
              <a:buNone/>
              <a:defRPr sz="1800">
                <a:latin typeface="+mn-lt"/>
              </a:defRPr>
            </a:lvl1pPr>
            <a:lvl2pPr marL="0" indent="0">
              <a:buFont typeface="Arial"/>
              <a:buNone/>
              <a:defRPr sz="1800">
                <a:latin typeface="+mn-lt"/>
              </a:defRPr>
            </a:lvl2pPr>
            <a:lvl3pPr marL="0" indent="0">
              <a:buFont typeface="Arial"/>
              <a:buNone/>
              <a:defRPr sz="1800">
                <a:latin typeface="+mn-lt"/>
              </a:defRPr>
            </a:lvl3pPr>
            <a:lvl4pPr marL="0" indent="0">
              <a:buFont typeface="Arial"/>
              <a:buNone/>
              <a:defRPr sz="1800">
                <a:latin typeface="+mn-lt"/>
              </a:defRPr>
            </a:lvl4pPr>
            <a:lvl5pPr marL="0" indent="0">
              <a:buFont typeface="Arial"/>
              <a:buNone/>
              <a:defRPr sz="1800">
                <a:latin typeface="+mn-lt"/>
              </a:defRPr>
            </a:lvl5pPr>
            <a:lvl6pPr>
              <a:defRPr sz="1300"/>
            </a:lvl6pPr>
            <a:lvl7pPr>
              <a:defRPr sz="1300"/>
            </a:lvl7pPr>
            <a:lvl8pPr>
              <a:defRPr sz="1300"/>
            </a:lvl8pPr>
            <a:lvl9pPr>
              <a:defRPr sz="13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afbeelding 2"/>
          <p:cNvSpPr>
            <a:spLocks noGrp="1" noChangeAspect="1"/>
          </p:cNvSpPr>
          <p:nvPr>
            <p:ph type="pic" idx="10"/>
          </p:nvPr>
        </p:nvSpPr>
        <p:spPr>
          <a:xfrm>
            <a:off x="5009976" y="1500188"/>
            <a:ext cx="4058438" cy="2587249"/>
          </a:xfrm>
          <a:solidFill>
            <a:schemeClr val="tx1"/>
          </a:solidFill>
          <a:ln w="25400">
            <a:solidFill>
              <a:schemeClr val="tx1"/>
            </a:solidFill>
          </a:ln>
          <a:effectLst>
            <a:outerShdw blurRad="50800" dist="38100" dir="2700000">
              <a:srgbClr val="000000">
                <a:alpha val="43000"/>
              </a:srgbClr>
            </a:outerShdw>
          </a:effectLst>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kolom opsomming met afbeeld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sz="half" idx="1"/>
          </p:nvPr>
        </p:nvSpPr>
        <p:spPr>
          <a:xfrm>
            <a:off x="685547" y="1455469"/>
            <a:ext cx="4058438" cy="4223742"/>
          </a:xfrm>
        </p:spPr>
        <p:txBody>
          <a:bodyPr/>
          <a:lstStyle>
            <a:lvl1pPr>
              <a:defRPr sz="1800">
                <a:latin typeface="+mn-lt"/>
              </a:defRPr>
            </a:lvl1pPr>
            <a:lvl2pPr>
              <a:buFont typeface="Lucida Grande"/>
              <a:buChar char="-"/>
              <a:defRPr sz="1500">
                <a:latin typeface="+mn-lt"/>
              </a:defRPr>
            </a:lvl2pPr>
            <a:lvl3pPr>
              <a:buFont typeface="Lucida Grande"/>
              <a:buChar char="-"/>
              <a:defRPr sz="1500">
                <a:latin typeface="+mn-lt"/>
              </a:defRPr>
            </a:lvl3pPr>
            <a:lvl4pPr>
              <a:buFont typeface="Lucida Grande"/>
              <a:buChar char="-"/>
              <a:defRPr sz="1500">
                <a:latin typeface="+mn-lt"/>
              </a:defRPr>
            </a:lvl4pPr>
            <a:lvl5pPr>
              <a:buFont typeface="Lucida Grande"/>
              <a:buChar char="-"/>
              <a:defRPr sz="1500">
                <a:latin typeface="+mn-lt"/>
              </a:defRPr>
            </a:lvl5pPr>
            <a:lvl6pPr>
              <a:defRPr sz="1300"/>
            </a:lvl6pPr>
            <a:lvl7pPr>
              <a:defRPr sz="1300"/>
            </a:lvl7pPr>
            <a:lvl8pPr>
              <a:defRPr sz="1300"/>
            </a:lvl8pPr>
            <a:lvl9pPr>
              <a:defRPr sz="13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afbeelding 2"/>
          <p:cNvSpPr>
            <a:spLocks noGrp="1" noChangeAspect="1"/>
          </p:cNvSpPr>
          <p:nvPr>
            <p:ph type="pic" idx="10"/>
          </p:nvPr>
        </p:nvSpPr>
        <p:spPr>
          <a:xfrm>
            <a:off x="5009976" y="1500188"/>
            <a:ext cx="4058438" cy="2587249"/>
          </a:xfrm>
          <a:solidFill>
            <a:schemeClr val="tx1"/>
          </a:solidFill>
          <a:ln w="25400">
            <a:solidFill>
              <a:schemeClr val="tx1"/>
            </a:solidFill>
          </a:ln>
          <a:effectLst>
            <a:outerShdw blurRad="50800" dist="38100" dir="2700000">
              <a:srgbClr val="000000">
                <a:alpha val="43000"/>
              </a:srgbClr>
            </a:outerShdw>
          </a:effectLst>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5" name="Tijdelijke aanduiding voor afbeelding 2"/>
          <p:cNvSpPr>
            <a:spLocks noGrp="1" noChangeAspect="1"/>
          </p:cNvSpPr>
          <p:nvPr/>
        </p:nvSpPr>
        <p:spPr bwMode="auto">
          <a:xfrm>
            <a:off x="7660463" y="3719215"/>
            <a:ext cx="6696708" cy="4634508"/>
          </a:xfrm>
          <a:prstGeom prst="rect">
            <a:avLst/>
          </a:prstGeom>
          <a:noFill/>
          <a:ln w="12700">
            <a:noFill/>
            <a:miter lim="800000"/>
            <a:headEnd/>
            <a:tailEnd/>
          </a:ln>
        </p:spPr>
        <p:txBody>
          <a:bodyPr lIns="37419" tIns="37419" rIns="37419" bIns="37419"/>
          <a:lstStyle/>
          <a:p>
            <a:pPr marL="252580" indent="-252580" eaLnBrk="0" hangingPunct="0">
              <a:buFontTx/>
              <a:buChar char="•"/>
              <a:defRPr/>
            </a:pPr>
            <a:endParaRPr lang="nl-NL" sz="1500" dirty="0">
              <a:solidFill>
                <a:srgbClr val="141313"/>
              </a:solidFill>
              <a:latin typeface="Arial" charset="0"/>
              <a:ea typeface="ＭＳ Ｐゴシック" charset="-128"/>
              <a:cs typeface="+mn-cs"/>
              <a:sym typeface="Kievit-Book" charset="0"/>
            </a:endParaRPr>
          </a:p>
        </p:txBody>
      </p:sp>
      <p:sp>
        <p:nvSpPr>
          <p:cNvPr id="3" name="Tijdelijke aanduiding voor afbeelding 2"/>
          <p:cNvSpPr>
            <a:spLocks noGrp="1" noChangeAspect="1"/>
          </p:cNvSpPr>
          <p:nvPr>
            <p:ph type="pic" idx="1"/>
          </p:nvPr>
        </p:nvSpPr>
        <p:spPr>
          <a:xfrm>
            <a:off x="1623993" y="566774"/>
            <a:ext cx="6695499" cy="4635030"/>
          </a:xfrm>
          <a:solidFill>
            <a:schemeClr val="tx1"/>
          </a:solidFill>
          <a:ln w="25400">
            <a:solidFill>
              <a:schemeClr val="tx1"/>
            </a:solidFill>
          </a:ln>
          <a:effectLst>
            <a:outerShdw blurRad="50800" dist="38100" dir="2700000">
              <a:srgbClr val="000000">
                <a:alpha val="43000"/>
              </a:srgbClr>
            </a:outerShdw>
          </a:effectLst>
        </p:spPr>
        <p:txBody>
          <a:bodyPr/>
          <a:lstStyle>
            <a:lvl1pPr marL="0" indent="0">
              <a:buNone/>
              <a:defRPr sz="1000">
                <a:ln w="25400">
                  <a:solidFill>
                    <a:schemeClr val="tx1"/>
                  </a:solidFill>
                </a:ln>
              </a:defRPr>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
        <p:nvSpPr>
          <p:cNvPr id="4" name="Tijdelijke aanduiding voor tekst 3"/>
          <p:cNvSpPr>
            <a:spLocks noGrp="1"/>
          </p:cNvSpPr>
          <p:nvPr>
            <p:ph type="body" sz="half" idx="2"/>
          </p:nvPr>
        </p:nvSpPr>
        <p:spPr>
          <a:xfrm>
            <a:off x="1644551" y="5304234"/>
            <a:ext cx="6674941" cy="375048"/>
          </a:xfrm>
        </p:spPr>
        <p:txBody>
          <a:bodyPr/>
          <a:lstStyle>
            <a:lvl1pPr marL="0" indent="0" algn="ctr">
              <a:buNone/>
              <a:defRPr sz="13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nl-NL" dirty="0"/>
              <a:t>Klik om de tekststijl van het model te bewerken</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4" name="Tijdelijke aanduiding voor afbeelding 2"/>
          <p:cNvSpPr>
            <a:spLocks noGrp="1" noChangeAspect="1"/>
          </p:cNvSpPr>
          <p:nvPr/>
        </p:nvSpPr>
        <p:spPr bwMode="auto">
          <a:xfrm>
            <a:off x="7660463" y="3719215"/>
            <a:ext cx="6696708" cy="4634508"/>
          </a:xfrm>
          <a:prstGeom prst="rect">
            <a:avLst/>
          </a:prstGeom>
          <a:noFill/>
          <a:ln w="12700">
            <a:noFill/>
            <a:miter lim="800000"/>
            <a:headEnd/>
            <a:tailEnd/>
          </a:ln>
        </p:spPr>
        <p:txBody>
          <a:bodyPr lIns="37419" tIns="37419" rIns="37419" bIns="37419"/>
          <a:lstStyle/>
          <a:p>
            <a:pPr marL="252580" indent="-252580" eaLnBrk="0" hangingPunct="0">
              <a:buFontTx/>
              <a:buChar char="•"/>
              <a:defRPr/>
            </a:pPr>
            <a:endParaRPr lang="nl-NL" sz="1500" dirty="0">
              <a:solidFill>
                <a:srgbClr val="141313"/>
              </a:solidFill>
              <a:latin typeface="Arial" charset="0"/>
              <a:ea typeface="ＭＳ Ｐゴシック" charset="-128"/>
              <a:cs typeface="+mn-cs"/>
              <a:sym typeface="Kievit-Book" charset="0"/>
            </a:endParaRPr>
          </a:p>
        </p:txBody>
      </p:sp>
      <p:sp>
        <p:nvSpPr>
          <p:cNvPr id="3" name="Tijdelijke aanduiding voor afbeelding 2"/>
          <p:cNvSpPr>
            <a:spLocks noGrp="1" noChangeAspect="1"/>
          </p:cNvSpPr>
          <p:nvPr>
            <p:ph type="pic" idx="1"/>
          </p:nvPr>
        </p:nvSpPr>
        <p:spPr>
          <a:xfrm>
            <a:off x="0" y="0"/>
            <a:ext cx="9906000" cy="5948438"/>
          </a:xfrm>
          <a:ln>
            <a:solidFill>
              <a:schemeClr val="tx1"/>
            </a:solidFill>
          </a:ln>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4x">
    <p:spTree>
      <p:nvGrpSpPr>
        <p:cNvPr id="1" name=""/>
        <p:cNvGrpSpPr/>
        <p:nvPr/>
      </p:nvGrpSpPr>
      <p:grpSpPr>
        <a:xfrm>
          <a:off x="0" y="0"/>
          <a:ext cx="0" cy="0"/>
          <a:chOff x="0" y="0"/>
          <a:chExt cx="0" cy="0"/>
        </a:xfrm>
      </p:grpSpPr>
      <p:sp>
        <p:nvSpPr>
          <p:cNvPr id="6" name="Tijdelijke aanduiding voor afbeelding 2"/>
          <p:cNvSpPr>
            <a:spLocks noGrp="1" noChangeAspect="1"/>
          </p:cNvSpPr>
          <p:nvPr/>
        </p:nvSpPr>
        <p:spPr bwMode="auto">
          <a:xfrm>
            <a:off x="7660463" y="3719215"/>
            <a:ext cx="6696708" cy="4634508"/>
          </a:xfrm>
          <a:prstGeom prst="rect">
            <a:avLst/>
          </a:prstGeom>
          <a:noFill/>
          <a:ln w="12700">
            <a:noFill/>
            <a:miter lim="800000"/>
            <a:headEnd/>
            <a:tailEnd/>
          </a:ln>
        </p:spPr>
        <p:txBody>
          <a:bodyPr lIns="37419" tIns="37419" rIns="37419" bIns="37419"/>
          <a:lstStyle/>
          <a:p>
            <a:pPr marL="252580" indent="-252580" eaLnBrk="0" hangingPunct="0">
              <a:buFontTx/>
              <a:buChar char="•"/>
              <a:defRPr/>
            </a:pPr>
            <a:endParaRPr lang="nl-NL" sz="1500" dirty="0">
              <a:solidFill>
                <a:srgbClr val="141313"/>
              </a:solidFill>
              <a:latin typeface="Arial" charset="0"/>
              <a:ea typeface="ＭＳ Ｐゴシック" charset="-128"/>
              <a:cs typeface="+mn-cs"/>
              <a:sym typeface="Kievit-Book" charset="0"/>
            </a:endParaRPr>
          </a:p>
        </p:txBody>
      </p:sp>
      <p:sp>
        <p:nvSpPr>
          <p:cNvPr id="3" name="Tijdelijke aanduiding voor afbeelding 2"/>
          <p:cNvSpPr>
            <a:spLocks noGrp="1" noChangeAspect="1"/>
          </p:cNvSpPr>
          <p:nvPr>
            <p:ph type="pic" idx="1"/>
          </p:nvPr>
        </p:nvSpPr>
        <p:spPr>
          <a:xfrm>
            <a:off x="0" y="0"/>
            <a:ext cx="4953000" cy="2986875"/>
          </a:xfrm>
          <a:solidFill>
            <a:schemeClr val="tx1"/>
          </a:solidFill>
          <a:ln w="25400">
            <a:solidFill>
              <a:schemeClr val="tx1"/>
            </a:solidFill>
          </a:ln>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
        <p:nvSpPr>
          <p:cNvPr id="4" name="Tijdelijke aanduiding voor afbeelding 2"/>
          <p:cNvSpPr>
            <a:spLocks noGrp="1" noChangeAspect="1"/>
          </p:cNvSpPr>
          <p:nvPr>
            <p:ph type="pic" idx="10"/>
          </p:nvPr>
        </p:nvSpPr>
        <p:spPr>
          <a:xfrm>
            <a:off x="4953000" y="0"/>
            <a:ext cx="4953000" cy="2986875"/>
          </a:xfrm>
          <a:solidFill>
            <a:schemeClr val="tx1"/>
          </a:solidFill>
          <a:ln w="25400">
            <a:solidFill>
              <a:schemeClr val="tx1"/>
            </a:solidFill>
          </a:ln>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
        <p:nvSpPr>
          <p:cNvPr id="9" name="Tijdelijke aanduiding voor afbeelding 2"/>
          <p:cNvSpPr>
            <a:spLocks noGrp="1" noChangeAspect="1"/>
          </p:cNvSpPr>
          <p:nvPr>
            <p:ph type="pic" idx="11"/>
          </p:nvPr>
        </p:nvSpPr>
        <p:spPr>
          <a:xfrm>
            <a:off x="0" y="2981812"/>
            <a:ext cx="4953000" cy="2961563"/>
          </a:xfrm>
          <a:solidFill>
            <a:schemeClr val="tx1"/>
          </a:solidFill>
          <a:ln w="25400">
            <a:solidFill>
              <a:schemeClr val="tx1"/>
            </a:solidFill>
          </a:ln>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
        <p:nvSpPr>
          <p:cNvPr id="10" name="Tijdelijke aanduiding voor afbeelding 2"/>
          <p:cNvSpPr>
            <a:spLocks noGrp="1" noChangeAspect="1"/>
          </p:cNvSpPr>
          <p:nvPr>
            <p:ph type="pic" idx="12"/>
          </p:nvPr>
        </p:nvSpPr>
        <p:spPr>
          <a:xfrm>
            <a:off x="4953000" y="2981812"/>
            <a:ext cx="4953000" cy="2961563"/>
          </a:xfrm>
          <a:solidFill>
            <a:schemeClr val="tx1"/>
          </a:solidFill>
          <a:ln w="25400">
            <a:solidFill>
              <a:schemeClr val="tx1"/>
            </a:solidFill>
          </a:ln>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beelding met titel en bijschrift">
    <p:spTree>
      <p:nvGrpSpPr>
        <p:cNvPr id="1" name=""/>
        <p:cNvGrpSpPr/>
        <p:nvPr/>
      </p:nvGrpSpPr>
      <p:grpSpPr>
        <a:xfrm>
          <a:off x="0" y="0"/>
          <a:ext cx="0" cy="0"/>
          <a:chOff x="0" y="0"/>
          <a:chExt cx="0" cy="0"/>
        </a:xfrm>
      </p:grpSpPr>
      <p:sp>
        <p:nvSpPr>
          <p:cNvPr id="5" name="Tijdelijke aanduiding voor afbeelding 2"/>
          <p:cNvSpPr>
            <a:spLocks noGrp="1" noChangeAspect="1"/>
          </p:cNvSpPr>
          <p:nvPr userDrawn="1"/>
        </p:nvSpPr>
        <p:spPr bwMode="auto">
          <a:xfrm>
            <a:off x="7660463" y="3719215"/>
            <a:ext cx="6696708" cy="4634508"/>
          </a:xfrm>
          <a:prstGeom prst="rect">
            <a:avLst/>
          </a:prstGeom>
          <a:noFill/>
          <a:ln w="12700">
            <a:noFill/>
            <a:miter lim="800000"/>
            <a:headEnd/>
            <a:tailEnd/>
          </a:ln>
        </p:spPr>
        <p:txBody>
          <a:bodyPr lIns="37419" tIns="37419" rIns="37419" bIns="37419"/>
          <a:lstStyle/>
          <a:p>
            <a:pPr marL="252580" indent="-252580" eaLnBrk="0" hangingPunct="0">
              <a:buFontTx/>
              <a:buChar char="•"/>
              <a:defRPr/>
            </a:pPr>
            <a:endParaRPr lang="nl-NL" sz="1500" dirty="0">
              <a:solidFill>
                <a:srgbClr val="141313"/>
              </a:solidFill>
              <a:latin typeface="Arial" charset="0"/>
              <a:ea typeface="ＭＳ Ｐゴシック" charset="-128"/>
              <a:cs typeface="+mn-cs"/>
              <a:sym typeface="Kievit-Book" charset="0"/>
            </a:endParaRPr>
          </a:p>
        </p:txBody>
      </p:sp>
      <p:sp>
        <p:nvSpPr>
          <p:cNvPr id="3" name="Tijdelijke aanduiding voor afbeelding 2"/>
          <p:cNvSpPr>
            <a:spLocks noGrp="1" noChangeAspect="1"/>
          </p:cNvSpPr>
          <p:nvPr>
            <p:ph type="pic" idx="1"/>
          </p:nvPr>
        </p:nvSpPr>
        <p:spPr>
          <a:xfrm>
            <a:off x="0" y="1178719"/>
            <a:ext cx="9904781" cy="4027219"/>
          </a:xfrm>
          <a:solidFill>
            <a:schemeClr val="tx1"/>
          </a:solidFill>
          <a:ln w="25400">
            <a:noFill/>
          </a:ln>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
        <p:nvSpPr>
          <p:cNvPr id="7" name="Titel 1"/>
          <p:cNvSpPr>
            <a:spLocks noGrp="1"/>
          </p:cNvSpPr>
          <p:nvPr>
            <p:ph type="title"/>
          </p:nvPr>
        </p:nvSpPr>
        <p:spPr>
          <a:xfrm>
            <a:off x="685633" y="696516"/>
            <a:ext cx="8416230" cy="428625"/>
          </a:xfrm>
        </p:spPr>
        <p:txBody>
          <a:bodyPr/>
          <a:lstStyle/>
          <a:p>
            <a:r>
              <a:rPr lang="nl-NL" dirty="0"/>
              <a:t>Titelstijl van model bewerken</a:t>
            </a:r>
          </a:p>
        </p:txBody>
      </p:sp>
      <p:sp>
        <p:nvSpPr>
          <p:cNvPr id="11" name="Tijdelijke aanduiding voor tekst 3"/>
          <p:cNvSpPr>
            <a:spLocks noGrp="1"/>
          </p:cNvSpPr>
          <p:nvPr>
            <p:ph type="body" sz="half" idx="2"/>
          </p:nvPr>
        </p:nvSpPr>
        <p:spPr>
          <a:xfrm>
            <a:off x="1644551" y="5304234"/>
            <a:ext cx="6674941" cy="375048"/>
          </a:xfrm>
        </p:spPr>
        <p:txBody>
          <a:bodyPr/>
          <a:lstStyle>
            <a:lvl1pPr marL="0" indent="0" algn="ctr">
              <a:buNone/>
              <a:defRPr sz="1300"/>
            </a:lvl1pPr>
            <a:lvl2pPr marL="336774" indent="0">
              <a:buNone/>
              <a:defRPr sz="900"/>
            </a:lvl2pPr>
            <a:lvl3pPr marL="673547" indent="0">
              <a:buNone/>
              <a:defRPr sz="700"/>
            </a:lvl3pPr>
            <a:lvl4pPr marL="1010321" indent="0">
              <a:buNone/>
              <a:defRPr sz="700"/>
            </a:lvl4pPr>
            <a:lvl5pPr marL="1347094" indent="0">
              <a:buNone/>
              <a:defRPr sz="700"/>
            </a:lvl5pPr>
            <a:lvl6pPr marL="1683868" indent="0">
              <a:buNone/>
              <a:defRPr sz="700"/>
            </a:lvl6pPr>
            <a:lvl7pPr marL="2020641" indent="0">
              <a:buNone/>
              <a:defRPr sz="700"/>
            </a:lvl7pPr>
            <a:lvl8pPr marL="2357415" indent="0">
              <a:buNone/>
              <a:defRPr sz="700"/>
            </a:lvl8pPr>
            <a:lvl9pPr marL="2694188" indent="0">
              <a:buNone/>
              <a:defRPr sz="700"/>
            </a:lvl9pPr>
          </a:lstStyle>
          <a:p>
            <a:pPr lvl="0"/>
            <a:r>
              <a:rPr lang="nl-NL" dirty="0"/>
              <a:t>Klik om de tekststijl van het model te bewerken</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pening 1 zonder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idx="1"/>
          </p:nvPr>
        </p:nvSpPr>
        <p:spPr/>
        <p:txBody>
          <a:bodyPr/>
          <a:lstStyle>
            <a:lvl1pPr marL="0" indent="0">
              <a:buNone/>
              <a:defRPr sz="1800">
                <a:latin typeface="Arial"/>
                <a:cs typeface="Arial"/>
              </a:defRPr>
            </a:lvl1pPr>
            <a:lvl2pPr marL="0" indent="0">
              <a:buFont typeface="Arial"/>
              <a:buNone/>
              <a:defRPr sz="1800">
                <a:solidFill>
                  <a:srgbClr val="FFFFFF"/>
                </a:solidFill>
                <a:latin typeface="Arial"/>
                <a:cs typeface="Arial"/>
              </a:defRPr>
            </a:lvl2pPr>
            <a:lvl3pPr marL="0" indent="0">
              <a:buFont typeface="Arial"/>
              <a:buNone/>
              <a:defRPr sz="1800">
                <a:solidFill>
                  <a:srgbClr val="FFFFFF"/>
                </a:solidFill>
                <a:latin typeface="Arial"/>
                <a:cs typeface="Arial"/>
              </a:defRPr>
            </a:lvl3pPr>
            <a:lvl4pPr marL="0" indent="0">
              <a:buFont typeface="Arial"/>
              <a:buNone/>
              <a:defRPr sz="1800">
                <a:solidFill>
                  <a:srgbClr val="FFFFFF"/>
                </a:solidFill>
                <a:latin typeface="Arial"/>
                <a:cs typeface="Arial"/>
              </a:defRPr>
            </a:lvl4pPr>
            <a:lvl5pPr marL="0" indent="0">
              <a:buFont typeface="Arial"/>
              <a:buNone/>
              <a:defRPr sz="1800">
                <a:solidFill>
                  <a:srgbClr val="FFFFFF"/>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41342752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pening 1 met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idx="1"/>
          </p:nvPr>
        </p:nvSpPr>
        <p:spPr/>
        <p:txBody>
          <a:bodyPr/>
          <a:lstStyle>
            <a:lvl1pPr>
              <a:defRPr sz="1800">
                <a:latin typeface="Arial"/>
                <a:cs typeface="Arial"/>
              </a:defRPr>
            </a:lvl1pPr>
            <a:lvl2pPr>
              <a:buFont typeface="Lucida Grande"/>
              <a:buChar char="-"/>
              <a:defRPr sz="1500">
                <a:solidFill>
                  <a:srgbClr val="FFFFFF"/>
                </a:solidFill>
                <a:latin typeface="Arial"/>
                <a:cs typeface="Arial"/>
              </a:defRPr>
            </a:lvl2pPr>
            <a:lvl3pPr>
              <a:buFont typeface="Lucida Grande"/>
              <a:buChar char="-"/>
              <a:defRPr sz="1500">
                <a:solidFill>
                  <a:srgbClr val="FFFFFF"/>
                </a:solidFill>
                <a:latin typeface="Arial"/>
                <a:cs typeface="Arial"/>
              </a:defRPr>
            </a:lvl3pPr>
            <a:lvl4pPr>
              <a:buFont typeface="Lucida Grande"/>
              <a:buChar char="-"/>
              <a:defRPr sz="1500">
                <a:solidFill>
                  <a:srgbClr val="FFFFFF"/>
                </a:solidFill>
                <a:latin typeface="Arial"/>
                <a:cs typeface="Arial"/>
              </a:defRPr>
            </a:lvl4pPr>
            <a:lvl5pPr>
              <a:buFont typeface="Lucida Grande"/>
              <a:buChar char="-"/>
              <a:defRPr sz="1500">
                <a:solidFill>
                  <a:srgbClr val="FFFFFF"/>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9889353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1 met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idx="1"/>
          </p:nvPr>
        </p:nvSpPr>
        <p:spPr/>
        <p:txBody>
          <a:bodyPr/>
          <a:lstStyle>
            <a:lvl1pPr>
              <a:defRPr sz="1800">
                <a:latin typeface="Arial"/>
                <a:cs typeface="Arial"/>
              </a:defRPr>
            </a:lvl1pPr>
            <a:lvl2pPr>
              <a:buFont typeface="Lucida Grande"/>
              <a:buChar char="-"/>
              <a:defRPr sz="1500">
                <a:solidFill>
                  <a:srgbClr val="FFFFFF"/>
                </a:solidFill>
                <a:latin typeface="Arial"/>
                <a:cs typeface="Arial"/>
              </a:defRPr>
            </a:lvl2pPr>
            <a:lvl3pPr>
              <a:buFont typeface="Lucida Grande"/>
              <a:buChar char="-"/>
              <a:defRPr sz="1500">
                <a:solidFill>
                  <a:srgbClr val="FFFFFF"/>
                </a:solidFill>
                <a:latin typeface="Arial"/>
                <a:cs typeface="Arial"/>
              </a:defRPr>
            </a:lvl3pPr>
            <a:lvl4pPr>
              <a:buFont typeface="Lucida Grande"/>
              <a:buChar char="-"/>
              <a:defRPr sz="1500">
                <a:solidFill>
                  <a:srgbClr val="FFFFFF"/>
                </a:solidFill>
                <a:latin typeface="Arial"/>
                <a:cs typeface="Arial"/>
              </a:defRPr>
            </a:lvl4pPr>
            <a:lvl5pPr>
              <a:buFont typeface="Lucida Grande"/>
              <a:buChar char="-"/>
              <a:defRPr sz="1500">
                <a:solidFill>
                  <a:srgbClr val="FFFFFF"/>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2 met opsomming">
    <p:spTree>
      <p:nvGrpSpPr>
        <p:cNvPr id="1" name=""/>
        <p:cNvGrpSpPr/>
        <p:nvPr/>
      </p:nvGrpSpPr>
      <p:grpSpPr>
        <a:xfrm>
          <a:off x="0" y="0"/>
          <a:ext cx="0" cy="0"/>
          <a:chOff x="0" y="0"/>
          <a:chExt cx="0" cy="0"/>
        </a:xfrm>
      </p:grpSpPr>
      <p:sp>
        <p:nvSpPr>
          <p:cNvPr id="2" name="Titel 1"/>
          <p:cNvSpPr>
            <a:spLocks noGrp="1"/>
          </p:cNvSpPr>
          <p:nvPr>
            <p:ph type="title"/>
          </p:nvPr>
        </p:nvSpPr>
        <p:spPr>
          <a:xfrm>
            <a:off x="685633" y="1189881"/>
            <a:ext cx="8706445" cy="741656"/>
          </a:xfrm>
        </p:spPr>
        <p:txBody>
          <a:bodyPr/>
          <a:lstStyle>
            <a:lvl1pPr>
              <a:defRPr sz="3700"/>
            </a:lvl1pPr>
          </a:lstStyle>
          <a:p>
            <a:r>
              <a:rPr lang="nl-NL" dirty="0"/>
              <a:t>Titelstijl van model bewerken</a:t>
            </a:r>
          </a:p>
        </p:txBody>
      </p:sp>
      <p:sp>
        <p:nvSpPr>
          <p:cNvPr id="3" name="Tijdelijke aanduiding voor inhoud 2"/>
          <p:cNvSpPr>
            <a:spLocks noGrp="1"/>
          </p:cNvSpPr>
          <p:nvPr>
            <p:ph idx="1"/>
          </p:nvPr>
        </p:nvSpPr>
        <p:spPr>
          <a:xfrm>
            <a:off x="685633" y="1949063"/>
            <a:ext cx="4025531" cy="3624750"/>
          </a:xfrm>
        </p:spPr>
        <p:txBody>
          <a:bodyPr/>
          <a:lstStyle>
            <a:lvl1pPr>
              <a:defRPr sz="1800">
                <a:latin typeface="Arial"/>
                <a:cs typeface="Arial"/>
              </a:defRPr>
            </a:lvl1pPr>
            <a:lvl2pPr>
              <a:buFont typeface="Lucida Grande"/>
              <a:buChar char="-"/>
              <a:defRPr sz="1500">
                <a:solidFill>
                  <a:srgbClr val="FFFFFF"/>
                </a:solidFill>
                <a:latin typeface="Arial"/>
                <a:cs typeface="Arial"/>
              </a:defRPr>
            </a:lvl2pPr>
            <a:lvl3pPr>
              <a:buFont typeface="Lucida Grande"/>
              <a:buChar char="-"/>
              <a:defRPr sz="1500">
                <a:solidFill>
                  <a:srgbClr val="FFFFFF"/>
                </a:solidFill>
                <a:latin typeface="Arial"/>
                <a:cs typeface="Arial"/>
              </a:defRPr>
            </a:lvl3pPr>
            <a:lvl4pPr>
              <a:buFont typeface="Lucida Grande"/>
              <a:buChar char="-"/>
              <a:defRPr sz="1500">
                <a:solidFill>
                  <a:srgbClr val="FFFFFF"/>
                </a:solidFill>
                <a:latin typeface="Arial"/>
                <a:cs typeface="Arial"/>
              </a:defRPr>
            </a:lvl4pPr>
            <a:lvl5pPr>
              <a:buFont typeface="Lucida Grande"/>
              <a:buChar char="-"/>
              <a:defRPr sz="1500">
                <a:solidFill>
                  <a:srgbClr val="FFFFFF"/>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2"/>
          <p:cNvSpPr>
            <a:spLocks noGrp="1" noChangeAspect="1"/>
          </p:cNvSpPr>
          <p:nvPr>
            <p:ph type="pic" idx="12"/>
          </p:nvPr>
        </p:nvSpPr>
        <p:spPr>
          <a:xfrm rot="240000">
            <a:off x="5168950" y="2197247"/>
            <a:ext cx="4387500" cy="2784375"/>
          </a:xfrm>
          <a:solidFill>
            <a:schemeClr val="tx1"/>
          </a:solidFill>
          <a:ln w="25400">
            <a:solidFill>
              <a:schemeClr val="tx1"/>
            </a:solidFill>
          </a:ln>
          <a:effectLst>
            <a:outerShdw blurRad="50800" dist="38100" dir="2700000">
              <a:srgbClr val="000000">
                <a:alpha val="43000"/>
              </a:srgbClr>
            </a:outerShdw>
          </a:effectLst>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
        <p:nvSpPr>
          <p:cNvPr id="8" name="Tijdelijke aanduiding voor afbeelding 2"/>
          <p:cNvSpPr>
            <a:spLocks noGrp="1" noChangeAspect="1"/>
          </p:cNvSpPr>
          <p:nvPr>
            <p:ph type="pic" idx="11"/>
          </p:nvPr>
        </p:nvSpPr>
        <p:spPr>
          <a:xfrm rot="21420000">
            <a:off x="4970884" y="2272511"/>
            <a:ext cx="4387500" cy="2784375"/>
          </a:xfrm>
          <a:solidFill>
            <a:schemeClr val="tx1"/>
          </a:solidFill>
          <a:ln w="25400">
            <a:solidFill>
              <a:schemeClr val="tx1"/>
            </a:solidFill>
          </a:ln>
          <a:effectLst>
            <a:outerShdw blurRad="50800" dist="38100" dir="2700000">
              <a:srgbClr val="000000">
                <a:alpha val="43000"/>
              </a:srgbClr>
            </a:outerShdw>
          </a:effectLst>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
        <p:nvSpPr>
          <p:cNvPr id="11" name="Tijdelijke aanduiding voor afbeelding 2"/>
          <p:cNvSpPr>
            <a:spLocks noGrp="1" noChangeAspect="1"/>
          </p:cNvSpPr>
          <p:nvPr>
            <p:ph type="pic" idx="10"/>
          </p:nvPr>
        </p:nvSpPr>
        <p:spPr>
          <a:xfrm>
            <a:off x="5127129" y="2198391"/>
            <a:ext cx="4387500" cy="2784375"/>
          </a:xfrm>
          <a:solidFill>
            <a:schemeClr val="tx1"/>
          </a:solidFill>
          <a:ln w="25400">
            <a:solidFill>
              <a:schemeClr val="tx1"/>
            </a:solidFill>
          </a:ln>
          <a:effectLst>
            <a:outerShdw blurRad="50800" dist="38100" dir="2700000">
              <a:srgbClr val="000000">
                <a:alpha val="43000"/>
              </a:srgbClr>
            </a:outerShdw>
          </a:effectLst>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Opening 2 zonder opsomming">
    <p:spTree>
      <p:nvGrpSpPr>
        <p:cNvPr id="1" name=""/>
        <p:cNvGrpSpPr/>
        <p:nvPr/>
      </p:nvGrpSpPr>
      <p:grpSpPr>
        <a:xfrm>
          <a:off x="0" y="0"/>
          <a:ext cx="0" cy="0"/>
          <a:chOff x="0" y="0"/>
          <a:chExt cx="0" cy="0"/>
        </a:xfrm>
      </p:grpSpPr>
      <p:sp>
        <p:nvSpPr>
          <p:cNvPr id="13" name="Tijdelijke aanduiding voor afbeelding 2"/>
          <p:cNvSpPr>
            <a:spLocks noGrp="1" noChangeAspect="1"/>
          </p:cNvSpPr>
          <p:nvPr>
            <p:ph type="pic" idx="12"/>
          </p:nvPr>
        </p:nvSpPr>
        <p:spPr>
          <a:xfrm rot="240000">
            <a:off x="5168950" y="2197247"/>
            <a:ext cx="4387500" cy="2784375"/>
          </a:xfrm>
          <a:solidFill>
            <a:schemeClr val="tx1"/>
          </a:solidFill>
          <a:ln w="25400">
            <a:solidFill>
              <a:schemeClr val="tx1"/>
            </a:solidFill>
          </a:ln>
          <a:effectLst>
            <a:outerShdw blurRad="50800" dist="38100" dir="2700000">
              <a:srgbClr val="000000">
                <a:alpha val="43000"/>
              </a:srgbClr>
            </a:outerShdw>
          </a:effectLst>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
        <p:nvSpPr>
          <p:cNvPr id="10" name="Tijdelijke aanduiding voor afbeelding 2"/>
          <p:cNvSpPr>
            <a:spLocks noGrp="1" noChangeAspect="1"/>
          </p:cNvSpPr>
          <p:nvPr>
            <p:ph type="pic" idx="11"/>
          </p:nvPr>
        </p:nvSpPr>
        <p:spPr>
          <a:xfrm rot="21420000">
            <a:off x="4970884" y="2272511"/>
            <a:ext cx="4387500" cy="2784375"/>
          </a:xfrm>
          <a:solidFill>
            <a:schemeClr val="tx1"/>
          </a:solidFill>
          <a:ln w="25400">
            <a:solidFill>
              <a:schemeClr val="tx1"/>
            </a:solidFill>
          </a:ln>
          <a:effectLst>
            <a:outerShdw blurRad="50800" dist="38100" dir="2700000">
              <a:srgbClr val="000000">
                <a:alpha val="43000"/>
              </a:srgbClr>
            </a:outerShdw>
          </a:effectLst>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
        <p:nvSpPr>
          <p:cNvPr id="2" name="Titel 1"/>
          <p:cNvSpPr>
            <a:spLocks noGrp="1"/>
          </p:cNvSpPr>
          <p:nvPr>
            <p:ph type="title"/>
          </p:nvPr>
        </p:nvSpPr>
        <p:spPr>
          <a:xfrm>
            <a:off x="685633" y="1189881"/>
            <a:ext cx="8706445" cy="741656"/>
          </a:xfrm>
        </p:spPr>
        <p:txBody>
          <a:bodyPr/>
          <a:lstStyle>
            <a:lvl1pPr>
              <a:defRPr sz="3700"/>
            </a:lvl1pPr>
          </a:lstStyle>
          <a:p>
            <a:r>
              <a:rPr lang="nl-NL" dirty="0"/>
              <a:t>Titelstijl van model bewerken</a:t>
            </a:r>
          </a:p>
        </p:txBody>
      </p:sp>
      <p:sp>
        <p:nvSpPr>
          <p:cNvPr id="3" name="Tijdelijke aanduiding voor inhoud 2"/>
          <p:cNvSpPr>
            <a:spLocks noGrp="1"/>
          </p:cNvSpPr>
          <p:nvPr>
            <p:ph idx="1"/>
          </p:nvPr>
        </p:nvSpPr>
        <p:spPr>
          <a:xfrm>
            <a:off x="685633" y="1949063"/>
            <a:ext cx="4025531" cy="3624750"/>
          </a:xfrm>
        </p:spPr>
        <p:txBody>
          <a:bodyPr/>
          <a:lstStyle>
            <a:lvl1pPr marL="0" indent="0">
              <a:buNone/>
              <a:defRPr sz="1800">
                <a:latin typeface="Arial"/>
                <a:cs typeface="Arial"/>
              </a:defRPr>
            </a:lvl1pPr>
            <a:lvl2pPr marL="0" indent="0">
              <a:buFont typeface="Arial"/>
              <a:buNone/>
              <a:defRPr sz="1800">
                <a:latin typeface="Arial"/>
                <a:cs typeface="Arial"/>
              </a:defRPr>
            </a:lvl2pPr>
            <a:lvl3pPr marL="0" indent="0">
              <a:buFont typeface="Arial"/>
              <a:buNone/>
              <a:defRPr sz="1800">
                <a:latin typeface="Arial"/>
                <a:cs typeface="Arial"/>
              </a:defRPr>
            </a:lvl3pPr>
            <a:lvl4pPr marL="0" indent="0">
              <a:buFont typeface="Arial"/>
              <a:buNone/>
              <a:defRPr sz="1800">
                <a:latin typeface="Arial"/>
                <a:cs typeface="Arial"/>
              </a:defRPr>
            </a:lvl4pPr>
            <a:lvl5pPr marL="0" indent="0">
              <a:buFont typeface="Arial"/>
              <a:buNone/>
              <a:defRPr sz="1800">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2"/>
          <p:cNvSpPr>
            <a:spLocks noGrp="1" noChangeAspect="1"/>
          </p:cNvSpPr>
          <p:nvPr>
            <p:ph type="pic" idx="10"/>
          </p:nvPr>
        </p:nvSpPr>
        <p:spPr>
          <a:xfrm>
            <a:off x="5127129" y="2198391"/>
            <a:ext cx="4387500" cy="2784375"/>
          </a:xfrm>
          <a:solidFill>
            <a:schemeClr val="tx1"/>
          </a:solidFill>
          <a:ln w="25400">
            <a:solidFill>
              <a:schemeClr val="tx1"/>
            </a:solidFill>
          </a:ln>
          <a:effectLst>
            <a:outerShdw blurRad="50800" dist="38100" dir="2700000">
              <a:srgbClr val="000000">
                <a:alpha val="43000"/>
              </a:srgbClr>
            </a:outerShdw>
          </a:effectLst>
        </p:spPr>
        <p:txBody>
          <a:bodyPr/>
          <a:lstStyle>
            <a:lvl1pPr marL="0" indent="0">
              <a:buNone/>
              <a:defRPr sz="1000"/>
            </a:lvl1pPr>
            <a:lvl2pPr marL="336774" indent="0">
              <a:buNone/>
              <a:defRPr sz="2100"/>
            </a:lvl2pPr>
            <a:lvl3pPr marL="673547" indent="0">
              <a:buNone/>
              <a:defRPr sz="1800"/>
            </a:lvl3pPr>
            <a:lvl4pPr marL="1010321" indent="0">
              <a:buNone/>
              <a:defRPr sz="1500"/>
            </a:lvl4pPr>
            <a:lvl5pPr marL="1347094" indent="0">
              <a:buNone/>
              <a:defRPr sz="1500"/>
            </a:lvl5pPr>
            <a:lvl6pPr marL="1683868" indent="0">
              <a:buNone/>
              <a:defRPr sz="1500"/>
            </a:lvl6pPr>
            <a:lvl7pPr marL="2020641" indent="0">
              <a:buNone/>
              <a:defRPr sz="1500"/>
            </a:lvl7pPr>
            <a:lvl8pPr marL="2357415" indent="0">
              <a:buNone/>
              <a:defRPr sz="1500"/>
            </a:lvl8pPr>
            <a:lvl9pPr marL="2694188" indent="0">
              <a:buNone/>
              <a:defRPr sz="1500"/>
            </a:lvl9pPr>
          </a:lstStyle>
          <a:p>
            <a:pPr lvl="0"/>
            <a:endParaRPr lang="nl-NL" noProof="0" dirty="0">
              <a:sym typeface="Kievit-Book"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‹nr.›</a:t>
            </a:fld>
            <a:endParaRPr lang="en-US" dirty="0"/>
          </a:p>
        </p:txBody>
      </p:sp>
    </p:spTree>
    <p:extLst>
      <p:ext uri="{BB962C8B-B14F-4D97-AF65-F5344CB8AC3E}">
        <p14:creationId xmlns:p14="http://schemas.microsoft.com/office/powerpoint/2010/main" val="2088658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 kolo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idx="1"/>
          </p:nvPr>
        </p:nvSpPr>
        <p:spPr/>
        <p:txBody>
          <a:bodyPr/>
          <a:lstStyle>
            <a:lvl1pPr marL="0" indent="0">
              <a:buNone/>
              <a:defRPr sz="1800">
                <a:latin typeface="+mn-lt"/>
              </a:defRPr>
            </a:lvl1pPr>
            <a:lvl2pPr marL="0" indent="0">
              <a:buFont typeface="Lucida Grande"/>
              <a:buNone/>
              <a:defRPr sz="1800">
                <a:latin typeface="+mn-lt"/>
              </a:defRPr>
            </a:lvl2pPr>
            <a:lvl3pPr marL="0" indent="0">
              <a:buFont typeface="Lucida Grande"/>
              <a:buNone/>
              <a:defRPr sz="1800">
                <a:latin typeface="+mn-lt"/>
              </a:defRPr>
            </a:lvl3pPr>
            <a:lvl4pPr marL="0" indent="0">
              <a:buFont typeface="Lucida Grande"/>
              <a:buNone/>
              <a:defRPr sz="1800">
                <a:latin typeface="+mn-lt"/>
              </a:defRPr>
            </a:lvl4pPr>
            <a:lvl5pPr marL="0" indent="0">
              <a:buFont typeface="Lucida Grande"/>
              <a:buNone/>
              <a:defRPr sz="1800">
                <a:latin typeface="+mn-lt"/>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 kolom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inhoud 2"/>
          <p:cNvSpPr>
            <a:spLocks noGrp="1"/>
          </p:cNvSpPr>
          <p:nvPr>
            <p:ph idx="1"/>
          </p:nvPr>
        </p:nvSpPr>
        <p:spPr/>
        <p:txBody>
          <a:bodyPr/>
          <a:lstStyle>
            <a:lvl1pPr>
              <a:defRPr sz="1800">
                <a:latin typeface="+mn-lt"/>
              </a:defRPr>
            </a:lvl1pPr>
            <a:lvl2pPr>
              <a:buFont typeface="Lucida Grande"/>
              <a:buChar char="-"/>
              <a:defRPr sz="1500">
                <a:latin typeface="+mn-lt"/>
              </a:defRPr>
            </a:lvl2pPr>
            <a:lvl3pPr>
              <a:buFont typeface="Lucida Grande"/>
              <a:buChar char="-"/>
              <a:defRPr sz="1500">
                <a:latin typeface="+mn-lt"/>
              </a:defRPr>
            </a:lvl3pPr>
            <a:lvl4pPr>
              <a:buFont typeface="Lucida Grande"/>
              <a:buChar char="-"/>
              <a:defRPr sz="1500">
                <a:latin typeface="+mn-lt"/>
              </a:defRPr>
            </a:lvl4pPr>
            <a:lvl5pPr>
              <a:buFont typeface="Lucida Grande"/>
              <a:buChar char="-"/>
              <a:defRPr sz="1500">
                <a:latin typeface="+mn-lt"/>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kolomm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4" name="Tijdelijke aanduiding voor inhoud 2"/>
          <p:cNvSpPr>
            <a:spLocks noGrp="1"/>
          </p:cNvSpPr>
          <p:nvPr>
            <p:ph idx="1"/>
          </p:nvPr>
        </p:nvSpPr>
        <p:spPr>
          <a:xfrm>
            <a:off x="685633" y="1455539"/>
            <a:ext cx="8416230" cy="4223742"/>
          </a:xfrm>
        </p:spPr>
        <p:txBody>
          <a:bodyPr numCol="2"/>
          <a:lstStyle>
            <a:lvl1pPr marL="0" indent="0">
              <a:buNone/>
              <a:defRPr sz="1800">
                <a:latin typeface="+mn-lt"/>
              </a:defRPr>
            </a:lvl1pPr>
            <a:lvl2pPr marL="0" indent="0">
              <a:buFont typeface="Lucida Grande"/>
              <a:buNone/>
              <a:defRPr sz="1800">
                <a:latin typeface="+mn-lt"/>
              </a:defRPr>
            </a:lvl2pPr>
            <a:lvl3pPr marL="0" indent="0">
              <a:buFont typeface="Lucida Grande"/>
              <a:buNone/>
              <a:defRPr sz="1800">
                <a:latin typeface="+mn-lt"/>
              </a:defRPr>
            </a:lvl3pPr>
            <a:lvl4pPr marL="0" indent="0">
              <a:buFont typeface="Lucida Grande"/>
              <a:buNone/>
              <a:defRPr sz="1800">
                <a:latin typeface="+mn-lt"/>
              </a:defRPr>
            </a:lvl4pPr>
            <a:lvl5pPr marL="0" indent="0">
              <a:buFont typeface="Lucida Grande"/>
              <a:buNone/>
              <a:defRPr sz="1800">
                <a:latin typeface="+mn-lt"/>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kolommen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4" name="Tijdelijke aanduiding voor inhoud 2"/>
          <p:cNvSpPr>
            <a:spLocks noGrp="1"/>
          </p:cNvSpPr>
          <p:nvPr>
            <p:ph idx="1"/>
          </p:nvPr>
        </p:nvSpPr>
        <p:spPr>
          <a:xfrm>
            <a:off x="685633" y="1455539"/>
            <a:ext cx="8416230" cy="4223742"/>
          </a:xfrm>
        </p:spPr>
        <p:txBody>
          <a:bodyPr numCol="2"/>
          <a:lstStyle>
            <a:lvl1pPr>
              <a:defRPr sz="1800">
                <a:latin typeface="+mn-lt"/>
              </a:defRPr>
            </a:lvl1pPr>
            <a:lvl2pPr>
              <a:buFont typeface="Lucida Grande"/>
              <a:buChar char="-"/>
              <a:defRPr sz="1500">
                <a:latin typeface="+mn-lt"/>
              </a:defRPr>
            </a:lvl2pPr>
            <a:lvl3pPr>
              <a:buFont typeface="Lucida Grande"/>
              <a:buChar char="-"/>
              <a:defRPr sz="1500">
                <a:latin typeface="+mn-lt"/>
              </a:defRPr>
            </a:lvl3pPr>
            <a:lvl4pPr>
              <a:buFont typeface="Lucida Grande"/>
              <a:buChar char="-"/>
              <a:defRPr sz="1500">
                <a:latin typeface="+mn-lt"/>
              </a:defRPr>
            </a:lvl4pPr>
            <a:lvl5pPr>
              <a:buFont typeface="Lucida Grande"/>
              <a:buChar char="-"/>
              <a:defRPr sz="1500">
                <a:latin typeface="+mn-lt"/>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5.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633" y="1189881"/>
            <a:ext cx="8706445" cy="741164"/>
          </a:xfrm>
          <a:prstGeom prst="rect">
            <a:avLst/>
          </a:prstGeom>
          <a:noFill/>
          <a:ln w="12700">
            <a:noFill/>
            <a:miter lim="800000"/>
            <a:headEnd/>
            <a:tailEnd/>
          </a:ln>
        </p:spPr>
        <p:txBody>
          <a:bodyPr vert="horz" wrap="square" lIns="37419" tIns="37419" rIns="37419" bIns="37419" numCol="1" anchor="t" anchorCtr="0" compatLnSpc="1">
            <a:prstTxWarp prst="textNoShape">
              <a:avLst/>
            </a:prstTxWarp>
          </a:bodyPr>
          <a:lstStyle/>
          <a:p>
            <a:pPr lvl="0"/>
            <a:endParaRPr lang="nl-NL">
              <a:sym typeface="Kievit-Medium"/>
            </a:endParaRPr>
          </a:p>
        </p:txBody>
      </p:sp>
      <p:sp>
        <p:nvSpPr>
          <p:cNvPr id="1027" name="Rectangle 2"/>
          <p:cNvSpPr>
            <a:spLocks noGrp="1" noChangeArrowheads="1"/>
          </p:cNvSpPr>
          <p:nvPr>
            <p:ph type="body" idx="1"/>
          </p:nvPr>
        </p:nvSpPr>
        <p:spPr bwMode="auto">
          <a:xfrm>
            <a:off x="685633" y="1948904"/>
            <a:ext cx="8706445" cy="3625453"/>
          </a:xfrm>
          <a:prstGeom prst="rect">
            <a:avLst/>
          </a:prstGeom>
          <a:noFill/>
          <a:ln w="12700">
            <a:noFill/>
            <a:miter lim="800000"/>
            <a:headEnd/>
            <a:tailEnd/>
          </a:ln>
        </p:spPr>
        <p:txBody>
          <a:bodyPr vert="horz" wrap="square" lIns="37419" tIns="37419" rIns="37419" bIns="37419" numCol="1" anchor="t" anchorCtr="0" compatLnSpc="1">
            <a:prstTxWarp prst="textNoShape">
              <a:avLst/>
            </a:prstTxWarp>
          </a:bodyPr>
          <a:lstStyle/>
          <a:p>
            <a:pPr lvl="0"/>
            <a:endParaRPr lang="nl-NL">
              <a:sym typeface="Kievit-Book"/>
            </a:endParaRPr>
          </a:p>
        </p:txBody>
      </p:sp>
      <p:sp>
        <p:nvSpPr>
          <p:cNvPr id="2" name="Line 3"/>
          <p:cNvSpPr>
            <a:spLocks noChangeShapeType="1"/>
          </p:cNvSpPr>
          <p:nvPr/>
        </p:nvSpPr>
        <p:spPr bwMode="auto">
          <a:xfrm>
            <a:off x="0" y="5965031"/>
            <a:ext cx="9904791" cy="0"/>
          </a:xfrm>
          <a:prstGeom prst="line">
            <a:avLst/>
          </a:prstGeom>
          <a:noFill/>
          <a:ln w="25400" cap="flat">
            <a:solidFill>
              <a:schemeClr val="tx1"/>
            </a:solidFill>
            <a:prstDash val="solid"/>
            <a:miter lim="800000"/>
            <a:headEnd type="none" w="med" len="med"/>
            <a:tailEnd type="none" w="med" len="med"/>
          </a:ln>
        </p:spPr>
        <p:txBody>
          <a:bodyPr lIns="0" tIns="0" rIns="0" bIns="0"/>
          <a:lstStyle/>
          <a:p>
            <a:pPr algn="ctr">
              <a:defRPr/>
            </a:pPr>
            <a:endParaRPr lang="nl-NL" dirty="0">
              <a:latin typeface="American Typewriter" charset="0"/>
              <a:ea typeface="ヒラギノ明朝 ProN W3" charset="-128"/>
              <a:cs typeface="ヒラギノ明朝 ProN W3" charset="-128"/>
              <a:sym typeface="American Typewriter" charset="0"/>
            </a:endParaRPr>
          </a:p>
        </p:txBody>
      </p:sp>
      <p:sp>
        <p:nvSpPr>
          <p:cNvPr id="7" name="Rectangle 2"/>
          <p:cNvSpPr txBox="1">
            <a:spLocks noChangeArrowheads="1"/>
          </p:cNvSpPr>
          <p:nvPr userDrawn="1"/>
        </p:nvSpPr>
        <p:spPr bwMode="auto">
          <a:xfrm>
            <a:off x="812602" y="2053828"/>
            <a:ext cx="8706445" cy="3625453"/>
          </a:xfrm>
          <a:prstGeom prst="rect">
            <a:avLst/>
          </a:prstGeom>
          <a:noFill/>
          <a:ln w="12700">
            <a:noFill/>
            <a:miter lim="800000"/>
            <a:headEnd/>
            <a:tailEnd/>
          </a:ln>
        </p:spPr>
        <p:txBody>
          <a:bodyPr lIns="37419" tIns="37419" rIns="37419" bIns="37419"/>
          <a:lstStyle/>
          <a:p>
            <a:pPr marL="252580" indent="-252580" eaLnBrk="0" hangingPunct="0">
              <a:buFont typeface="Arial" charset="0"/>
              <a:buChar char="•"/>
              <a:defRPr/>
            </a:pPr>
            <a:endParaRPr lang="nl-NL" sz="2200" dirty="0">
              <a:solidFill>
                <a:srgbClr val="141313"/>
              </a:solidFill>
              <a:latin typeface="Arial" charset="0"/>
              <a:ea typeface="ヒラギノ明朝 ProN W3" charset="-128"/>
              <a:cs typeface="+mn-cs"/>
              <a:sym typeface="Kievit-Book" charset="0"/>
            </a:endParaRPr>
          </a:p>
        </p:txBody>
      </p:sp>
      <p:pic>
        <p:nvPicPr>
          <p:cNvPr id="1030" name="Afbeelding 5" descr="RU_E_A4_diap.psd"/>
          <p:cNvPicPr>
            <a:picLocks noChangeAspect="1"/>
          </p:cNvPicPr>
          <p:nvPr userDrawn="1"/>
        </p:nvPicPr>
        <p:blipFill>
          <a:blip r:embed="rId8"/>
          <a:srcRect/>
          <a:stretch>
            <a:fillRect/>
          </a:stretch>
        </p:blipFill>
        <p:spPr bwMode="auto">
          <a:xfrm>
            <a:off x="6723311" y="6189390"/>
            <a:ext cx="2798155" cy="448717"/>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4256" r:id="rId1"/>
    <p:sldLayoutId id="2147484255" r:id="rId2"/>
    <p:sldLayoutId id="2147484254" r:id="rId3"/>
    <p:sldLayoutId id="2147484253" r:id="rId4"/>
    <p:sldLayoutId id="2147484268" r:id="rId5"/>
  </p:sldLayoutIdLst>
  <p:transition/>
  <p:hf sldNum="0" hdr="0" dt="0"/>
  <p:txStyles>
    <p:titleStyle>
      <a:lvl1pPr algn="l" rtl="0" eaLnBrk="0" fontAlgn="base" hangingPunct="0">
        <a:spcBef>
          <a:spcPct val="0"/>
        </a:spcBef>
        <a:spcAft>
          <a:spcPct val="0"/>
        </a:spcAft>
        <a:defRPr sz="3700">
          <a:solidFill>
            <a:schemeClr val="tx1"/>
          </a:solidFill>
          <a:latin typeface="Arial"/>
          <a:ea typeface="ＭＳ Ｐゴシック" charset="-128"/>
          <a:cs typeface="Arial"/>
          <a:sym typeface="Kievit-Medium"/>
        </a:defRPr>
      </a:lvl1pPr>
      <a:lvl2pPr algn="l" rtl="0" eaLnBrk="0" fontAlgn="base" hangingPunct="0">
        <a:spcBef>
          <a:spcPct val="0"/>
        </a:spcBef>
        <a:spcAft>
          <a:spcPct val="0"/>
        </a:spcAft>
        <a:defRPr sz="3700">
          <a:solidFill>
            <a:schemeClr val="tx1"/>
          </a:solidFill>
          <a:latin typeface="Arial" charset="0"/>
          <a:ea typeface="ＭＳ Ｐゴシック" charset="-128"/>
          <a:cs typeface="Arial" pitchFamily="34" charset="0"/>
          <a:sym typeface="Kievit-Medium"/>
        </a:defRPr>
      </a:lvl2pPr>
      <a:lvl3pPr algn="l" rtl="0" eaLnBrk="0" fontAlgn="base" hangingPunct="0">
        <a:spcBef>
          <a:spcPct val="0"/>
        </a:spcBef>
        <a:spcAft>
          <a:spcPct val="0"/>
        </a:spcAft>
        <a:defRPr sz="3700">
          <a:solidFill>
            <a:schemeClr val="tx1"/>
          </a:solidFill>
          <a:latin typeface="Arial" charset="0"/>
          <a:ea typeface="ＭＳ Ｐゴシック" charset="-128"/>
          <a:cs typeface="Arial" pitchFamily="34" charset="0"/>
          <a:sym typeface="Kievit-Medium"/>
        </a:defRPr>
      </a:lvl3pPr>
      <a:lvl4pPr algn="l" rtl="0" eaLnBrk="0" fontAlgn="base" hangingPunct="0">
        <a:spcBef>
          <a:spcPct val="0"/>
        </a:spcBef>
        <a:spcAft>
          <a:spcPct val="0"/>
        </a:spcAft>
        <a:defRPr sz="3700">
          <a:solidFill>
            <a:schemeClr val="tx1"/>
          </a:solidFill>
          <a:latin typeface="Arial" charset="0"/>
          <a:ea typeface="ＭＳ Ｐゴシック" charset="-128"/>
          <a:cs typeface="Arial" pitchFamily="34" charset="0"/>
          <a:sym typeface="Kievit-Medium"/>
        </a:defRPr>
      </a:lvl4pPr>
      <a:lvl5pPr algn="l" rtl="0" eaLnBrk="0" fontAlgn="base" hangingPunct="0">
        <a:spcBef>
          <a:spcPct val="0"/>
        </a:spcBef>
        <a:spcAft>
          <a:spcPct val="0"/>
        </a:spcAft>
        <a:defRPr sz="3700">
          <a:solidFill>
            <a:schemeClr val="tx1"/>
          </a:solidFill>
          <a:latin typeface="Arial" charset="0"/>
          <a:ea typeface="ＭＳ Ｐゴシック" charset="-128"/>
          <a:cs typeface="Arial" pitchFamily="34" charset="0"/>
          <a:sym typeface="Kievit-Medium"/>
        </a:defRPr>
      </a:lvl5pPr>
      <a:lvl6pPr marL="336774" algn="l" rtl="0" fontAlgn="base">
        <a:spcBef>
          <a:spcPct val="0"/>
        </a:spcBef>
        <a:spcAft>
          <a:spcPct val="0"/>
        </a:spcAft>
        <a:defRPr sz="4700">
          <a:solidFill>
            <a:schemeClr val="tx1"/>
          </a:solidFill>
          <a:latin typeface="Kievit-Medium" charset="0"/>
          <a:ea typeface="ヒラギノ角ゴ ProN W6" charset="-128"/>
          <a:cs typeface="ヒラギノ角ゴ ProN W6" charset="-128"/>
          <a:sym typeface="Kievit-Medium" charset="0"/>
        </a:defRPr>
      </a:lvl6pPr>
      <a:lvl7pPr marL="673547" algn="l" rtl="0" fontAlgn="base">
        <a:spcBef>
          <a:spcPct val="0"/>
        </a:spcBef>
        <a:spcAft>
          <a:spcPct val="0"/>
        </a:spcAft>
        <a:defRPr sz="4700">
          <a:solidFill>
            <a:schemeClr val="tx1"/>
          </a:solidFill>
          <a:latin typeface="Kievit-Medium" charset="0"/>
          <a:ea typeface="ヒラギノ角ゴ ProN W6" charset="-128"/>
          <a:cs typeface="ヒラギノ角ゴ ProN W6" charset="-128"/>
          <a:sym typeface="Kievit-Medium" charset="0"/>
        </a:defRPr>
      </a:lvl7pPr>
      <a:lvl8pPr marL="1010321" algn="l" rtl="0" fontAlgn="base">
        <a:spcBef>
          <a:spcPct val="0"/>
        </a:spcBef>
        <a:spcAft>
          <a:spcPct val="0"/>
        </a:spcAft>
        <a:defRPr sz="4700">
          <a:solidFill>
            <a:schemeClr val="tx1"/>
          </a:solidFill>
          <a:latin typeface="Kievit-Medium" charset="0"/>
          <a:ea typeface="ヒラギノ角ゴ ProN W6" charset="-128"/>
          <a:cs typeface="ヒラギノ角ゴ ProN W6" charset="-128"/>
          <a:sym typeface="Kievit-Medium" charset="0"/>
        </a:defRPr>
      </a:lvl8pPr>
      <a:lvl9pPr marL="1347094" algn="l" rtl="0" fontAlgn="base">
        <a:spcBef>
          <a:spcPct val="0"/>
        </a:spcBef>
        <a:spcAft>
          <a:spcPct val="0"/>
        </a:spcAft>
        <a:defRPr sz="4700">
          <a:solidFill>
            <a:schemeClr val="tx1"/>
          </a:solidFill>
          <a:latin typeface="Kievit-Medium" charset="0"/>
          <a:ea typeface="ヒラギノ角ゴ ProN W6" charset="-128"/>
          <a:cs typeface="ヒラギノ角ゴ ProN W6" charset="-128"/>
          <a:sym typeface="Kievit-Medium" charset="0"/>
        </a:defRPr>
      </a:lvl9pPr>
    </p:titleStyle>
    <p:bodyStyle>
      <a:lvl1pPr marL="252580" indent="-252580" algn="l" rtl="0" eaLnBrk="0" fontAlgn="base" hangingPunct="0">
        <a:spcBef>
          <a:spcPct val="0"/>
        </a:spcBef>
        <a:spcAft>
          <a:spcPct val="0"/>
        </a:spcAft>
        <a:buFont typeface="Arial" pitchFamily="34" charset="0"/>
        <a:buChar char="•"/>
        <a:defRPr sz="1800">
          <a:solidFill>
            <a:schemeClr val="tx1"/>
          </a:solidFill>
          <a:latin typeface="Arial"/>
          <a:ea typeface="ＭＳ Ｐゴシック" charset="-128"/>
          <a:cs typeface="Arial"/>
          <a:sym typeface="Kievit-Book"/>
        </a:defRPr>
      </a:lvl1pPr>
      <a:lvl2pPr marL="547257" indent="-210483" algn="l" rtl="0" eaLnBrk="0" fontAlgn="base" hangingPunct="0">
        <a:spcBef>
          <a:spcPct val="0"/>
        </a:spcBef>
        <a:spcAft>
          <a:spcPct val="0"/>
        </a:spcAft>
        <a:buChar char="–"/>
        <a:defRPr sz="2200">
          <a:solidFill>
            <a:srgbClr val="141313"/>
          </a:solidFill>
          <a:latin typeface="+mn-lt"/>
          <a:ea typeface="ＭＳ Ｐゴシック" charset="-128"/>
          <a:cs typeface="+mn-cs"/>
          <a:sym typeface="Kievit-Book"/>
        </a:defRPr>
      </a:lvl2pPr>
      <a:lvl3pPr marL="841934" indent="-168387" algn="l" rtl="0" eaLnBrk="0" fontAlgn="base" hangingPunct="0">
        <a:spcBef>
          <a:spcPct val="0"/>
        </a:spcBef>
        <a:spcAft>
          <a:spcPct val="0"/>
        </a:spcAft>
        <a:buChar char="•"/>
        <a:defRPr sz="2200">
          <a:solidFill>
            <a:srgbClr val="141313"/>
          </a:solidFill>
          <a:latin typeface="+mn-lt"/>
          <a:ea typeface="ＭＳ Ｐゴシック" charset="-128"/>
          <a:cs typeface="+mn-cs"/>
          <a:sym typeface="Kievit-Book"/>
        </a:defRPr>
      </a:lvl3pPr>
      <a:lvl4pPr marL="1178707" indent="-168387" algn="l" rtl="0" eaLnBrk="0" fontAlgn="base" hangingPunct="0">
        <a:spcBef>
          <a:spcPct val="0"/>
        </a:spcBef>
        <a:spcAft>
          <a:spcPct val="0"/>
        </a:spcAft>
        <a:buChar char="–"/>
        <a:defRPr sz="2200">
          <a:solidFill>
            <a:srgbClr val="141313"/>
          </a:solidFill>
          <a:latin typeface="+mn-lt"/>
          <a:ea typeface="ＭＳ Ｐゴシック" charset="-128"/>
          <a:cs typeface="+mn-cs"/>
          <a:sym typeface="Kievit-Book"/>
        </a:defRPr>
      </a:lvl4pPr>
      <a:lvl5pPr marL="1515481" indent="-168387" algn="l" rtl="0" eaLnBrk="0" fontAlgn="base" hangingPunct="0">
        <a:spcBef>
          <a:spcPct val="0"/>
        </a:spcBef>
        <a:spcAft>
          <a:spcPct val="0"/>
        </a:spcAft>
        <a:buChar char="»"/>
        <a:defRPr sz="2200">
          <a:solidFill>
            <a:srgbClr val="141313"/>
          </a:solidFill>
          <a:latin typeface="+mn-lt"/>
          <a:ea typeface="ＭＳ Ｐゴシック" charset="-128"/>
          <a:cs typeface="+mn-cs"/>
          <a:sym typeface="Kievit-Book"/>
        </a:defRPr>
      </a:lvl5pPr>
      <a:lvl6pPr marL="336774" algn="l" rtl="0" fontAlgn="base">
        <a:spcBef>
          <a:spcPct val="0"/>
        </a:spcBef>
        <a:spcAft>
          <a:spcPct val="0"/>
        </a:spcAft>
        <a:defRPr sz="2200">
          <a:solidFill>
            <a:srgbClr val="141313"/>
          </a:solidFill>
          <a:latin typeface="+mn-lt"/>
          <a:ea typeface="+mn-ea"/>
          <a:cs typeface="+mn-cs"/>
          <a:sym typeface="Kievit-Book" charset="0"/>
        </a:defRPr>
      </a:lvl6pPr>
      <a:lvl7pPr marL="673547" algn="l" rtl="0" fontAlgn="base">
        <a:spcBef>
          <a:spcPct val="0"/>
        </a:spcBef>
        <a:spcAft>
          <a:spcPct val="0"/>
        </a:spcAft>
        <a:defRPr sz="2200">
          <a:solidFill>
            <a:srgbClr val="141313"/>
          </a:solidFill>
          <a:latin typeface="+mn-lt"/>
          <a:ea typeface="+mn-ea"/>
          <a:cs typeface="+mn-cs"/>
          <a:sym typeface="Kievit-Book" charset="0"/>
        </a:defRPr>
      </a:lvl7pPr>
      <a:lvl8pPr marL="1010321" algn="l" rtl="0" fontAlgn="base">
        <a:spcBef>
          <a:spcPct val="0"/>
        </a:spcBef>
        <a:spcAft>
          <a:spcPct val="0"/>
        </a:spcAft>
        <a:defRPr sz="2200">
          <a:solidFill>
            <a:srgbClr val="141313"/>
          </a:solidFill>
          <a:latin typeface="+mn-lt"/>
          <a:ea typeface="+mn-ea"/>
          <a:cs typeface="+mn-cs"/>
          <a:sym typeface="Kievit-Book" charset="0"/>
        </a:defRPr>
      </a:lvl8pPr>
      <a:lvl9pPr marL="1347094" algn="l" rtl="0" fontAlgn="base">
        <a:spcBef>
          <a:spcPct val="0"/>
        </a:spcBef>
        <a:spcAft>
          <a:spcPct val="0"/>
        </a:spcAft>
        <a:defRPr sz="2200">
          <a:solidFill>
            <a:srgbClr val="141313"/>
          </a:solidFill>
          <a:latin typeface="+mn-lt"/>
          <a:ea typeface="+mn-ea"/>
          <a:cs typeface="+mn-cs"/>
          <a:sym typeface="Kievit-Book" charset="0"/>
        </a:defRPr>
      </a:lvl9pPr>
    </p:bodyStyle>
    <p:otherStyle>
      <a:defPPr>
        <a:defRPr lang="nl-NL"/>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633" y="696516"/>
            <a:ext cx="8416230" cy="741164"/>
          </a:xfrm>
          <a:prstGeom prst="rect">
            <a:avLst/>
          </a:prstGeom>
          <a:noFill/>
          <a:ln w="12700">
            <a:noFill/>
            <a:miter lim="800000"/>
            <a:headEnd/>
            <a:tailEnd/>
          </a:ln>
        </p:spPr>
        <p:txBody>
          <a:bodyPr vert="horz" wrap="square" lIns="37419" tIns="37419" rIns="37419" bIns="37419" numCol="1" anchor="t" anchorCtr="0" compatLnSpc="1">
            <a:prstTxWarp prst="textNoShape">
              <a:avLst/>
            </a:prstTxWarp>
          </a:bodyPr>
          <a:lstStyle/>
          <a:p>
            <a:pPr lvl="0"/>
            <a:endParaRPr lang="nl-NL">
              <a:sym typeface="Kievit-Book"/>
            </a:endParaRPr>
          </a:p>
        </p:txBody>
      </p:sp>
      <p:sp>
        <p:nvSpPr>
          <p:cNvPr id="2051" name="Rectangle 2"/>
          <p:cNvSpPr>
            <a:spLocks noGrp="1" noChangeArrowheads="1"/>
          </p:cNvSpPr>
          <p:nvPr>
            <p:ph type="body" idx="1"/>
          </p:nvPr>
        </p:nvSpPr>
        <p:spPr bwMode="auto">
          <a:xfrm>
            <a:off x="685633" y="1455539"/>
            <a:ext cx="8416230" cy="4223742"/>
          </a:xfrm>
          <a:prstGeom prst="rect">
            <a:avLst/>
          </a:prstGeom>
          <a:noFill/>
          <a:ln w="12700">
            <a:noFill/>
            <a:miter lim="800000"/>
            <a:headEnd/>
            <a:tailEnd/>
          </a:ln>
        </p:spPr>
        <p:txBody>
          <a:bodyPr vert="horz" wrap="square" lIns="37419" tIns="37419" rIns="37419" bIns="37419" numCol="1" anchor="t" anchorCtr="0" compatLnSpc="1">
            <a:prstTxWarp prst="textNoShape">
              <a:avLst/>
            </a:prstTxWarp>
          </a:bodyPr>
          <a:lstStyle/>
          <a:p>
            <a:pPr lvl="0"/>
            <a:endParaRPr lang="nl-NL">
              <a:sym typeface="Kievit-Book"/>
            </a:endParaRPr>
          </a:p>
        </p:txBody>
      </p:sp>
      <p:sp>
        <p:nvSpPr>
          <p:cNvPr id="2" name="Line 3"/>
          <p:cNvSpPr>
            <a:spLocks noChangeShapeType="1"/>
          </p:cNvSpPr>
          <p:nvPr/>
        </p:nvSpPr>
        <p:spPr bwMode="auto">
          <a:xfrm>
            <a:off x="0" y="5965031"/>
            <a:ext cx="9904791" cy="0"/>
          </a:xfrm>
          <a:prstGeom prst="line">
            <a:avLst/>
          </a:prstGeom>
          <a:noFill/>
          <a:ln w="25400" cap="flat">
            <a:solidFill>
              <a:schemeClr val="tx1"/>
            </a:solidFill>
            <a:prstDash val="solid"/>
            <a:miter lim="800000"/>
            <a:headEnd type="none" w="med" len="med"/>
            <a:tailEnd type="none" w="med" len="med"/>
          </a:ln>
        </p:spPr>
        <p:txBody>
          <a:bodyPr lIns="0" tIns="0" rIns="0" bIns="0"/>
          <a:lstStyle/>
          <a:p>
            <a:pPr algn="ctr">
              <a:defRPr/>
            </a:pPr>
            <a:endParaRPr lang="nl-NL" dirty="0">
              <a:latin typeface="American Typewriter" charset="0"/>
              <a:ea typeface="ヒラギノ明朝 ProN W3" charset="-128"/>
              <a:cs typeface="ヒラギノ明朝 ProN W3" charset="-128"/>
              <a:sym typeface="American Typewriter" charset="0"/>
            </a:endParaRPr>
          </a:p>
        </p:txBody>
      </p:sp>
      <p:sp>
        <p:nvSpPr>
          <p:cNvPr id="3" name="Line 5"/>
          <p:cNvSpPr>
            <a:spLocks noChangeShapeType="1"/>
          </p:cNvSpPr>
          <p:nvPr/>
        </p:nvSpPr>
        <p:spPr bwMode="auto">
          <a:xfrm>
            <a:off x="0" y="5965031"/>
            <a:ext cx="9904791" cy="0"/>
          </a:xfrm>
          <a:prstGeom prst="line">
            <a:avLst/>
          </a:prstGeom>
          <a:noFill/>
          <a:ln w="25400" cap="flat">
            <a:solidFill>
              <a:srgbClr val="BE311A"/>
            </a:solidFill>
            <a:prstDash val="solid"/>
            <a:miter lim="800000"/>
            <a:headEnd type="none" w="med" len="med"/>
            <a:tailEnd type="none" w="med" len="med"/>
          </a:ln>
        </p:spPr>
        <p:txBody>
          <a:bodyPr lIns="0" tIns="0" rIns="0" bIns="0"/>
          <a:lstStyle/>
          <a:p>
            <a:pPr algn="ctr">
              <a:defRPr/>
            </a:pPr>
            <a:endParaRPr lang="nl-NL" dirty="0">
              <a:latin typeface="American Typewriter" charset="0"/>
              <a:ea typeface="ヒラギノ明朝 ProN W3" charset="-128"/>
              <a:cs typeface="ヒラギノ明朝 ProN W3" charset="-128"/>
              <a:sym typeface="American Typewriter" charset="0"/>
            </a:endParaRPr>
          </a:p>
        </p:txBody>
      </p:sp>
      <p:pic>
        <p:nvPicPr>
          <p:cNvPr id="2054" name="Afbeelding 10" descr="RU_E_A4_CMYK.eps"/>
          <p:cNvPicPr>
            <a:picLocks noChangeAspect="1"/>
          </p:cNvPicPr>
          <p:nvPr userDrawn="1"/>
        </p:nvPicPr>
        <p:blipFill>
          <a:blip r:embed="rId15"/>
          <a:srcRect/>
          <a:stretch>
            <a:fillRect/>
          </a:stretch>
        </p:blipFill>
        <p:spPr bwMode="auto">
          <a:xfrm>
            <a:off x="6723311" y="6189390"/>
            <a:ext cx="2798155" cy="453182"/>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4262" r:id="rId1"/>
    <p:sldLayoutId id="2147484261" r:id="rId2"/>
    <p:sldLayoutId id="2147484260" r:id="rId3"/>
    <p:sldLayoutId id="2147484259" r:id="rId4"/>
    <p:sldLayoutId id="2147484258" r:id="rId5"/>
    <p:sldLayoutId id="2147484257" r:id="rId6"/>
    <p:sldLayoutId id="2147484263" r:id="rId7"/>
    <p:sldLayoutId id="2147484264" r:id="rId8"/>
    <p:sldLayoutId id="2147484265" r:id="rId9"/>
    <p:sldLayoutId id="2147484266" r:id="rId10"/>
    <p:sldLayoutId id="2147484269" r:id="rId11"/>
    <p:sldLayoutId id="2147484270" r:id="rId12"/>
  </p:sldLayoutIdLst>
  <p:transition/>
  <p:hf sldNum="0" hdr="0" dt="0"/>
  <p:txStyles>
    <p:titleStyle>
      <a:lvl1pPr algn="l" rtl="0" eaLnBrk="0" fontAlgn="base" hangingPunct="0">
        <a:spcBef>
          <a:spcPct val="0"/>
        </a:spcBef>
        <a:spcAft>
          <a:spcPct val="0"/>
        </a:spcAft>
        <a:defRPr sz="2200" b="1">
          <a:solidFill>
            <a:srgbClr val="BE311A"/>
          </a:solidFill>
          <a:latin typeface="Arial"/>
          <a:ea typeface="ＭＳ Ｐゴシック" charset="-128"/>
          <a:cs typeface="Arial"/>
          <a:sym typeface="Kievit-Book"/>
        </a:defRPr>
      </a:lvl1pPr>
      <a:lvl2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2pPr>
      <a:lvl3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3pPr>
      <a:lvl4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4pPr>
      <a:lvl5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5pPr>
      <a:lvl6pPr marL="336774"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6pPr>
      <a:lvl7pPr marL="673547"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7pPr>
      <a:lvl8pPr marL="1010321"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8pPr>
      <a:lvl9pPr marL="1347094"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9pPr>
    </p:titleStyle>
    <p:bodyStyle>
      <a:lvl1pPr marL="252580" indent="-252580" algn="l" rtl="0" eaLnBrk="0" fontAlgn="base" hangingPunct="0">
        <a:spcBef>
          <a:spcPct val="0"/>
        </a:spcBef>
        <a:spcAft>
          <a:spcPct val="0"/>
        </a:spcAft>
        <a:buChar char="•"/>
        <a:defRPr sz="1800">
          <a:solidFill>
            <a:srgbClr val="141313"/>
          </a:solidFill>
          <a:latin typeface="Arial"/>
          <a:ea typeface="ＭＳ Ｐゴシック" charset="-128"/>
          <a:cs typeface="Arial"/>
          <a:sym typeface="Kievit-Book"/>
        </a:defRPr>
      </a:lvl1pPr>
      <a:lvl2pPr marL="547257" indent="-210483" algn="l" rtl="0" eaLnBrk="0" fontAlgn="base" hangingPunct="0">
        <a:spcBef>
          <a:spcPct val="0"/>
        </a:spcBef>
        <a:spcAft>
          <a:spcPct val="0"/>
        </a:spcAft>
        <a:buChar char="–"/>
        <a:defRPr sz="2200">
          <a:solidFill>
            <a:srgbClr val="141313"/>
          </a:solidFill>
          <a:latin typeface="+mn-lt"/>
          <a:ea typeface="ＭＳ Ｐゴシック" charset="-128"/>
          <a:cs typeface="+mn-cs"/>
          <a:sym typeface="Kievit-Book"/>
        </a:defRPr>
      </a:lvl2pPr>
      <a:lvl3pPr marL="841934" indent="-168387" algn="l" rtl="0" eaLnBrk="0" fontAlgn="base" hangingPunct="0">
        <a:spcBef>
          <a:spcPct val="0"/>
        </a:spcBef>
        <a:spcAft>
          <a:spcPct val="0"/>
        </a:spcAft>
        <a:buChar char="•"/>
        <a:defRPr sz="2200">
          <a:solidFill>
            <a:srgbClr val="141313"/>
          </a:solidFill>
          <a:latin typeface="+mn-lt"/>
          <a:ea typeface="ＭＳ Ｐゴシック" charset="-128"/>
          <a:cs typeface="+mn-cs"/>
          <a:sym typeface="Kievit-Book"/>
        </a:defRPr>
      </a:lvl3pPr>
      <a:lvl4pPr marL="1178707" indent="-168387" algn="l" rtl="0" eaLnBrk="0" fontAlgn="base" hangingPunct="0">
        <a:spcBef>
          <a:spcPct val="0"/>
        </a:spcBef>
        <a:spcAft>
          <a:spcPct val="0"/>
        </a:spcAft>
        <a:buChar char="–"/>
        <a:defRPr sz="2200">
          <a:solidFill>
            <a:srgbClr val="141313"/>
          </a:solidFill>
          <a:latin typeface="+mn-lt"/>
          <a:ea typeface="ＭＳ Ｐゴシック" charset="-128"/>
          <a:cs typeface="+mn-cs"/>
          <a:sym typeface="Kievit-Book"/>
        </a:defRPr>
      </a:lvl4pPr>
      <a:lvl5pPr marL="1515481" indent="-168387" algn="l" rtl="0" eaLnBrk="0" fontAlgn="base" hangingPunct="0">
        <a:spcBef>
          <a:spcPct val="0"/>
        </a:spcBef>
        <a:spcAft>
          <a:spcPct val="0"/>
        </a:spcAft>
        <a:buChar char="»"/>
        <a:defRPr sz="2200">
          <a:solidFill>
            <a:srgbClr val="141313"/>
          </a:solidFill>
          <a:latin typeface="+mn-lt"/>
          <a:ea typeface="ＭＳ Ｐゴシック" charset="-128"/>
          <a:cs typeface="+mn-cs"/>
          <a:sym typeface="Kievit-Book"/>
        </a:defRPr>
      </a:lvl5pPr>
      <a:lvl6pPr marL="336774" algn="l" rtl="0" fontAlgn="base">
        <a:spcBef>
          <a:spcPct val="0"/>
        </a:spcBef>
        <a:spcAft>
          <a:spcPct val="0"/>
        </a:spcAft>
        <a:defRPr sz="2200">
          <a:solidFill>
            <a:srgbClr val="141313"/>
          </a:solidFill>
          <a:latin typeface="+mn-lt"/>
          <a:ea typeface="+mn-ea"/>
          <a:cs typeface="+mn-cs"/>
          <a:sym typeface="Kievit-Book" charset="0"/>
        </a:defRPr>
      </a:lvl6pPr>
      <a:lvl7pPr marL="673547" algn="l" rtl="0" fontAlgn="base">
        <a:spcBef>
          <a:spcPct val="0"/>
        </a:spcBef>
        <a:spcAft>
          <a:spcPct val="0"/>
        </a:spcAft>
        <a:defRPr sz="2200">
          <a:solidFill>
            <a:srgbClr val="141313"/>
          </a:solidFill>
          <a:latin typeface="+mn-lt"/>
          <a:ea typeface="+mn-ea"/>
          <a:cs typeface="+mn-cs"/>
          <a:sym typeface="Kievit-Book" charset="0"/>
        </a:defRPr>
      </a:lvl7pPr>
      <a:lvl8pPr marL="1010321" algn="l" rtl="0" fontAlgn="base">
        <a:spcBef>
          <a:spcPct val="0"/>
        </a:spcBef>
        <a:spcAft>
          <a:spcPct val="0"/>
        </a:spcAft>
        <a:defRPr sz="2200">
          <a:solidFill>
            <a:srgbClr val="141313"/>
          </a:solidFill>
          <a:latin typeface="+mn-lt"/>
          <a:ea typeface="+mn-ea"/>
          <a:cs typeface="+mn-cs"/>
          <a:sym typeface="Kievit-Book" charset="0"/>
        </a:defRPr>
      </a:lvl8pPr>
      <a:lvl9pPr marL="1347094" algn="l" rtl="0" fontAlgn="base">
        <a:spcBef>
          <a:spcPct val="0"/>
        </a:spcBef>
        <a:spcAft>
          <a:spcPct val="0"/>
        </a:spcAft>
        <a:defRPr sz="2200">
          <a:solidFill>
            <a:srgbClr val="141313"/>
          </a:solidFill>
          <a:latin typeface="+mn-lt"/>
          <a:ea typeface="+mn-ea"/>
          <a:cs typeface="+mn-cs"/>
          <a:sym typeface="Kievit-Book" charset="0"/>
        </a:defRPr>
      </a:lvl9pPr>
    </p:bodyStyle>
    <p:otherStyle>
      <a:defPPr>
        <a:defRPr lang="nl-NL"/>
      </a:defPPr>
      <a:lvl1pPr marL="0" algn="l" defTabSz="336774" rtl="0" eaLnBrk="1" latinLnBrk="0" hangingPunct="1">
        <a:defRPr sz="1300" kern="1200">
          <a:solidFill>
            <a:schemeClr val="tx1"/>
          </a:solidFill>
          <a:latin typeface="+mn-lt"/>
          <a:ea typeface="+mn-ea"/>
          <a:cs typeface="+mn-cs"/>
        </a:defRPr>
      </a:lvl1pPr>
      <a:lvl2pPr marL="336774" algn="l" defTabSz="336774" rtl="0" eaLnBrk="1" latinLnBrk="0" hangingPunct="1">
        <a:defRPr sz="1300" kern="1200">
          <a:solidFill>
            <a:schemeClr val="tx1"/>
          </a:solidFill>
          <a:latin typeface="+mn-lt"/>
          <a:ea typeface="+mn-ea"/>
          <a:cs typeface="+mn-cs"/>
        </a:defRPr>
      </a:lvl2pPr>
      <a:lvl3pPr marL="673547" algn="l" defTabSz="336774" rtl="0" eaLnBrk="1" latinLnBrk="0" hangingPunct="1">
        <a:defRPr sz="1300" kern="1200">
          <a:solidFill>
            <a:schemeClr val="tx1"/>
          </a:solidFill>
          <a:latin typeface="+mn-lt"/>
          <a:ea typeface="+mn-ea"/>
          <a:cs typeface="+mn-cs"/>
        </a:defRPr>
      </a:lvl3pPr>
      <a:lvl4pPr marL="1010321" algn="l" defTabSz="336774" rtl="0" eaLnBrk="1" latinLnBrk="0" hangingPunct="1">
        <a:defRPr sz="1300" kern="1200">
          <a:solidFill>
            <a:schemeClr val="tx1"/>
          </a:solidFill>
          <a:latin typeface="+mn-lt"/>
          <a:ea typeface="+mn-ea"/>
          <a:cs typeface="+mn-cs"/>
        </a:defRPr>
      </a:lvl4pPr>
      <a:lvl5pPr marL="1347094" algn="l" defTabSz="336774" rtl="0" eaLnBrk="1" latinLnBrk="0" hangingPunct="1">
        <a:defRPr sz="1300" kern="1200">
          <a:solidFill>
            <a:schemeClr val="tx1"/>
          </a:solidFill>
          <a:latin typeface="+mn-lt"/>
          <a:ea typeface="+mn-ea"/>
          <a:cs typeface="+mn-cs"/>
        </a:defRPr>
      </a:lvl5pPr>
      <a:lvl6pPr marL="1683868" algn="l" defTabSz="336774" rtl="0" eaLnBrk="1" latinLnBrk="0" hangingPunct="1">
        <a:defRPr sz="1300" kern="1200">
          <a:solidFill>
            <a:schemeClr val="tx1"/>
          </a:solidFill>
          <a:latin typeface="+mn-lt"/>
          <a:ea typeface="+mn-ea"/>
          <a:cs typeface="+mn-cs"/>
        </a:defRPr>
      </a:lvl6pPr>
      <a:lvl7pPr marL="2020641" algn="l" defTabSz="336774" rtl="0" eaLnBrk="1" latinLnBrk="0" hangingPunct="1">
        <a:defRPr sz="1300" kern="1200">
          <a:solidFill>
            <a:schemeClr val="tx1"/>
          </a:solidFill>
          <a:latin typeface="+mn-lt"/>
          <a:ea typeface="+mn-ea"/>
          <a:cs typeface="+mn-cs"/>
        </a:defRPr>
      </a:lvl7pPr>
      <a:lvl8pPr marL="2357415" algn="l" defTabSz="336774" rtl="0" eaLnBrk="1" latinLnBrk="0" hangingPunct="1">
        <a:defRPr sz="1300" kern="1200">
          <a:solidFill>
            <a:schemeClr val="tx1"/>
          </a:solidFill>
          <a:latin typeface="+mn-lt"/>
          <a:ea typeface="+mn-ea"/>
          <a:cs typeface="+mn-cs"/>
        </a:defRPr>
      </a:lvl8pPr>
      <a:lvl9pPr marL="2694188" algn="l" defTabSz="33677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Content Placeholder 2"/>
          <p:cNvSpPr>
            <a:spLocks noGrp="1"/>
          </p:cNvSpPr>
          <p:nvPr>
            <p:ph idx="1"/>
          </p:nvPr>
        </p:nvSpPr>
        <p:spPr/>
        <p:txBody>
          <a:bodyPr/>
          <a:lstStyle/>
          <a:p>
            <a:endParaRPr lang="nl-NL"/>
          </a:p>
        </p:txBody>
      </p:sp>
      <p:pic>
        <p:nvPicPr>
          <p:cNvPr id="4" name="Picture 4" descr="https://gnb-test.imgix.net/wp-content/uploads/2016/11/Picture1.png?crop=faces&amp;w=901&amp;h=506.8125&amp;fit=crop&amp;fm=pjpg"/>
          <p:cNvPicPr>
            <a:picLocks noChangeAspect="1" noChangeArrowheads="1"/>
          </p:cNvPicPr>
          <p:nvPr/>
        </p:nvPicPr>
        <p:blipFill rotWithShape="1">
          <a:blip r:embed="rId3">
            <a:extLst>
              <a:ext uri="{28A0092B-C50C-407E-A947-70E740481C1C}">
                <a14:useLocalDpi xmlns:a14="http://schemas.microsoft.com/office/drawing/2010/main" val="0"/>
              </a:ext>
            </a:extLst>
          </a:blip>
          <a:srcRect l="6500"/>
          <a:stretch/>
        </p:blipFill>
        <p:spPr bwMode="auto">
          <a:xfrm>
            <a:off x="-15552" y="0"/>
            <a:ext cx="9921552" cy="597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685633" y="6237312"/>
            <a:ext cx="8416230" cy="620688"/>
          </a:xfrm>
          <a:prstGeom prst="rect">
            <a:avLst/>
          </a:prstGeom>
          <a:noFill/>
          <a:ln w="12700">
            <a:noFill/>
            <a:miter lim="800000"/>
            <a:headEnd/>
            <a:tailEnd/>
          </a:ln>
        </p:spPr>
        <p:txBody>
          <a:bodyPr vert="horz" wrap="square" lIns="37419" tIns="37419" rIns="37419" bIns="37419" numCol="1" anchor="t" anchorCtr="0" compatLnSpc="1">
            <a:prstTxWarp prst="textNoShape">
              <a:avLst/>
            </a:prstTxWarp>
          </a:bodyPr>
          <a:lstStyle>
            <a:lvl1pPr algn="l" rtl="0" eaLnBrk="0" fontAlgn="base" hangingPunct="0">
              <a:spcBef>
                <a:spcPct val="0"/>
              </a:spcBef>
              <a:spcAft>
                <a:spcPct val="0"/>
              </a:spcAft>
              <a:defRPr sz="2200" b="1">
                <a:solidFill>
                  <a:srgbClr val="BE311A"/>
                </a:solidFill>
                <a:latin typeface="Arial"/>
                <a:ea typeface="ＭＳ Ｐゴシック" charset="-128"/>
                <a:cs typeface="Arial"/>
                <a:sym typeface="Kievit-Book"/>
              </a:defRPr>
            </a:lvl1pPr>
            <a:lvl2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2pPr>
            <a:lvl3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3pPr>
            <a:lvl4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4pPr>
            <a:lvl5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5pPr>
            <a:lvl6pPr marL="336774"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6pPr>
            <a:lvl7pPr marL="673547"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7pPr>
            <a:lvl8pPr marL="1010321"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8pPr>
            <a:lvl9pPr marL="1347094"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9pPr>
          </a:lstStyle>
          <a:p>
            <a:r>
              <a:rPr lang="nl-NL" kern="0" dirty="0" err="1"/>
              <a:t>What</a:t>
            </a:r>
            <a:r>
              <a:rPr lang="nl-NL" kern="0" dirty="0"/>
              <a:t> is happening here?</a:t>
            </a:r>
          </a:p>
        </p:txBody>
      </p:sp>
    </p:spTree>
    <p:extLst>
      <p:ext uri="{BB962C8B-B14F-4D97-AF65-F5344CB8AC3E}">
        <p14:creationId xmlns:p14="http://schemas.microsoft.com/office/powerpoint/2010/main" val="226283694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416496" y="302653"/>
            <a:ext cx="9073008" cy="822092"/>
          </a:xfrm>
        </p:spPr>
        <p:txBody>
          <a:bodyPr>
            <a:normAutofit fontScale="90000"/>
          </a:bodyPr>
          <a:lstStyle/>
          <a:p>
            <a:pPr algn="ctr"/>
            <a:r>
              <a:rPr lang="en-US" i="1" dirty="0"/>
              <a:t>One </a:t>
            </a:r>
            <a:r>
              <a:rPr lang="en-US" i="1" dirty="0" err="1"/>
              <a:t>encouradgment</a:t>
            </a:r>
            <a:br>
              <a:rPr lang="en-US" i="1" dirty="0"/>
            </a:br>
            <a:br>
              <a:rPr lang="en-US" i="1" dirty="0"/>
            </a:br>
            <a:endParaRPr lang="en-US" sz="3600" b="1" dirty="0">
              <a:solidFill>
                <a:schemeClr val="bg1"/>
              </a:solidFill>
              <a:highlight>
                <a:srgbClr val="0000FF"/>
              </a:highlight>
            </a:endParaRPr>
          </a:p>
        </p:txBody>
      </p:sp>
      <p:sp>
        <p:nvSpPr>
          <p:cNvPr id="3" name="TextBox 2">
            <a:extLst>
              <a:ext uri="{FF2B5EF4-FFF2-40B4-BE49-F238E27FC236}">
                <a16:creationId xmlns:a16="http://schemas.microsoft.com/office/drawing/2014/main" id="{05D32A2F-86F8-4CF9-BF0C-672403064626}"/>
              </a:ext>
            </a:extLst>
          </p:cNvPr>
          <p:cNvSpPr txBox="1"/>
          <p:nvPr/>
        </p:nvSpPr>
        <p:spPr bwMode="auto">
          <a:xfrm>
            <a:off x="200472" y="6237312"/>
            <a:ext cx="6120680" cy="318036"/>
          </a:xfrm>
          <a:prstGeom prst="rect">
            <a:avLst/>
          </a:prstGeom>
          <a:noFill/>
          <a:ln w="12700">
            <a:noFill/>
            <a:miter lim="800000"/>
            <a:headEnd/>
            <a:tailEnd/>
          </a:ln>
        </p:spPr>
        <p:txBody>
          <a:bodyPr vert="horz" wrap="square" lIns="50800" tIns="50800" rIns="50800" bIns="50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i="1" kern="0" dirty="0">
                <a:latin typeface="+mn-lt"/>
                <a:ea typeface="+mn-ea"/>
                <a:cs typeface="+mn-cs"/>
                <a:sym typeface="Kievit-Book" charset="0"/>
              </a:rPr>
              <a:t>Van der Zandt &amp; Vyrastekova, 2019 </a:t>
            </a:r>
            <a:endParaRPr kumimoji="0" lang="nl-NL" sz="1400" b="0" i="1" u="none" strike="noStrike" kern="0" cap="none" spc="0" normalizeH="0" baseline="0" noProof="0" dirty="0">
              <a:ln>
                <a:noFill/>
              </a:ln>
              <a:effectLst/>
              <a:uLnTx/>
              <a:uFillTx/>
              <a:latin typeface="+mn-lt"/>
              <a:ea typeface="+mn-ea"/>
              <a:cs typeface="+mn-cs"/>
              <a:sym typeface="Kievit-Book" charset="0"/>
            </a:endParaRPr>
          </a:p>
        </p:txBody>
      </p:sp>
      <p:pic>
        <p:nvPicPr>
          <p:cNvPr id="5" name="Content Placeholder 6" descr="A picture containing text, metalware, hinge&#10;&#10;Description automatically generated">
            <a:extLst>
              <a:ext uri="{FF2B5EF4-FFF2-40B4-BE49-F238E27FC236}">
                <a16:creationId xmlns:a16="http://schemas.microsoft.com/office/drawing/2014/main" id="{B1E14CB5-DBD5-436A-B58E-1C95A1901FD1}"/>
              </a:ext>
            </a:extLst>
          </p:cNvPr>
          <p:cNvPicPr>
            <a:picLocks noChangeAspect="1"/>
          </p:cNvPicPr>
          <p:nvPr/>
        </p:nvPicPr>
        <p:blipFill rotWithShape="1">
          <a:blip r:embed="rId3"/>
          <a:stretch/>
        </p:blipFill>
        <p:spPr bwMode="auto">
          <a:xfrm>
            <a:off x="0" y="1268760"/>
            <a:ext cx="9906000" cy="6899707"/>
          </a:xfrm>
          <a:prstGeom prst="rect">
            <a:avLst/>
          </a:prstGeom>
          <a:noFill/>
          <a:ln w="12700">
            <a:noFill/>
            <a:miter lim="800000"/>
            <a:headEnd/>
            <a:tailEnd/>
          </a:ln>
        </p:spPr>
      </p:pic>
      <p:sp>
        <p:nvSpPr>
          <p:cNvPr id="8" name="TextBox 7">
            <a:extLst>
              <a:ext uri="{FF2B5EF4-FFF2-40B4-BE49-F238E27FC236}">
                <a16:creationId xmlns:a16="http://schemas.microsoft.com/office/drawing/2014/main" id="{DDCF0FAC-BEF0-4BFE-AF81-690DFBAB7268}"/>
              </a:ext>
            </a:extLst>
          </p:cNvPr>
          <p:cNvSpPr txBox="1"/>
          <p:nvPr/>
        </p:nvSpPr>
        <p:spPr>
          <a:xfrm>
            <a:off x="380492" y="6670155"/>
            <a:ext cx="5760640" cy="646331"/>
          </a:xfrm>
          <a:prstGeom prst="rect">
            <a:avLst/>
          </a:prstGeom>
          <a:noFill/>
        </p:spPr>
        <p:txBody>
          <a:bodyPr wrap="square" rtlCol="0">
            <a:spAutoFit/>
          </a:bodyPr>
          <a:lstStyle/>
          <a:p>
            <a:r>
              <a:rPr lang="en-US" sz="1800" b="1" i="1" dirty="0">
                <a:solidFill>
                  <a:srgbClr val="BE311A"/>
                </a:solidFill>
                <a:latin typeface="+mj-lt"/>
              </a:rPr>
              <a:t>Distortion of teachers’ second order beliefs about inclusive education (Vyrastekova, 2021)</a:t>
            </a:r>
            <a:endParaRPr lang="nl-NL" sz="1800" b="1" i="1" dirty="0">
              <a:solidFill>
                <a:srgbClr val="BE311A"/>
              </a:solidFill>
              <a:latin typeface="+mj-lt"/>
            </a:endParaRPr>
          </a:p>
        </p:txBody>
      </p:sp>
    </p:spTree>
    <p:extLst>
      <p:ext uri="{BB962C8B-B14F-4D97-AF65-F5344CB8AC3E}">
        <p14:creationId xmlns:p14="http://schemas.microsoft.com/office/powerpoint/2010/main" val="222713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685633" y="696516"/>
            <a:ext cx="6787647" cy="741164"/>
          </a:xfrm>
        </p:spPr>
        <p:txBody>
          <a:bodyPr>
            <a:normAutofit/>
          </a:bodyPr>
          <a:lstStyle/>
          <a:p>
            <a:pPr algn="ctr"/>
            <a:r>
              <a:rPr lang="en-US" dirty="0"/>
              <a:t>What we think that others think matters</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21279988"/>
              </p:ext>
            </p:extLst>
          </p:nvPr>
        </p:nvGraphicFramePr>
        <p:xfrm>
          <a:off x="685800" y="1455738"/>
          <a:ext cx="8415338" cy="422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5792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ABCE-E173-40B2-8BB8-BCA1FA8BCF61}"/>
              </a:ext>
            </a:extLst>
          </p:cNvPr>
          <p:cNvSpPr>
            <a:spLocks noGrp="1"/>
          </p:cNvSpPr>
          <p:nvPr>
            <p:ph type="title"/>
          </p:nvPr>
        </p:nvSpPr>
        <p:spPr/>
        <p:txBody>
          <a:bodyPr/>
          <a:lstStyle/>
          <a:p>
            <a:r>
              <a:rPr lang="en-US" dirty="0"/>
              <a:t> </a:t>
            </a:r>
            <a:endParaRPr lang="nl-NL" dirty="0"/>
          </a:p>
        </p:txBody>
      </p:sp>
      <p:pic>
        <p:nvPicPr>
          <p:cNvPr id="7" name="Picture 6">
            <a:extLst>
              <a:ext uri="{FF2B5EF4-FFF2-40B4-BE49-F238E27FC236}">
                <a16:creationId xmlns:a16="http://schemas.microsoft.com/office/drawing/2014/main" id="{C3E83EBB-5ED9-42BF-864D-99C05DE11212}"/>
              </a:ext>
            </a:extLst>
          </p:cNvPr>
          <p:cNvPicPr>
            <a:picLocks noChangeAspect="1"/>
          </p:cNvPicPr>
          <p:nvPr/>
        </p:nvPicPr>
        <p:blipFill>
          <a:blip r:embed="rId3"/>
          <a:stretch>
            <a:fillRect/>
          </a:stretch>
        </p:blipFill>
        <p:spPr>
          <a:xfrm>
            <a:off x="128464" y="1556791"/>
            <a:ext cx="5401429" cy="4048690"/>
          </a:xfrm>
          <a:prstGeom prst="rect">
            <a:avLst/>
          </a:prstGeom>
        </p:spPr>
      </p:pic>
      <p:sp>
        <p:nvSpPr>
          <p:cNvPr id="8" name="Title 1">
            <a:extLst>
              <a:ext uri="{FF2B5EF4-FFF2-40B4-BE49-F238E27FC236}">
                <a16:creationId xmlns:a16="http://schemas.microsoft.com/office/drawing/2014/main" id="{B0513290-884E-406B-A81A-43A2636EE3CD}"/>
              </a:ext>
            </a:extLst>
          </p:cNvPr>
          <p:cNvSpPr txBox="1">
            <a:spLocks/>
          </p:cNvSpPr>
          <p:nvPr/>
        </p:nvSpPr>
        <p:spPr bwMode="auto">
          <a:xfrm>
            <a:off x="838033" y="848916"/>
            <a:ext cx="8416230" cy="741164"/>
          </a:xfrm>
          <a:prstGeom prst="rect">
            <a:avLst/>
          </a:prstGeom>
          <a:noFill/>
          <a:ln w="12700">
            <a:noFill/>
            <a:miter lim="800000"/>
            <a:headEnd/>
            <a:tailEnd/>
          </a:ln>
        </p:spPr>
        <p:txBody>
          <a:bodyPr vert="horz" wrap="square" lIns="37419" tIns="37419" rIns="37419" bIns="37419" numCol="1" anchor="t" anchorCtr="0" compatLnSpc="1">
            <a:prstTxWarp prst="textNoShape">
              <a:avLst/>
            </a:prstTxWarp>
          </a:bodyPr>
          <a:lstStyle>
            <a:lvl1pPr algn="l" rtl="0" eaLnBrk="0" fontAlgn="base" hangingPunct="0">
              <a:spcBef>
                <a:spcPct val="0"/>
              </a:spcBef>
              <a:spcAft>
                <a:spcPct val="0"/>
              </a:spcAft>
              <a:defRPr sz="2200" b="1">
                <a:solidFill>
                  <a:srgbClr val="BE311A"/>
                </a:solidFill>
                <a:latin typeface="Arial"/>
                <a:ea typeface="ＭＳ Ｐゴシック" charset="-128"/>
                <a:cs typeface="Arial"/>
                <a:sym typeface="Kievit-Book"/>
              </a:defRPr>
            </a:lvl1pPr>
            <a:lvl2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2pPr>
            <a:lvl3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3pPr>
            <a:lvl4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4pPr>
            <a:lvl5pPr algn="l" rtl="0" eaLnBrk="0" fontAlgn="base" hangingPunct="0">
              <a:spcBef>
                <a:spcPct val="0"/>
              </a:spcBef>
              <a:spcAft>
                <a:spcPct val="0"/>
              </a:spcAft>
              <a:defRPr sz="2200" b="1">
                <a:solidFill>
                  <a:srgbClr val="BE311A"/>
                </a:solidFill>
                <a:latin typeface="Arial" charset="0"/>
                <a:ea typeface="ＭＳ Ｐゴシック" charset="-128"/>
                <a:cs typeface="Arial" pitchFamily="34" charset="0"/>
                <a:sym typeface="Kievit-Book"/>
              </a:defRPr>
            </a:lvl5pPr>
            <a:lvl6pPr marL="336774"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6pPr>
            <a:lvl7pPr marL="673547"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7pPr>
            <a:lvl8pPr marL="1010321"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8pPr>
            <a:lvl9pPr marL="1347094" algn="l" rtl="0" fontAlgn="base">
              <a:spcBef>
                <a:spcPct val="0"/>
              </a:spcBef>
              <a:spcAft>
                <a:spcPct val="0"/>
              </a:spcAft>
              <a:defRPr sz="3500">
                <a:solidFill>
                  <a:srgbClr val="901F1F"/>
                </a:solidFill>
                <a:latin typeface="Kievit-Book" charset="0"/>
                <a:ea typeface="ヒラギノ角ゴ ProN W3" charset="-128"/>
                <a:cs typeface="ヒラギノ角ゴ ProN W3" charset="-128"/>
                <a:sym typeface="Kievit-Book" charset="0"/>
              </a:defRPr>
            </a:lvl9pPr>
          </a:lstStyle>
          <a:p>
            <a:r>
              <a:rPr lang="nl-NL" kern="0" dirty="0" err="1"/>
              <a:t>Inclusion</a:t>
            </a:r>
            <a:r>
              <a:rPr lang="nl-NL" kern="0" dirty="0"/>
              <a:t> </a:t>
            </a:r>
            <a:r>
              <a:rPr lang="nl-NL" kern="0" dirty="0" err="1"/>
              <a:t>expectations</a:t>
            </a:r>
            <a:r>
              <a:rPr lang="nl-NL" kern="0" dirty="0"/>
              <a:t> are </a:t>
            </a:r>
            <a:r>
              <a:rPr lang="nl-NL" kern="0" dirty="0" err="1"/>
              <a:t>often</a:t>
            </a:r>
            <a:r>
              <a:rPr lang="nl-NL" kern="0" dirty="0"/>
              <a:t> </a:t>
            </a:r>
            <a:r>
              <a:rPr lang="nl-NL" kern="0" dirty="0" err="1"/>
              <a:t>undiscussed</a:t>
            </a:r>
            <a:r>
              <a:rPr lang="nl-NL" kern="0" dirty="0"/>
              <a:t> at </a:t>
            </a:r>
            <a:r>
              <a:rPr lang="nl-NL" kern="0" dirty="0" err="1"/>
              <a:t>workplace</a:t>
            </a:r>
            <a:br>
              <a:rPr lang="nl-NL" kern="0" dirty="0"/>
            </a:br>
            <a:endParaRPr lang="nl-NL" kern="0" dirty="0"/>
          </a:p>
        </p:txBody>
      </p:sp>
      <p:sp>
        <p:nvSpPr>
          <p:cNvPr id="3" name="TextBox 2">
            <a:extLst>
              <a:ext uri="{FF2B5EF4-FFF2-40B4-BE49-F238E27FC236}">
                <a16:creationId xmlns:a16="http://schemas.microsoft.com/office/drawing/2014/main" id="{BCAC4278-029D-48A8-8CBB-6FC9B85F85C8}"/>
              </a:ext>
            </a:extLst>
          </p:cNvPr>
          <p:cNvSpPr txBox="1"/>
          <p:nvPr/>
        </p:nvSpPr>
        <p:spPr>
          <a:xfrm>
            <a:off x="-673306" y="6147759"/>
            <a:ext cx="6203199" cy="430887"/>
          </a:xfrm>
          <a:prstGeom prst="rect">
            <a:avLst/>
          </a:prstGeom>
          <a:noFill/>
        </p:spPr>
        <p:txBody>
          <a:bodyPr wrap="square" rtlCol="0">
            <a:spAutoFit/>
          </a:bodyPr>
          <a:lstStyle/>
          <a:p>
            <a:pPr algn="r"/>
            <a:r>
              <a:rPr lang="en-US" sz="2200" b="1" dirty="0">
                <a:solidFill>
                  <a:schemeClr val="bg1"/>
                </a:solidFill>
                <a:latin typeface="+mj-lt"/>
              </a:rPr>
              <a:t>While talking inclusion matters…</a:t>
            </a:r>
            <a:endParaRPr lang="nl-NL" sz="2200" b="1" dirty="0">
              <a:solidFill>
                <a:schemeClr val="bg1"/>
              </a:solidFill>
              <a:latin typeface="+mj-lt"/>
            </a:endParaRPr>
          </a:p>
        </p:txBody>
      </p:sp>
      <p:sp>
        <p:nvSpPr>
          <p:cNvPr id="6" name="TextBox 5">
            <a:extLst>
              <a:ext uri="{FF2B5EF4-FFF2-40B4-BE49-F238E27FC236}">
                <a16:creationId xmlns:a16="http://schemas.microsoft.com/office/drawing/2014/main" id="{FB65E7BA-38BC-4EC7-AA41-BCAB22E27864}"/>
              </a:ext>
            </a:extLst>
          </p:cNvPr>
          <p:cNvSpPr txBox="1"/>
          <p:nvPr/>
        </p:nvSpPr>
        <p:spPr>
          <a:xfrm>
            <a:off x="5143531" y="1766029"/>
            <a:ext cx="4392488" cy="830997"/>
          </a:xfrm>
          <a:prstGeom prst="rect">
            <a:avLst/>
          </a:prstGeom>
          <a:noFill/>
        </p:spPr>
        <p:txBody>
          <a:bodyPr wrap="square" rtlCol="0">
            <a:spAutoFit/>
          </a:bodyPr>
          <a:lstStyle/>
          <a:p>
            <a:r>
              <a:rPr lang="en-US" sz="1600" b="1" dirty="0">
                <a:solidFill>
                  <a:schemeClr val="bg1"/>
                </a:solidFill>
                <a:latin typeface="+mn-lt"/>
              </a:rPr>
              <a:t>About 57% of teachers rarely or only sometimes discuss inclusion at own workplace.</a:t>
            </a:r>
            <a:endParaRPr lang="nl-NL" sz="1600" b="1" dirty="0">
              <a:solidFill>
                <a:schemeClr val="bg1"/>
              </a:solidFill>
              <a:latin typeface="+mn-lt"/>
            </a:endParaRPr>
          </a:p>
        </p:txBody>
      </p:sp>
    </p:spTree>
    <p:extLst>
      <p:ext uri="{BB962C8B-B14F-4D97-AF65-F5344CB8AC3E}">
        <p14:creationId xmlns:p14="http://schemas.microsoft.com/office/powerpoint/2010/main" val="8433678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3CFF-C4F4-4B9A-84E9-825C26615193}"/>
              </a:ext>
            </a:extLst>
          </p:cNvPr>
          <p:cNvSpPr>
            <a:spLocks noGrp="1"/>
          </p:cNvSpPr>
          <p:nvPr>
            <p:ph type="title"/>
          </p:nvPr>
        </p:nvSpPr>
        <p:spPr/>
        <p:txBody>
          <a:bodyPr/>
          <a:lstStyle/>
          <a:p>
            <a:r>
              <a:rPr lang="en-US" dirty="0" err="1"/>
              <a:t>Inclusie</a:t>
            </a:r>
            <a:r>
              <a:rPr lang="en-US" dirty="0"/>
              <a:t> </a:t>
            </a:r>
            <a:r>
              <a:rPr lang="en-US" dirty="0" err="1"/>
              <a:t>klinkt</a:t>
            </a:r>
            <a:r>
              <a:rPr lang="en-US" dirty="0"/>
              <a:t> </a:t>
            </a:r>
            <a:r>
              <a:rPr lang="en-US" dirty="0" err="1"/>
              <a:t>mooi</a:t>
            </a:r>
            <a:r>
              <a:rPr lang="en-US" dirty="0"/>
              <a:t> maar het is in de </a:t>
            </a:r>
            <a:r>
              <a:rPr lang="en-US" dirty="0" err="1"/>
              <a:t>praktijk</a:t>
            </a:r>
            <a:r>
              <a:rPr lang="en-US" dirty="0"/>
              <a:t> </a:t>
            </a:r>
            <a:r>
              <a:rPr lang="en-US" dirty="0" err="1"/>
              <a:t>niet</a:t>
            </a:r>
            <a:r>
              <a:rPr lang="en-US" dirty="0"/>
              <a:t> te </a:t>
            </a:r>
            <a:r>
              <a:rPr lang="en-US" dirty="0" err="1"/>
              <a:t>doen</a:t>
            </a:r>
            <a:endParaRPr lang="nl-NL" dirty="0"/>
          </a:p>
        </p:txBody>
      </p:sp>
      <p:sp>
        <p:nvSpPr>
          <p:cNvPr id="3" name="Content Placeholder 2">
            <a:extLst>
              <a:ext uri="{FF2B5EF4-FFF2-40B4-BE49-F238E27FC236}">
                <a16:creationId xmlns:a16="http://schemas.microsoft.com/office/drawing/2014/main" id="{725761AA-D5D4-4878-912C-FF53B2DD0D3D}"/>
              </a:ext>
            </a:extLst>
          </p:cNvPr>
          <p:cNvSpPr>
            <a:spLocks noGrp="1"/>
          </p:cNvSpPr>
          <p:nvPr>
            <p:ph idx="1"/>
          </p:nvPr>
        </p:nvSpPr>
        <p:spPr>
          <a:xfrm>
            <a:off x="746233" y="1437680"/>
            <a:ext cx="8355629" cy="4241601"/>
          </a:xfrm>
        </p:spPr>
        <p:txBody>
          <a:bodyPr/>
          <a:lstStyle/>
          <a:p>
            <a:r>
              <a:rPr lang="en-US" dirty="0" err="1">
                <a:solidFill>
                  <a:schemeClr val="bg1"/>
                </a:solidFill>
              </a:rPr>
              <a:t>Minimaal</a:t>
            </a:r>
            <a:r>
              <a:rPr lang="en-US" dirty="0">
                <a:solidFill>
                  <a:schemeClr val="bg1"/>
                </a:solidFill>
              </a:rPr>
              <a:t>/</a:t>
            </a:r>
            <a:r>
              <a:rPr lang="en-US" dirty="0" err="1">
                <a:solidFill>
                  <a:schemeClr val="bg1"/>
                </a:solidFill>
              </a:rPr>
              <a:t>maximaal</a:t>
            </a:r>
            <a:r>
              <a:rPr lang="en-US" dirty="0">
                <a:solidFill>
                  <a:schemeClr val="bg1"/>
                </a:solidFill>
              </a:rPr>
              <a:t> ...% van alle </a:t>
            </a:r>
            <a:r>
              <a:rPr lang="en-US" dirty="0" err="1">
                <a:solidFill>
                  <a:schemeClr val="bg1"/>
                </a:solidFill>
              </a:rPr>
              <a:t>leraren</a:t>
            </a:r>
            <a:r>
              <a:rPr lang="en-US" dirty="0">
                <a:solidFill>
                  <a:schemeClr val="bg1"/>
                </a:solidFill>
              </a:rPr>
              <a:t> </a:t>
            </a:r>
            <a:r>
              <a:rPr lang="en-US" dirty="0" err="1">
                <a:solidFill>
                  <a:schemeClr val="bg1"/>
                </a:solidFill>
              </a:rPr>
              <a:t>eens</a:t>
            </a:r>
            <a:endParaRPr lang="en-US" dirty="0">
              <a:solidFill>
                <a:schemeClr val="bg1"/>
              </a:solidFill>
            </a:endParaRPr>
          </a:p>
          <a:p>
            <a:r>
              <a:rPr lang="en-US" dirty="0">
                <a:solidFill>
                  <a:schemeClr val="bg1"/>
                </a:solidFill>
              </a:rPr>
              <a:t>when discussing inclusion at workplace </a:t>
            </a:r>
            <a:r>
              <a:rPr lang="en-US" b="1" dirty="0">
                <a:solidFill>
                  <a:srgbClr val="FFC000"/>
                </a:solidFill>
              </a:rPr>
              <a:t>often</a:t>
            </a:r>
            <a:r>
              <a:rPr lang="en-US" dirty="0">
                <a:solidFill>
                  <a:srgbClr val="00B050"/>
                </a:solidFill>
              </a:rPr>
              <a:t> </a:t>
            </a:r>
            <a:r>
              <a:rPr lang="en-US" dirty="0">
                <a:solidFill>
                  <a:schemeClr val="bg1"/>
                </a:solidFill>
              </a:rPr>
              <a:t>or</a:t>
            </a:r>
            <a:r>
              <a:rPr lang="en-US" dirty="0">
                <a:solidFill>
                  <a:srgbClr val="00B050"/>
                </a:solidFill>
              </a:rPr>
              <a:t> </a:t>
            </a:r>
            <a:r>
              <a:rPr lang="en-US" b="1" dirty="0">
                <a:solidFill>
                  <a:srgbClr val="0089B9"/>
                </a:solidFill>
              </a:rPr>
              <a:t>not often.</a:t>
            </a:r>
          </a:p>
          <a:p>
            <a:endParaRPr lang="en-US" dirty="0"/>
          </a:p>
          <a:p>
            <a:endParaRPr lang="en-US" i="1" dirty="0">
              <a:solidFill>
                <a:srgbClr val="00B050"/>
              </a:solidFill>
            </a:endParaRPr>
          </a:p>
          <a:p>
            <a:endParaRPr lang="en-US" i="1" dirty="0">
              <a:solidFill>
                <a:srgbClr val="00B050"/>
              </a:solidFill>
            </a:endParaRPr>
          </a:p>
          <a:p>
            <a:endParaRPr lang="en-US" i="1" dirty="0">
              <a:solidFill>
                <a:srgbClr val="00B050"/>
              </a:solidFill>
            </a:endParaRPr>
          </a:p>
          <a:p>
            <a:endParaRPr lang="en-US" i="1" dirty="0">
              <a:solidFill>
                <a:srgbClr val="00B050"/>
              </a:solidFill>
            </a:endParaRPr>
          </a:p>
          <a:p>
            <a:endParaRPr lang="en-US" i="1" dirty="0">
              <a:solidFill>
                <a:srgbClr val="00B050"/>
              </a:solidFill>
              <a:sym typeface="Wingdings" panose="05000000000000000000" pitchFamily="2" charset="2"/>
            </a:endParaRPr>
          </a:p>
          <a:p>
            <a:endParaRPr lang="en-US" i="1" dirty="0">
              <a:solidFill>
                <a:srgbClr val="00B050"/>
              </a:solidFill>
              <a:sym typeface="Wingdings" panose="05000000000000000000" pitchFamily="2" charset="2"/>
            </a:endParaRPr>
          </a:p>
          <a:p>
            <a:endParaRPr lang="en-US" i="1" dirty="0">
              <a:solidFill>
                <a:srgbClr val="00B050"/>
              </a:solidFill>
              <a:sym typeface="Wingdings" panose="05000000000000000000" pitchFamily="2" charset="2"/>
            </a:endParaRPr>
          </a:p>
          <a:p>
            <a:endParaRPr lang="en-US" dirty="0"/>
          </a:p>
          <a:p>
            <a:endParaRPr lang="nl-NL" dirty="0"/>
          </a:p>
        </p:txBody>
      </p:sp>
      <p:pic>
        <p:nvPicPr>
          <p:cNvPr id="5" name="Picture 4">
            <a:extLst>
              <a:ext uri="{FF2B5EF4-FFF2-40B4-BE49-F238E27FC236}">
                <a16:creationId xmlns:a16="http://schemas.microsoft.com/office/drawing/2014/main" id="{1C4F5E62-3DB4-4632-B51D-DB2591BFCC66}"/>
              </a:ext>
            </a:extLst>
          </p:cNvPr>
          <p:cNvPicPr>
            <a:picLocks noChangeAspect="1"/>
          </p:cNvPicPr>
          <p:nvPr/>
        </p:nvPicPr>
        <p:blipFill rotWithShape="1">
          <a:blip r:embed="rId3"/>
          <a:srcRect t="16459"/>
          <a:stretch/>
        </p:blipFill>
        <p:spPr>
          <a:xfrm>
            <a:off x="1928664" y="1988840"/>
            <a:ext cx="5544324" cy="3477817"/>
          </a:xfrm>
          <a:prstGeom prst="rect">
            <a:avLst/>
          </a:prstGeom>
        </p:spPr>
      </p:pic>
    </p:spTree>
    <p:extLst>
      <p:ext uri="{BB962C8B-B14F-4D97-AF65-F5344CB8AC3E}">
        <p14:creationId xmlns:p14="http://schemas.microsoft.com/office/powerpoint/2010/main" val="37973084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3CFF-C4F4-4B9A-84E9-825C26615193}"/>
              </a:ext>
            </a:extLst>
          </p:cNvPr>
          <p:cNvSpPr>
            <a:spLocks noGrp="1"/>
          </p:cNvSpPr>
          <p:nvPr>
            <p:ph type="title"/>
          </p:nvPr>
        </p:nvSpPr>
        <p:spPr/>
        <p:txBody>
          <a:bodyPr/>
          <a:lstStyle/>
          <a:p>
            <a:r>
              <a:rPr lang="en-US" dirty="0" err="1"/>
              <a:t>Inclusie</a:t>
            </a:r>
            <a:r>
              <a:rPr lang="en-US" dirty="0"/>
              <a:t> </a:t>
            </a:r>
            <a:r>
              <a:rPr lang="en-US" dirty="0" err="1"/>
              <a:t>gaat</a:t>
            </a:r>
            <a:r>
              <a:rPr lang="en-US" dirty="0"/>
              <a:t> ten </a:t>
            </a:r>
            <a:r>
              <a:rPr lang="en-US" dirty="0" err="1"/>
              <a:t>koste</a:t>
            </a:r>
            <a:r>
              <a:rPr lang="en-US" dirty="0"/>
              <a:t> van </a:t>
            </a:r>
            <a:r>
              <a:rPr lang="en-US" dirty="0" err="1"/>
              <a:t>gewone</a:t>
            </a:r>
            <a:r>
              <a:rPr lang="en-US" dirty="0"/>
              <a:t> </a:t>
            </a:r>
            <a:r>
              <a:rPr lang="en-US" dirty="0" err="1"/>
              <a:t>kinderen</a:t>
            </a:r>
            <a:endParaRPr lang="nl-NL" dirty="0"/>
          </a:p>
        </p:txBody>
      </p:sp>
      <p:sp>
        <p:nvSpPr>
          <p:cNvPr id="3" name="Content Placeholder 2">
            <a:extLst>
              <a:ext uri="{FF2B5EF4-FFF2-40B4-BE49-F238E27FC236}">
                <a16:creationId xmlns:a16="http://schemas.microsoft.com/office/drawing/2014/main" id="{725761AA-D5D4-4878-912C-FF53B2DD0D3D}"/>
              </a:ext>
            </a:extLst>
          </p:cNvPr>
          <p:cNvSpPr>
            <a:spLocks noGrp="1"/>
          </p:cNvSpPr>
          <p:nvPr>
            <p:ph idx="1"/>
          </p:nvPr>
        </p:nvSpPr>
        <p:spPr>
          <a:xfrm>
            <a:off x="746233" y="1556792"/>
            <a:ext cx="8355629" cy="4122489"/>
          </a:xfrm>
        </p:spPr>
        <p:txBody>
          <a:bodyPr/>
          <a:lstStyle/>
          <a:p>
            <a:r>
              <a:rPr lang="en-US" dirty="0" err="1">
                <a:solidFill>
                  <a:schemeClr val="bg1"/>
                </a:solidFill>
              </a:rPr>
              <a:t>Minimaal</a:t>
            </a:r>
            <a:r>
              <a:rPr lang="en-US" dirty="0">
                <a:solidFill>
                  <a:schemeClr val="bg1"/>
                </a:solidFill>
              </a:rPr>
              <a:t>/</a:t>
            </a:r>
            <a:r>
              <a:rPr lang="en-US" dirty="0" err="1">
                <a:solidFill>
                  <a:schemeClr val="bg1"/>
                </a:solidFill>
              </a:rPr>
              <a:t>maximaal</a:t>
            </a:r>
            <a:r>
              <a:rPr lang="en-US" dirty="0">
                <a:solidFill>
                  <a:schemeClr val="bg1"/>
                </a:solidFill>
              </a:rPr>
              <a:t> ...% van alle </a:t>
            </a:r>
            <a:r>
              <a:rPr lang="en-US" dirty="0" err="1">
                <a:solidFill>
                  <a:schemeClr val="bg1"/>
                </a:solidFill>
              </a:rPr>
              <a:t>leraren</a:t>
            </a:r>
            <a:r>
              <a:rPr lang="en-US" dirty="0">
                <a:solidFill>
                  <a:schemeClr val="bg1"/>
                </a:solidFill>
              </a:rPr>
              <a:t> </a:t>
            </a:r>
            <a:r>
              <a:rPr lang="en-US" dirty="0" err="1">
                <a:solidFill>
                  <a:schemeClr val="bg1"/>
                </a:solidFill>
              </a:rPr>
              <a:t>eens</a:t>
            </a:r>
            <a:endParaRPr lang="en-US" dirty="0">
              <a:solidFill>
                <a:schemeClr val="bg1"/>
              </a:solidFill>
            </a:endParaRPr>
          </a:p>
          <a:p>
            <a:r>
              <a:rPr lang="en-US" dirty="0">
                <a:solidFill>
                  <a:schemeClr val="bg1"/>
                </a:solidFill>
              </a:rPr>
              <a:t>when discussing inclusion at workplace </a:t>
            </a:r>
            <a:r>
              <a:rPr lang="en-US" b="1" dirty="0">
                <a:solidFill>
                  <a:srgbClr val="FFC000"/>
                </a:solidFill>
              </a:rPr>
              <a:t>often</a:t>
            </a:r>
            <a:r>
              <a:rPr lang="en-US" dirty="0">
                <a:solidFill>
                  <a:srgbClr val="00B050"/>
                </a:solidFill>
              </a:rPr>
              <a:t> </a:t>
            </a:r>
            <a:r>
              <a:rPr lang="en-US" dirty="0">
                <a:solidFill>
                  <a:schemeClr val="bg1"/>
                </a:solidFill>
              </a:rPr>
              <a:t>or</a:t>
            </a:r>
            <a:r>
              <a:rPr lang="en-US" dirty="0">
                <a:solidFill>
                  <a:srgbClr val="00B050"/>
                </a:solidFill>
              </a:rPr>
              <a:t> </a:t>
            </a:r>
            <a:r>
              <a:rPr lang="en-US" b="1" dirty="0">
                <a:solidFill>
                  <a:srgbClr val="0089B9"/>
                </a:solidFill>
              </a:rPr>
              <a:t>not often.</a:t>
            </a:r>
          </a:p>
          <a:p>
            <a:endParaRPr lang="en-US" dirty="0"/>
          </a:p>
          <a:p>
            <a:endParaRPr lang="en-US" i="1" dirty="0">
              <a:solidFill>
                <a:srgbClr val="00B050"/>
              </a:solidFill>
            </a:endParaRPr>
          </a:p>
          <a:p>
            <a:endParaRPr lang="en-US" i="1" dirty="0">
              <a:solidFill>
                <a:srgbClr val="00B050"/>
              </a:solidFill>
            </a:endParaRPr>
          </a:p>
          <a:p>
            <a:endParaRPr lang="en-US" i="1" dirty="0">
              <a:solidFill>
                <a:srgbClr val="00B050"/>
              </a:solidFill>
            </a:endParaRPr>
          </a:p>
          <a:p>
            <a:endParaRPr lang="en-US" i="1" dirty="0">
              <a:solidFill>
                <a:srgbClr val="00B050"/>
              </a:solidFill>
            </a:endParaRPr>
          </a:p>
          <a:p>
            <a:endParaRPr lang="en-US" i="1" dirty="0">
              <a:solidFill>
                <a:srgbClr val="00B050"/>
              </a:solidFill>
              <a:sym typeface="Wingdings" panose="05000000000000000000" pitchFamily="2" charset="2"/>
            </a:endParaRPr>
          </a:p>
          <a:p>
            <a:endParaRPr lang="en-US" i="1" dirty="0">
              <a:solidFill>
                <a:srgbClr val="00B050"/>
              </a:solidFill>
              <a:sym typeface="Wingdings" panose="05000000000000000000" pitchFamily="2" charset="2"/>
            </a:endParaRPr>
          </a:p>
          <a:p>
            <a:endParaRPr lang="en-US" i="1" dirty="0">
              <a:solidFill>
                <a:srgbClr val="00B050"/>
              </a:solidFill>
              <a:sym typeface="Wingdings" panose="05000000000000000000" pitchFamily="2" charset="2"/>
            </a:endParaRPr>
          </a:p>
          <a:p>
            <a:endParaRPr lang="en-US" dirty="0"/>
          </a:p>
          <a:p>
            <a:endParaRPr lang="nl-NL" dirty="0"/>
          </a:p>
        </p:txBody>
      </p:sp>
      <p:pic>
        <p:nvPicPr>
          <p:cNvPr id="6" name="Content Placeholder 3">
            <a:extLst>
              <a:ext uri="{FF2B5EF4-FFF2-40B4-BE49-F238E27FC236}">
                <a16:creationId xmlns:a16="http://schemas.microsoft.com/office/drawing/2014/main" id="{115544F8-790D-4174-BD46-6290B2B0A6D5}"/>
              </a:ext>
            </a:extLst>
          </p:cNvPr>
          <p:cNvPicPr>
            <a:picLocks noChangeAspect="1"/>
          </p:cNvPicPr>
          <p:nvPr/>
        </p:nvPicPr>
        <p:blipFill rotWithShape="1">
          <a:blip r:embed="rId3"/>
          <a:srcRect t="11901"/>
          <a:stretch/>
        </p:blipFill>
        <p:spPr bwMode="auto">
          <a:xfrm>
            <a:off x="2000672" y="2348880"/>
            <a:ext cx="5506218" cy="3575244"/>
          </a:xfrm>
          <a:prstGeom prst="rect">
            <a:avLst/>
          </a:prstGeom>
          <a:noFill/>
          <a:ln w="12700">
            <a:noFill/>
            <a:miter lim="800000"/>
            <a:headEnd/>
            <a:tailEnd/>
          </a:ln>
        </p:spPr>
      </p:pic>
    </p:spTree>
    <p:extLst>
      <p:ext uri="{BB962C8B-B14F-4D97-AF65-F5344CB8AC3E}">
        <p14:creationId xmlns:p14="http://schemas.microsoft.com/office/powerpoint/2010/main" val="18603829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03068-1864-4CCB-B250-34D515AA52BB}"/>
              </a:ext>
            </a:extLst>
          </p:cNvPr>
          <p:cNvSpPr>
            <a:spLocks noGrp="1"/>
          </p:cNvSpPr>
          <p:nvPr>
            <p:ph type="title"/>
          </p:nvPr>
        </p:nvSpPr>
        <p:spPr/>
        <p:txBody>
          <a:bodyPr/>
          <a:lstStyle/>
          <a:p>
            <a:r>
              <a:rPr lang="en-US" dirty="0"/>
              <a:t>Inclusion in education as a new norm</a:t>
            </a:r>
            <a:endParaRPr lang="nl-NL" dirty="0"/>
          </a:p>
        </p:txBody>
      </p:sp>
      <p:sp>
        <p:nvSpPr>
          <p:cNvPr id="3" name="Content Placeholder 2">
            <a:extLst>
              <a:ext uri="{FF2B5EF4-FFF2-40B4-BE49-F238E27FC236}">
                <a16:creationId xmlns:a16="http://schemas.microsoft.com/office/drawing/2014/main" id="{3AA19A6A-DD14-4D3B-80CE-3EFBFCBDCC07}"/>
              </a:ext>
            </a:extLst>
          </p:cNvPr>
          <p:cNvSpPr>
            <a:spLocks noGrp="1"/>
          </p:cNvSpPr>
          <p:nvPr>
            <p:ph idx="1"/>
          </p:nvPr>
        </p:nvSpPr>
        <p:spPr/>
        <p:txBody>
          <a:bodyPr/>
          <a:lstStyle/>
          <a:p>
            <a:pPr marL="0" indent="0">
              <a:buNone/>
            </a:pPr>
            <a:endParaRPr lang="en-US" dirty="0"/>
          </a:p>
          <a:p>
            <a:endParaRPr lang="en-US" dirty="0"/>
          </a:p>
          <a:p>
            <a:pPr marL="0" indent="0">
              <a:buNone/>
            </a:pPr>
            <a:r>
              <a:rPr lang="en-US" dirty="0"/>
              <a:t>When </a:t>
            </a:r>
            <a:r>
              <a:rPr lang="en-US" b="1" dirty="0"/>
              <a:t>empirical</a:t>
            </a:r>
            <a:r>
              <a:rPr lang="en-US" dirty="0"/>
              <a:t> and </a:t>
            </a:r>
            <a:r>
              <a:rPr lang="en-US" b="1" dirty="0"/>
              <a:t>normative</a:t>
            </a:r>
            <a:r>
              <a:rPr lang="en-US" dirty="0"/>
              <a:t> beliefs are in conflict, </a:t>
            </a:r>
          </a:p>
          <a:p>
            <a:pPr marL="0" indent="0">
              <a:buNone/>
            </a:pPr>
            <a:r>
              <a:rPr lang="en-US" b="1" dirty="0"/>
              <a:t>people do what they see others do</a:t>
            </a:r>
            <a:r>
              <a:rPr lang="en-US" dirty="0"/>
              <a:t>… rather than </a:t>
            </a:r>
          </a:p>
          <a:p>
            <a:pPr marL="0" indent="0">
              <a:buNone/>
            </a:pPr>
            <a:r>
              <a:rPr lang="en-US" dirty="0"/>
              <a:t>what they believe is the right thing to do.</a:t>
            </a:r>
          </a:p>
          <a:p>
            <a:pPr marL="0" indent="0">
              <a:buNone/>
            </a:pPr>
            <a:endParaRPr lang="en-US" dirty="0"/>
          </a:p>
          <a:p>
            <a:pPr marL="0" indent="0">
              <a:buNone/>
            </a:pPr>
            <a:endParaRPr lang="en-US" dirty="0"/>
          </a:p>
          <a:p>
            <a:pPr marL="0" indent="0">
              <a:buNone/>
            </a:pPr>
            <a:r>
              <a:rPr lang="en-US" dirty="0"/>
              <a:t>When normative beliefs are not discussed,</a:t>
            </a:r>
          </a:p>
          <a:p>
            <a:pPr marL="0" indent="0">
              <a:buNone/>
            </a:pPr>
            <a:r>
              <a:rPr lang="en-US" dirty="0"/>
              <a:t>people may hold distorted beliefs about others.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b="1" i="1" dirty="0">
                <a:solidFill>
                  <a:schemeClr val="accent6"/>
                </a:solidFill>
              </a:rPr>
              <a:t>“Talk &amp; walk the talk, to change the norm.”</a:t>
            </a:r>
          </a:p>
          <a:p>
            <a:endParaRPr lang="en-US" dirty="0"/>
          </a:p>
          <a:p>
            <a:endParaRPr lang="en-US" dirty="0"/>
          </a:p>
          <a:p>
            <a:endParaRPr lang="en-US" dirty="0"/>
          </a:p>
          <a:p>
            <a:endParaRPr lang="nl-NL" dirty="0"/>
          </a:p>
        </p:txBody>
      </p:sp>
    </p:spTree>
    <p:extLst>
      <p:ext uri="{BB962C8B-B14F-4D97-AF65-F5344CB8AC3E}">
        <p14:creationId xmlns:p14="http://schemas.microsoft.com/office/powerpoint/2010/main" val="18778084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1675" y="0"/>
            <a:ext cx="8994325" cy="5949280"/>
          </a:xfrm>
        </p:spPr>
      </p:pic>
      <p:sp>
        <p:nvSpPr>
          <p:cNvPr id="2" name="Title 1"/>
          <p:cNvSpPr>
            <a:spLocks noGrp="1"/>
          </p:cNvSpPr>
          <p:nvPr>
            <p:ph type="title"/>
          </p:nvPr>
        </p:nvSpPr>
        <p:spPr>
          <a:xfrm>
            <a:off x="1218530" y="404664"/>
            <a:ext cx="7186520" cy="741164"/>
          </a:xfrm>
        </p:spPr>
        <p:txBody>
          <a:bodyPr/>
          <a:lstStyle/>
          <a:p>
            <a:r>
              <a:rPr lang="en-US" sz="3600" b="0" i="1" dirty="0">
                <a:solidFill>
                  <a:schemeClr val="tx1"/>
                </a:solidFill>
              </a:rPr>
              <a:t>The magic of the others</a:t>
            </a:r>
            <a:endParaRPr lang="nl-NL" sz="3600" b="0" i="1" dirty="0">
              <a:solidFill>
                <a:schemeClr val="tx1"/>
              </a:solidFill>
            </a:endParaRPr>
          </a:p>
        </p:txBody>
      </p:sp>
      <p:sp>
        <p:nvSpPr>
          <p:cNvPr id="3" name="TextBox 2">
            <a:extLst>
              <a:ext uri="{FF2B5EF4-FFF2-40B4-BE49-F238E27FC236}">
                <a16:creationId xmlns:a16="http://schemas.microsoft.com/office/drawing/2014/main" id="{1706BDF1-268D-4A69-9C6A-BB0C13D8AB1A}"/>
              </a:ext>
            </a:extLst>
          </p:cNvPr>
          <p:cNvSpPr txBox="1"/>
          <p:nvPr/>
        </p:nvSpPr>
        <p:spPr>
          <a:xfrm>
            <a:off x="272480" y="4933617"/>
            <a:ext cx="7982942" cy="1015663"/>
          </a:xfrm>
          <a:prstGeom prst="rect">
            <a:avLst/>
          </a:prstGeom>
          <a:noFill/>
        </p:spPr>
        <p:txBody>
          <a:bodyPr wrap="square" rtlCol="0">
            <a:spAutoFit/>
          </a:bodyPr>
          <a:lstStyle/>
          <a:p>
            <a:r>
              <a:rPr lang="en-US" sz="2000" b="1" dirty="0">
                <a:solidFill>
                  <a:srgbClr val="C00000"/>
                </a:solidFill>
                <a:latin typeface="+mj-lt"/>
              </a:rPr>
              <a:t>one experiment (inclusion matters)</a:t>
            </a:r>
          </a:p>
          <a:p>
            <a:r>
              <a:rPr lang="en-US" sz="2000" b="1" dirty="0">
                <a:solidFill>
                  <a:srgbClr val="C00000"/>
                </a:solidFill>
                <a:latin typeface="+mj-lt"/>
              </a:rPr>
              <a:t>one question (inclusive schools increase inclusion)</a:t>
            </a:r>
          </a:p>
          <a:p>
            <a:r>
              <a:rPr lang="en-US" sz="2000" b="1" dirty="0">
                <a:solidFill>
                  <a:srgbClr val="C00000"/>
                </a:solidFill>
                <a:latin typeface="+mj-lt"/>
              </a:rPr>
              <a:t>one </a:t>
            </a:r>
            <a:r>
              <a:rPr lang="en-US" sz="2000" b="1" dirty="0" err="1">
                <a:solidFill>
                  <a:srgbClr val="C00000"/>
                </a:solidFill>
                <a:latin typeface="+mj-lt"/>
              </a:rPr>
              <a:t>encouradgment</a:t>
            </a:r>
            <a:r>
              <a:rPr lang="en-US" sz="2000" b="1" dirty="0">
                <a:solidFill>
                  <a:srgbClr val="C00000"/>
                </a:solidFill>
                <a:latin typeface="+mj-lt"/>
              </a:rPr>
              <a:t> (talking inclusion changes what is possible)</a:t>
            </a:r>
            <a:endParaRPr lang="nl-NL" sz="2000" b="1" dirty="0">
              <a:solidFill>
                <a:srgbClr val="C00000"/>
              </a:solidFill>
              <a:latin typeface="+mj-lt"/>
            </a:endParaRPr>
          </a:p>
        </p:txBody>
      </p:sp>
    </p:spTree>
    <p:extLst>
      <p:ext uri="{BB962C8B-B14F-4D97-AF65-F5344CB8AC3E}">
        <p14:creationId xmlns:p14="http://schemas.microsoft.com/office/powerpoint/2010/main" val="31137219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your attention!</a:t>
            </a:r>
            <a:endParaRPr lang="nl-NL" dirty="0"/>
          </a:p>
        </p:txBody>
      </p:sp>
      <p:sp>
        <p:nvSpPr>
          <p:cNvPr id="3" name="Content Placeholder 2"/>
          <p:cNvSpPr>
            <a:spLocks noGrp="1"/>
          </p:cNvSpPr>
          <p:nvPr>
            <p:ph idx="1"/>
          </p:nvPr>
        </p:nvSpPr>
        <p:spPr>
          <a:xfrm>
            <a:off x="685633" y="1455539"/>
            <a:ext cx="8416230" cy="4223742"/>
          </a:xfrm>
        </p:spPr>
        <p:txBody>
          <a:bodyPr/>
          <a:lstStyle/>
          <a:p>
            <a:endParaRPr lang="en-US" dirty="0"/>
          </a:p>
          <a:p>
            <a:endParaRPr lang="en-US" dirty="0"/>
          </a:p>
          <a:p>
            <a:r>
              <a:rPr lang="en-US" dirty="0"/>
              <a:t>Questions?</a:t>
            </a:r>
          </a:p>
          <a:p>
            <a:r>
              <a:rPr lang="en-US" dirty="0"/>
              <a:t>You can reach me at:</a:t>
            </a:r>
          </a:p>
          <a:p>
            <a:endParaRPr lang="en-US" dirty="0"/>
          </a:p>
          <a:p>
            <a:r>
              <a:rPr lang="en-US" dirty="0"/>
              <a:t>Jana.Vyrastekova@ru.nl</a:t>
            </a:r>
          </a:p>
          <a:p>
            <a:endParaRPr lang="en-US" dirty="0"/>
          </a:p>
          <a:p>
            <a:endParaRPr lang="en-US" dirty="0"/>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5400000">
            <a:off x="4437374" y="1416972"/>
            <a:ext cx="6992363" cy="3944888"/>
          </a:xfrm>
          <a:prstGeom prst="rect">
            <a:avLst/>
          </a:prstGeom>
          <a:noFill/>
          <a:ln w="12700">
            <a:noFill/>
            <a:miter lim="800000"/>
            <a:headEnd/>
            <a:tailEnd/>
          </a:ln>
        </p:spPr>
      </p:pic>
    </p:spTree>
    <p:extLst>
      <p:ext uri="{BB962C8B-B14F-4D97-AF65-F5344CB8AC3E}">
        <p14:creationId xmlns:p14="http://schemas.microsoft.com/office/powerpoint/2010/main" val="2480496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Large-scale studies on inclusion impacts</a:t>
            </a:r>
            <a:endParaRPr lang="nl-NL"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52948246"/>
              </p:ext>
            </p:extLst>
          </p:nvPr>
        </p:nvGraphicFramePr>
        <p:xfrm>
          <a:off x="685800" y="1455738"/>
          <a:ext cx="8415338" cy="422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447648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504" y="3789040"/>
            <a:ext cx="6048672" cy="2217365"/>
          </a:xfrm>
        </p:spPr>
        <p:txBody>
          <a:bodyPr/>
          <a:lstStyle/>
          <a:p>
            <a:r>
              <a:rPr lang="nl-NL" dirty="0">
                <a:solidFill>
                  <a:schemeClr val="tx1"/>
                </a:solidFill>
              </a:rPr>
              <a:t>Dr. Jana Vyrastekova</a:t>
            </a:r>
          </a:p>
          <a:p>
            <a:r>
              <a:rPr lang="en-US" dirty="0">
                <a:solidFill>
                  <a:schemeClr val="tx1"/>
                </a:solidFill>
              </a:rPr>
              <a:t>Associate Professor in Economics, Policy &amp; </a:t>
            </a:r>
            <a:r>
              <a:rPr lang="en-US" dirty="0" err="1">
                <a:solidFill>
                  <a:schemeClr val="tx1"/>
                </a:solidFill>
              </a:rPr>
              <a:t>Behaviour</a:t>
            </a:r>
            <a:endParaRPr lang="en-US" dirty="0">
              <a:solidFill>
                <a:schemeClr val="tx1"/>
              </a:solidFill>
            </a:endParaRPr>
          </a:p>
          <a:p>
            <a:endParaRPr lang="en-US" dirty="0">
              <a:solidFill>
                <a:schemeClr val="tx1"/>
              </a:solidFill>
            </a:endParaRPr>
          </a:p>
          <a:p>
            <a:r>
              <a:rPr lang="en-US" i="1" dirty="0">
                <a:solidFill>
                  <a:schemeClr val="tx1"/>
                </a:solidFill>
              </a:rPr>
              <a:t>Experimental and </a:t>
            </a:r>
            <a:r>
              <a:rPr lang="en-US" i="1" dirty="0" err="1">
                <a:solidFill>
                  <a:schemeClr val="tx1"/>
                </a:solidFill>
              </a:rPr>
              <a:t>behavioural</a:t>
            </a:r>
            <a:r>
              <a:rPr lang="en-US" i="1" dirty="0">
                <a:solidFill>
                  <a:schemeClr val="tx1"/>
                </a:solidFill>
              </a:rPr>
              <a:t> economist</a:t>
            </a:r>
          </a:p>
          <a:p>
            <a:endParaRPr lang="nl-NL" dirty="0">
              <a:solidFill>
                <a:schemeClr val="tx1"/>
              </a:solidFill>
            </a:endParaRPr>
          </a:p>
          <a:p>
            <a:r>
              <a:rPr lang="nl-NL" dirty="0">
                <a:solidFill>
                  <a:schemeClr val="tx1"/>
                </a:solidFill>
              </a:rPr>
              <a:t>Department of Economics</a:t>
            </a:r>
          </a:p>
          <a:p>
            <a:r>
              <a:rPr lang="nl-NL" dirty="0">
                <a:solidFill>
                  <a:schemeClr val="tx1"/>
                </a:solidFill>
              </a:rPr>
              <a:t>Radboud University, Nijmegen</a:t>
            </a:r>
          </a:p>
        </p:txBody>
      </p:sp>
      <p:pic>
        <p:nvPicPr>
          <p:cNvPr id="5" name="Picture 4" descr="A picture containing text, book, shelf, indoor&#10;&#10;Description automatically generated">
            <a:extLst>
              <a:ext uri="{FF2B5EF4-FFF2-40B4-BE49-F238E27FC236}">
                <a16:creationId xmlns:a16="http://schemas.microsoft.com/office/drawing/2014/main" id="{B1B6E6B1-339E-40EE-A7E6-5AF07922141A}"/>
              </a:ext>
            </a:extLst>
          </p:cNvPr>
          <p:cNvPicPr>
            <a:picLocks noChangeAspect="1"/>
          </p:cNvPicPr>
          <p:nvPr/>
        </p:nvPicPr>
        <p:blipFill>
          <a:blip r:embed="rId3"/>
          <a:stretch>
            <a:fillRect/>
          </a:stretch>
        </p:blipFill>
        <p:spPr>
          <a:xfrm>
            <a:off x="4501364" y="332656"/>
            <a:ext cx="4911197" cy="3274131"/>
          </a:xfrm>
          <a:prstGeom prst="rect">
            <a:avLst/>
          </a:prstGeom>
        </p:spPr>
      </p:pic>
      <p:sp>
        <p:nvSpPr>
          <p:cNvPr id="7" name="Title 6">
            <a:extLst>
              <a:ext uri="{FF2B5EF4-FFF2-40B4-BE49-F238E27FC236}">
                <a16:creationId xmlns:a16="http://schemas.microsoft.com/office/drawing/2014/main" id="{C51707B3-0818-4771-B9C4-8C8548DC0BAD}"/>
              </a:ext>
            </a:extLst>
          </p:cNvPr>
          <p:cNvSpPr>
            <a:spLocks noGrp="1"/>
          </p:cNvSpPr>
          <p:nvPr>
            <p:ph type="title"/>
          </p:nvPr>
        </p:nvSpPr>
        <p:spPr/>
        <p:txBody>
          <a:bodyPr/>
          <a:lstStyle/>
          <a:p>
            <a:r>
              <a:rPr lang="en-US" dirty="0"/>
              <a:t> </a:t>
            </a:r>
            <a:endParaRPr lang="nl-NL" dirty="0"/>
          </a:p>
        </p:txBody>
      </p:sp>
    </p:spTree>
    <p:extLst>
      <p:ext uri="{BB962C8B-B14F-4D97-AF65-F5344CB8AC3E}">
        <p14:creationId xmlns:p14="http://schemas.microsoft.com/office/powerpoint/2010/main" val="20535058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6505" y="0"/>
            <a:ext cx="8994325" cy="5949280"/>
          </a:xfrm>
        </p:spPr>
      </p:pic>
      <p:sp>
        <p:nvSpPr>
          <p:cNvPr id="2" name="Title 1"/>
          <p:cNvSpPr>
            <a:spLocks noGrp="1"/>
          </p:cNvSpPr>
          <p:nvPr>
            <p:ph type="title"/>
          </p:nvPr>
        </p:nvSpPr>
        <p:spPr>
          <a:xfrm>
            <a:off x="1218530" y="404664"/>
            <a:ext cx="7186520" cy="741164"/>
          </a:xfrm>
        </p:spPr>
        <p:txBody>
          <a:bodyPr/>
          <a:lstStyle/>
          <a:p>
            <a:r>
              <a:rPr lang="en-US" sz="3600" b="0" i="1" dirty="0">
                <a:solidFill>
                  <a:schemeClr val="tx1"/>
                </a:solidFill>
              </a:rPr>
              <a:t>The magic of the others</a:t>
            </a:r>
            <a:endParaRPr lang="nl-NL" sz="3600" b="0" i="1" dirty="0">
              <a:solidFill>
                <a:schemeClr val="tx1"/>
              </a:solidFill>
            </a:endParaRPr>
          </a:p>
        </p:txBody>
      </p:sp>
      <p:sp>
        <p:nvSpPr>
          <p:cNvPr id="3" name="TextBox 2">
            <a:extLst>
              <a:ext uri="{FF2B5EF4-FFF2-40B4-BE49-F238E27FC236}">
                <a16:creationId xmlns:a16="http://schemas.microsoft.com/office/drawing/2014/main" id="{1706BDF1-268D-4A69-9C6A-BB0C13D8AB1A}"/>
              </a:ext>
            </a:extLst>
          </p:cNvPr>
          <p:cNvSpPr txBox="1"/>
          <p:nvPr/>
        </p:nvSpPr>
        <p:spPr>
          <a:xfrm>
            <a:off x="-375592" y="5373216"/>
            <a:ext cx="7982942" cy="400110"/>
          </a:xfrm>
          <a:prstGeom prst="rect">
            <a:avLst/>
          </a:prstGeom>
          <a:noFill/>
        </p:spPr>
        <p:txBody>
          <a:bodyPr wrap="square" rtlCol="0">
            <a:spAutoFit/>
          </a:bodyPr>
          <a:lstStyle/>
          <a:p>
            <a:pPr algn="ctr"/>
            <a:r>
              <a:rPr lang="en-US" sz="2000" b="1" dirty="0">
                <a:solidFill>
                  <a:srgbClr val="C00000"/>
                </a:solidFill>
                <a:latin typeface="+mj-lt"/>
              </a:rPr>
              <a:t>one experiment – one question – one </a:t>
            </a:r>
            <a:r>
              <a:rPr lang="en-US" sz="2000" b="1" dirty="0" err="1">
                <a:solidFill>
                  <a:srgbClr val="C00000"/>
                </a:solidFill>
                <a:latin typeface="+mj-lt"/>
              </a:rPr>
              <a:t>encouradgment</a:t>
            </a:r>
            <a:endParaRPr lang="nl-NL" sz="2000" b="1" dirty="0">
              <a:solidFill>
                <a:srgbClr val="C00000"/>
              </a:solidFill>
              <a:latin typeface="+mj-lt"/>
            </a:endParaRPr>
          </a:p>
        </p:txBody>
      </p:sp>
    </p:spTree>
    <p:extLst>
      <p:ext uri="{BB962C8B-B14F-4D97-AF65-F5344CB8AC3E}">
        <p14:creationId xmlns:p14="http://schemas.microsoft.com/office/powerpoint/2010/main" val="18471151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866775" y="302652"/>
            <a:ext cx="8172450" cy="1976819"/>
          </a:xfrm>
        </p:spPr>
        <p:txBody>
          <a:bodyPr>
            <a:normAutofit fontScale="90000"/>
          </a:bodyPr>
          <a:lstStyle/>
          <a:p>
            <a:pPr algn="ctr"/>
            <a:br>
              <a:rPr lang="en-US" i="1" dirty="0"/>
            </a:br>
            <a:r>
              <a:rPr lang="en-US" i="1" dirty="0"/>
              <a:t>One experiment</a:t>
            </a:r>
            <a:br>
              <a:rPr lang="en-US" i="1" dirty="0"/>
            </a:br>
            <a:br>
              <a:rPr lang="en-US" i="1" dirty="0"/>
            </a:br>
            <a:r>
              <a:rPr lang="en-US" sz="3600" b="1" dirty="0">
                <a:solidFill>
                  <a:schemeClr val="bg1"/>
                </a:solidFill>
                <a:highlight>
                  <a:srgbClr val="0000FF"/>
                </a:highlight>
              </a:rPr>
              <a:t>Failed inclusion is costly for everyone</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2227386381"/>
              </p:ext>
            </p:extLst>
          </p:nvPr>
        </p:nvGraphicFramePr>
        <p:xfrm>
          <a:off x="866775" y="2519864"/>
          <a:ext cx="8172450" cy="3027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5D32A2F-86F8-4CF9-BF0C-672403064626}"/>
              </a:ext>
            </a:extLst>
          </p:cNvPr>
          <p:cNvSpPr txBox="1"/>
          <p:nvPr/>
        </p:nvSpPr>
        <p:spPr bwMode="auto">
          <a:xfrm>
            <a:off x="200472" y="6237312"/>
            <a:ext cx="6120680" cy="318036"/>
          </a:xfrm>
          <a:prstGeom prst="rect">
            <a:avLst/>
          </a:prstGeom>
          <a:noFill/>
          <a:ln w="12700">
            <a:noFill/>
            <a:miter lim="800000"/>
            <a:headEnd/>
            <a:tailEnd/>
          </a:ln>
        </p:spPr>
        <p:txBody>
          <a:bodyPr vert="horz" wrap="square" lIns="50800" tIns="50800" rIns="50800" bIns="50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i="1" kern="0" dirty="0">
                <a:latin typeface="+mn-lt"/>
                <a:ea typeface="+mn-ea"/>
                <a:cs typeface="+mn-cs"/>
                <a:sym typeface="Kievit-Book" charset="0"/>
              </a:rPr>
              <a:t>Van der Zandt &amp; Vyrastekova, 2019 </a:t>
            </a:r>
            <a:endParaRPr kumimoji="0" lang="nl-NL" sz="1400" b="0" i="1" u="none" strike="noStrike" kern="0" cap="none" spc="0" normalizeH="0" baseline="0" noProof="0" dirty="0">
              <a:ln>
                <a:noFill/>
              </a:ln>
              <a:effectLst/>
              <a:uLnTx/>
              <a:uFillTx/>
              <a:latin typeface="+mn-lt"/>
              <a:ea typeface="+mn-ea"/>
              <a:cs typeface="+mn-cs"/>
              <a:sym typeface="Kievit-Book" charset="0"/>
            </a:endParaRPr>
          </a:p>
        </p:txBody>
      </p:sp>
    </p:spTree>
    <p:extLst>
      <p:ext uri="{BB962C8B-B14F-4D97-AF65-F5344CB8AC3E}">
        <p14:creationId xmlns:p14="http://schemas.microsoft.com/office/powerpoint/2010/main" val="3192257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9004-BE22-4920-9830-425FE2A3A618}"/>
              </a:ext>
            </a:extLst>
          </p:cNvPr>
          <p:cNvSpPr>
            <a:spLocks noGrp="1"/>
          </p:cNvSpPr>
          <p:nvPr>
            <p:ph type="title"/>
          </p:nvPr>
        </p:nvSpPr>
        <p:spPr>
          <a:xfrm>
            <a:off x="560512" y="696516"/>
            <a:ext cx="8784975" cy="741164"/>
          </a:xfrm>
        </p:spPr>
        <p:txBody>
          <a:bodyPr vert="horz" wrap="square" lIns="74295" tIns="37148" rIns="74295" bIns="37148" numCol="1" rtlCol="0" anchor="t" anchorCtr="0" compatLnSpc="1">
            <a:prstTxWarp prst="textNoShape">
              <a:avLst/>
            </a:prstTxWarp>
            <a:normAutofit/>
          </a:bodyPr>
          <a:lstStyle/>
          <a:p>
            <a:pPr lvl="0">
              <a:lnSpc>
                <a:spcPct val="90000"/>
              </a:lnSpc>
              <a:defRPr cap="all"/>
            </a:pPr>
            <a:r>
              <a:rPr lang="en-US" sz="1800" dirty="0"/>
              <a:t>Dilemma 1:  </a:t>
            </a:r>
            <a:br>
              <a:rPr lang="en-US" sz="1800" dirty="0"/>
            </a:br>
            <a:r>
              <a:rPr lang="en-US" sz="1800" dirty="0"/>
              <a:t>vote to Include or exclude  A “costly” </a:t>
            </a:r>
            <a:r>
              <a:rPr lang="en-US" sz="1800" dirty="0" err="1"/>
              <a:t>indivual</a:t>
            </a:r>
            <a:endParaRPr lang="en-US" sz="1800" dirty="0"/>
          </a:p>
        </p:txBody>
      </p:sp>
      <p:pic>
        <p:nvPicPr>
          <p:cNvPr id="4" name="Picture 3">
            <a:extLst>
              <a:ext uri="{FF2B5EF4-FFF2-40B4-BE49-F238E27FC236}">
                <a16:creationId xmlns:a16="http://schemas.microsoft.com/office/drawing/2014/main" id="{59F18CC0-8117-431C-A9D8-F645C66AC08A}"/>
              </a:ext>
            </a:extLst>
          </p:cNvPr>
          <p:cNvPicPr>
            <a:picLocks noChangeAspect="1"/>
          </p:cNvPicPr>
          <p:nvPr/>
        </p:nvPicPr>
        <p:blipFill>
          <a:blip r:embed="rId3"/>
          <a:stretch>
            <a:fillRect/>
          </a:stretch>
        </p:blipFill>
        <p:spPr>
          <a:xfrm>
            <a:off x="992560" y="1437680"/>
            <a:ext cx="4924362" cy="4223742"/>
          </a:xfrm>
          <a:prstGeom prst="rect">
            <a:avLst/>
          </a:prstGeom>
          <a:noFill/>
        </p:spPr>
      </p:pic>
    </p:spTree>
    <p:extLst>
      <p:ext uri="{BB962C8B-B14F-4D97-AF65-F5344CB8AC3E}">
        <p14:creationId xmlns:p14="http://schemas.microsoft.com/office/powerpoint/2010/main" val="35729924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F9A69-47AF-4FAA-9A8C-F14B5F9062B5}"/>
              </a:ext>
            </a:extLst>
          </p:cNvPr>
          <p:cNvPicPr>
            <a:picLocks noChangeAspect="1"/>
          </p:cNvPicPr>
          <p:nvPr/>
        </p:nvPicPr>
        <p:blipFill>
          <a:blip r:embed="rId2"/>
          <a:stretch>
            <a:fillRect/>
          </a:stretch>
        </p:blipFill>
        <p:spPr>
          <a:xfrm>
            <a:off x="2072680" y="1669657"/>
            <a:ext cx="4276149" cy="4267148"/>
          </a:xfrm>
          <a:prstGeom prst="rect">
            <a:avLst/>
          </a:prstGeom>
        </p:spPr>
      </p:pic>
      <p:sp>
        <p:nvSpPr>
          <p:cNvPr id="2" name="Title 1">
            <a:extLst>
              <a:ext uri="{FF2B5EF4-FFF2-40B4-BE49-F238E27FC236}">
                <a16:creationId xmlns:a16="http://schemas.microsoft.com/office/drawing/2014/main" id="{60C1080D-E33B-4358-B67D-685F75720385}"/>
              </a:ext>
            </a:extLst>
          </p:cNvPr>
          <p:cNvSpPr>
            <a:spLocks noGrp="1"/>
          </p:cNvSpPr>
          <p:nvPr>
            <p:ph type="title"/>
          </p:nvPr>
        </p:nvSpPr>
        <p:spPr/>
        <p:txBody>
          <a:bodyPr/>
          <a:lstStyle/>
          <a:p>
            <a:pPr lvl="0">
              <a:defRPr cap="all"/>
            </a:pPr>
            <a:r>
              <a:rPr lang="en-US" sz="1800" dirty="0"/>
              <a:t>Dilemma 2:</a:t>
            </a:r>
            <a:br>
              <a:rPr lang="en-US" sz="1800" dirty="0"/>
            </a:br>
            <a:r>
              <a:rPr lang="en-US" sz="1800" dirty="0"/>
              <a:t>Cooperate or freeride in the group selected by voting</a:t>
            </a:r>
            <a:br>
              <a:rPr lang="en-US" dirty="0"/>
            </a:br>
            <a:endParaRPr lang="nl-NL" dirty="0"/>
          </a:p>
        </p:txBody>
      </p:sp>
      <p:pic>
        <p:nvPicPr>
          <p:cNvPr id="5" name="Picture 4">
            <a:extLst>
              <a:ext uri="{FF2B5EF4-FFF2-40B4-BE49-F238E27FC236}">
                <a16:creationId xmlns:a16="http://schemas.microsoft.com/office/drawing/2014/main" id="{0DE43462-1980-43C6-ACE4-44C0506F62C7}"/>
              </a:ext>
            </a:extLst>
          </p:cNvPr>
          <p:cNvPicPr>
            <a:picLocks noChangeAspect="1"/>
          </p:cNvPicPr>
          <p:nvPr/>
        </p:nvPicPr>
        <p:blipFill>
          <a:blip r:embed="rId3"/>
          <a:stretch>
            <a:fillRect/>
          </a:stretch>
        </p:blipFill>
        <p:spPr>
          <a:xfrm>
            <a:off x="488504" y="1772816"/>
            <a:ext cx="3915321" cy="1400370"/>
          </a:xfrm>
          <a:prstGeom prst="rect">
            <a:avLst/>
          </a:prstGeom>
        </p:spPr>
      </p:pic>
      <p:pic>
        <p:nvPicPr>
          <p:cNvPr id="6" name="Picture 5">
            <a:extLst>
              <a:ext uri="{FF2B5EF4-FFF2-40B4-BE49-F238E27FC236}">
                <a16:creationId xmlns:a16="http://schemas.microsoft.com/office/drawing/2014/main" id="{EBD243A4-2694-4B63-BD9B-5396FA0D7E9D}"/>
              </a:ext>
            </a:extLst>
          </p:cNvPr>
          <p:cNvPicPr>
            <a:picLocks noChangeAspect="1"/>
          </p:cNvPicPr>
          <p:nvPr/>
        </p:nvPicPr>
        <p:blipFill rotWithShape="1">
          <a:blip r:embed="rId3"/>
          <a:srcRect r="27346"/>
          <a:stretch/>
        </p:blipFill>
        <p:spPr>
          <a:xfrm>
            <a:off x="3908553" y="4437112"/>
            <a:ext cx="2844648" cy="1400370"/>
          </a:xfrm>
          <a:prstGeom prst="rect">
            <a:avLst/>
          </a:prstGeom>
        </p:spPr>
      </p:pic>
    </p:spTree>
    <p:extLst>
      <p:ext uri="{BB962C8B-B14F-4D97-AF65-F5344CB8AC3E}">
        <p14:creationId xmlns:p14="http://schemas.microsoft.com/office/powerpoint/2010/main" val="3109204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FFDB-8CEF-4D73-B0D3-16F8682CC89A}"/>
              </a:ext>
            </a:extLst>
          </p:cNvPr>
          <p:cNvSpPr>
            <a:spLocks noGrp="1"/>
          </p:cNvSpPr>
          <p:nvPr>
            <p:ph type="title"/>
          </p:nvPr>
        </p:nvSpPr>
        <p:spPr/>
        <p:txBody>
          <a:bodyPr/>
          <a:lstStyle/>
          <a:p>
            <a:r>
              <a:rPr lang="en-US" dirty="0">
                <a:solidFill>
                  <a:schemeClr val="bg1"/>
                </a:solidFill>
              </a:rPr>
              <a:t>Groups that include the “unproductive” individual </a:t>
            </a:r>
            <a:br>
              <a:rPr lang="en-US" dirty="0">
                <a:solidFill>
                  <a:schemeClr val="bg1"/>
                </a:solidFill>
              </a:rPr>
            </a:br>
            <a:r>
              <a:rPr lang="en-US" dirty="0">
                <a:solidFill>
                  <a:schemeClr val="bg1"/>
                </a:solidFill>
              </a:rPr>
              <a:t>cooperate better and produce higher welfare for all</a:t>
            </a:r>
            <a:br>
              <a:rPr lang="en-US" dirty="0">
                <a:solidFill>
                  <a:schemeClr val="bg1"/>
                </a:solidFill>
              </a:rPr>
            </a:br>
            <a:endParaRPr lang="nl-NL" dirty="0">
              <a:solidFill>
                <a:schemeClr val="bg1"/>
              </a:solidFill>
            </a:endParaRPr>
          </a:p>
        </p:txBody>
      </p:sp>
      <p:pic>
        <p:nvPicPr>
          <p:cNvPr id="4" name="Picture 3">
            <a:extLst>
              <a:ext uri="{FF2B5EF4-FFF2-40B4-BE49-F238E27FC236}">
                <a16:creationId xmlns:a16="http://schemas.microsoft.com/office/drawing/2014/main" id="{25E7CDB6-F282-4218-BCA3-9C4CB15F9686}"/>
              </a:ext>
            </a:extLst>
          </p:cNvPr>
          <p:cNvPicPr>
            <a:picLocks noChangeAspect="1"/>
          </p:cNvPicPr>
          <p:nvPr/>
        </p:nvPicPr>
        <p:blipFill>
          <a:blip r:embed="rId3"/>
          <a:stretch>
            <a:fillRect/>
          </a:stretch>
        </p:blipFill>
        <p:spPr>
          <a:xfrm>
            <a:off x="920552" y="1916832"/>
            <a:ext cx="4803691" cy="3744416"/>
          </a:xfrm>
          <a:prstGeom prst="rect">
            <a:avLst/>
          </a:prstGeom>
        </p:spPr>
      </p:pic>
      <p:sp>
        <p:nvSpPr>
          <p:cNvPr id="6" name="Oval 5">
            <a:extLst>
              <a:ext uri="{FF2B5EF4-FFF2-40B4-BE49-F238E27FC236}">
                <a16:creationId xmlns:a16="http://schemas.microsoft.com/office/drawing/2014/main" id="{6511A180-5173-4AF3-B68F-C62C412C2950}"/>
              </a:ext>
            </a:extLst>
          </p:cNvPr>
          <p:cNvSpPr/>
          <p:nvPr/>
        </p:nvSpPr>
        <p:spPr bwMode="auto">
          <a:xfrm>
            <a:off x="4444234" y="2900977"/>
            <a:ext cx="936104" cy="2952328"/>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NL" sz="4000" b="0" i="0" u="none" strike="noStrike" cap="none" normalizeH="0" baseline="0" dirty="0">
              <a:ln>
                <a:noFill/>
              </a:ln>
              <a:solidFill>
                <a:srgbClr val="FFFFFF"/>
              </a:solidFill>
              <a:effectLst/>
              <a:latin typeface="American Typewriter" charset="0"/>
              <a:ea typeface="ヒラギノ明朝 ProN W3" charset="-128"/>
              <a:cs typeface="ヒラギノ明朝 ProN W3" charset="-128"/>
              <a:sym typeface="American Typewriter" charset="0"/>
            </a:endParaRPr>
          </a:p>
        </p:txBody>
      </p:sp>
      <p:sp>
        <p:nvSpPr>
          <p:cNvPr id="7" name="Oval 6">
            <a:extLst>
              <a:ext uri="{FF2B5EF4-FFF2-40B4-BE49-F238E27FC236}">
                <a16:creationId xmlns:a16="http://schemas.microsoft.com/office/drawing/2014/main" id="{5908DBD4-7F0E-4442-AAF7-2E58F5CD457B}"/>
              </a:ext>
            </a:extLst>
          </p:cNvPr>
          <p:cNvSpPr/>
          <p:nvPr/>
        </p:nvSpPr>
        <p:spPr bwMode="auto">
          <a:xfrm>
            <a:off x="2504728" y="2996952"/>
            <a:ext cx="936104" cy="2952328"/>
          </a:xfrm>
          <a:prstGeom prst="ellipse">
            <a:avLst/>
          </a:prstGeom>
          <a:noFill/>
          <a:ln w="57150" cap="flat" cmpd="sng" algn="ctr">
            <a:solidFill>
              <a:srgbClr val="C1C6C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NL" sz="4000" b="0" i="0" u="none" strike="noStrike" cap="none" normalizeH="0" baseline="0" dirty="0">
              <a:ln>
                <a:noFill/>
              </a:ln>
              <a:solidFill>
                <a:srgbClr val="FFFFFF"/>
              </a:solidFill>
              <a:effectLst/>
              <a:highlight>
                <a:srgbClr val="C0C0C0"/>
              </a:highlight>
              <a:latin typeface="American Typewriter" charset="0"/>
              <a:ea typeface="ヒラギノ明朝 ProN W3" charset="-128"/>
              <a:cs typeface="ヒラギノ明朝 ProN W3" charset="-128"/>
              <a:sym typeface="American Typewriter" charset="0"/>
            </a:endParaRPr>
          </a:p>
        </p:txBody>
      </p:sp>
      <p:sp>
        <p:nvSpPr>
          <p:cNvPr id="8" name="Oval 7">
            <a:extLst>
              <a:ext uri="{FF2B5EF4-FFF2-40B4-BE49-F238E27FC236}">
                <a16:creationId xmlns:a16="http://schemas.microsoft.com/office/drawing/2014/main" id="{D98463D9-3F53-47BD-8B74-BE4C69FAAA00}"/>
              </a:ext>
            </a:extLst>
          </p:cNvPr>
          <p:cNvSpPr/>
          <p:nvPr/>
        </p:nvSpPr>
        <p:spPr bwMode="auto">
          <a:xfrm>
            <a:off x="3474481" y="3717032"/>
            <a:ext cx="936104" cy="2232248"/>
          </a:xfrm>
          <a:prstGeom prst="ellipse">
            <a:avLst/>
          </a:prstGeom>
          <a:noFill/>
          <a:ln w="571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NL" sz="4000" b="0" i="0" u="none" strike="noStrike" cap="none" normalizeH="0" baseline="0" dirty="0">
              <a:ln>
                <a:noFill/>
              </a:ln>
              <a:solidFill>
                <a:srgbClr val="FFFFFF"/>
              </a:solidFill>
              <a:effectLst/>
              <a:latin typeface="American Typewriter" charset="0"/>
              <a:ea typeface="ヒラギノ明朝 ProN W3" charset="-128"/>
              <a:cs typeface="ヒラギノ明朝 ProN W3" charset="-128"/>
              <a:sym typeface="American Typewriter" charset="0"/>
            </a:endParaRPr>
          </a:p>
        </p:txBody>
      </p:sp>
      <p:sp>
        <p:nvSpPr>
          <p:cNvPr id="3" name="Rectangle 2">
            <a:extLst>
              <a:ext uri="{FF2B5EF4-FFF2-40B4-BE49-F238E27FC236}">
                <a16:creationId xmlns:a16="http://schemas.microsoft.com/office/drawing/2014/main" id="{C028F0B7-DB02-4567-B4B5-36094296BBF4}"/>
              </a:ext>
            </a:extLst>
          </p:cNvPr>
          <p:cNvSpPr/>
          <p:nvPr/>
        </p:nvSpPr>
        <p:spPr bwMode="auto">
          <a:xfrm>
            <a:off x="1640632" y="3573016"/>
            <a:ext cx="648072" cy="1584176"/>
          </a:xfrm>
          <a:prstGeom prst="rect">
            <a:avLst/>
          </a:prstGeom>
          <a:blipFill dpi="0" rotWithShape="0">
            <a:blip r:embed="rId4"/>
            <a:srcRect/>
            <a:tile tx="0" ty="0" sx="100000" sy="100000" flip="none" algn="tl"/>
          </a:bli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NL" sz="4000" b="0" i="0" u="none" strike="noStrike" cap="none" normalizeH="0" baseline="0" dirty="0">
              <a:ln>
                <a:noFill/>
              </a:ln>
              <a:solidFill>
                <a:srgbClr val="FFFFFF"/>
              </a:solidFill>
              <a:effectLst/>
              <a:latin typeface="American Typewriter" charset="0"/>
              <a:ea typeface="ヒラギノ明朝 ProN W3" charset="-128"/>
              <a:cs typeface="ヒラギノ明朝 ProN W3" charset="-128"/>
              <a:sym typeface="American Typewriter" charset="0"/>
            </a:endParaRPr>
          </a:p>
        </p:txBody>
      </p:sp>
      <p:sp>
        <p:nvSpPr>
          <p:cNvPr id="9" name="Rectangle 8">
            <a:extLst>
              <a:ext uri="{FF2B5EF4-FFF2-40B4-BE49-F238E27FC236}">
                <a16:creationId xmlns:a16="http://schemas.microsoft.com/office/drawing/2014/main" id="{0D5DE3F2-9D3A-42B9-A012-3F23FE2851FE}"/>
              </a:ext>
            </a:extLst>
          </p:cNvPr>
          <p:cNvSpPr/>
          <p:nvPr/>
        </p:nvSpPr>
        <p:spPr bwMode="auto">
          <a:xfrm>
            <a:off x="2640677" y="3861048"/>
            <a:ext cx="648072" cy="1296144"/>
          </a:xfrm>
          <a:prstGeom prst="rect">
            <a:avLst/>
          </a:prstGeom>
          <a:blipFill dpi="0" rotWithShape="0">
            <a:blip r:embed="rId4"/>
            <a:srcRect/>
            <a:tile tx="0" ty="0" sx="100000" sy="100000" flip="none" algn="tl"/>
          </a:bli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nl-NL"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endParaRPr>
          </a:p>
        </p:txBody>
      </p:sp>
      <p:cxnSp>
        <p:nvCxnSpPr>
          <p:cNvPr id="10" name="Straight Arrow Connector 9">
            <a:extLst>
              <a:ext uri="{FF2B5EF4-FFF2-40B4-BE49-F238E27FC236}">
                <a16:creationId xmlns:a16="http://schemas.microsoft.com/office/drawing/2014/main" id="{9273EAC4-492F-400F-A1FF-9A129113E639}"/>
              </a:ext>
            </a:extLst>
          </p:cNvPr>
          <p:cNvCxnSpPr>
            <a:cxnSpLocks/>
          </p:cNvCxnSpPr>
          <p:nvPr/>
        </p:nvCxnSpPr>
        <p:spPr bwMode="auto">
          <a:xfrm flipH="1">
            <a:off x="5169024" y="1556792"/>
            <a:ext cx="360040" cy="134418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51895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416496" y="302652"/>
            <a:ext cx="9073008" cy="1976819"/>
          </a:xfrm>
        </p:spPr>
        <p:txBody>
          <a:bodyPr>
            <a:normAutofit fontScale="90000"/>
          </a:bodyPr>
          <a:lstStyle/>
          <a:p>
            <a:pPr algn="ctr"/>
            <a:br>
              <a:rPr lang="en-US" i="1" dirty="0"/>
            </a:br>
            <a:r>
              <a:rPr lang="en-US" i="1" dirty="0"/>
              <a:t>One question</a:t>
            </a:r>
            <a:br>
              <a:rPr lang="en-US" i="1" dirty="0"/>
            </a:br>
            <a:br>
              <a:rPr lang="en-US" i="1" dirty="0"/>
            </a:br>
            <a:r>
              <a:rPr lang="en-US" sz="3600" b="1" dirty="0">
                <a:solidFill>
                  <a:schemeClr val="bg1"/>
                </a:solidFill>
                <a:highlight>
                  <a:srgbClr val="0000FF"/>
                </a:highlight>
              </a:rPr>
              <a:t>Does inclusion hurt the “included” kids?</a:t>
            </a:r>
          </a:p>
        </p:txBody>
      </p:sp>
      <p:sp>
        <p:nvSpPr>
          <p:cNvPr id="3" name="TextBox 2">
            <a:extLst>
              <a:ext uri="{FF2B5EF4-FFF2-40B4-BE49-F238E27FC236}">
                <a16:creationId xmlns:a16="http://schemas.microsoft.com/office/drawing/2014/main" id="{05D32A2F-86F8-4CF9-BF0C-672403064626}"/>
              </a:ext>
            </a:extLst>
          </p:cNvPr>
          <p:cNvSpPr txBox="1"/>
          <p:nvPr/>
        </p:nvSpPr>
        <p:spPr bwMode="auto">
          <a:xfrm>
            <a:off x="200472" y="6085616"/>
            <a:ext cx="6120680" cy="748923"/>
          </a:xfrm>
          <a:prstGeom prst="rect">
            <a:avLst/>
          </a:prstGeom>
          <a:noFill/>
          <a:ln w="12700">
            <a:noFill/>
            <a:miter lim="800000"/>
            <a:headEnd/>
            <a:tailEnd/>
          </a:ln>
        </p:spPr>
        <p:txBody>
          <a:bodyPr vert="horz" wrap="square" lIns="50800" tIns="50800" rIns="50800" bIns="50800" numCol="1" rtlCol="0" anchor="t" anchorCtr="0" compatLnSpc="1">
            <a:prstTxWarp prst="textNoShape">
              <a:avLst/>
            </a:prstTxWarp>
            <a:spAutoFit/>
          </a:bodyPr>
          <a:lstStyle/>
          <a:p>
            <a:r>
              <a:rPr lang="nl-NL" sz="1400" b="1" i="1" dirty="0">
                <a:solidFill>
                  <a:schemeClr val="tx1"/>
                </a:solidFill>
              </a:rPr>
              <a:t>Vyrastekova, J. (2021). </a:t>
            </a:r>
            <a:r>
              <a:rPr lang="nl-NL" sz="1400" b="1" i="1" dirty="0" err="1">
                <a:solidFill>
                  <a:schemeClr val="tx1"/>
                </a:solidFill>
              </a:rPr>
              <a:t>Social</a:t>
            </a:r>
            <a:r>
              <a:rPr lang="nl-NL" sz="1400" b="1" i="1" dirty="0">
                <a:solidFill>
                  <a:schemeClr val="tx1"/>
                </a:solidFill>
              </a:rPr>
              <a:t> </a:t>
            </a:r>
            <a:r>
              <a:rPr lang="nl-NL" sz="1400" b="1" i="1" dirty="0" err="1">
                <a:solidFill>
                  <a:schemeClr val="tx1"/>
                </a:solidFill>
              </a:rPr>
              <a:t>inclusion</a:t>
            </a:r>
            <a:r>
              <a:rPr lang="nl-NL" sz="1400" b="1" i="1" dirty="0">
                <a:solidFill>
                  <a:schemeClr val="tx1"/>
                </a:solidFill>
              </a:rPr>
              <a:t> of </a:t>
            </a:r>
            <a:r>
              <a:rPr lang="nl-NL" sz="1400" b="1" i="1" dirty="0" err="1">
                <a:solidFill>
                  <a:schemeClr val="tx1"/>
                </a:solidFill>
              </a:rPr>
              <a:t>students</a:t>
            </a:r>
            <a:r>
              <a:rPr lang="nl-NL" sz="1400" b="1" i="1" dirty="0">
                <a:solidFill>
                  <a:schemeClr val="tx1"/>
                </a:solidFill>
              </a:rPr>
              <a:t> </a:t>
            </a:r>
            <a:r>
              <a:rPr lang="nl-NL" sz="1400" b="1" i="1" dirty="0" err="1">
                <a:solidFill>
                  <a:schemeClr val="tx1"/>
                </a:solidFill>
              </a:rPr>
              <a:t>with</a:t>
            </a:r>
            <a:r>
              <a:rPr lang="nl-NL" sz="1400" b="1" i="1" dirty="0">
                <a:solidFill>
                  <a:schemeClr val="tx1"/>
                </a:solidFill>
              </a:rPr>
              <a:t> special </a:t>
            </a:r>
            <a:r>
              <a:rPr lang="nl-NL" sz="1400" b="1" i="1" dirty="0" err="1">
                <a:solidFill>
                  <a:schemeClr val="tx1"/>
                </a:solidFill>
              </a:rPr>
              <a:t>educational</a:t>
            </a:r>
            <a:r>
              <a:rPr lang="nl-NL" sz="1400" b="1" i="1" dirty="0">
                <a:solidFill>
                  <a:schemeClr val="tx1"/>
                </a:solidFill>
              </a:rPr>
              <a:t> </a:t>
            </a:r>
            <a:r>
              <a:rPr lang="nl-NL" sz="1400" b="1" i="1" dirty="0" err="1">
                <a:solidFill>
                  <a:schemeClr val="tx1"/>
                </a:solidFill>
              </a:rPr>
              <a:t>needs</a:t>
            </a:r>
            <a:r>
              <a:rPr lang="nl-NL" sz="1400" b="1" i="1" dirty="0">
                <a:solidFill>
                  <a:schemeClr val="tx1"/>
                </a:solidFill>
              </a:rPr>
              <a:t> </a:t>
            </a:r>
            <a:r>
              <a:rPr lang="nl-NL" sz="1400" b="1" i="1" dirty="0" err="1">
                <a:solidFill>
                  <a:schemeClr val="tx1"/>
                </a:solidFill>
              </a:rPr>
              <a:t>assessed</a:t>
            </a:r>
            <a:r>
              <a:rPr lang="nl-NL" sz="1400" b="1" i="1" dirty="0">
                <a:solidFill>
                  <a:schemeClr val="tx1"/>
                </a:solidFill>
              </a:rPr>
              <a:t> </a:t>
            </a:r>
            <a:r>
              <a:rPr lang="nl-NL" sz="1400" b="1" i="1" dirty="0" err="1">
                <a:solidFill>
                  <a:schemeClr val="tx1"/>
                </a:solidFill>
              </a:rPr>
              <a:t>by</a:t>
            </a:r>
            <a:r>
              <a:rPr lang="nl-NL" sz="1400" b="1" i="1" dirty="0">
                <a:solidFill>
                  <a:schemeClr val="tx1"/>
                </a:solidFill>
              </a:rPr>
              <a:t> </a:t>
            </a:r>
            <a:r>
              <a:rPr lang="nl-NL" sz="1400" b="1" i="1" dirty="0" err="1">
                <a:solidFill>
                  <a:schemeClr val="tx1"/>
                </a:solidFill>
              </a:rPr>
              <a:t>the</a:t>
            </a:r>
            <a:r>
              <a:rPr lang="nl-NL" sz="1400" b="1" i="1" dirty="0">
                <a:solidFill>
                  <a:schemeClr val="tx1"/>
                </a:solidFill>
              </a:rPr>
              <a:t> </a:t>
            </a:r>
            <a:r>
              <a:rPr lang="nl-NL" sz="1400" b="1" i="1" dirty="0" err="1">
                <a:solidFill>
                  <a:schemeClr val="tx1"/>
                </a:solidFill>
              </a:rPr>
              <a:t>Inclusion</a:t>
            </a:r>
            <a:r>
              <a:rPr lang="nl-NL" sz="1400" b="1" i="1" dirty="0">
                <a:solidFill>
                  <a:schemeClr val="tx1"/>
                </a:solidFill>
              </a:rPr>
              <a:t> of </a:t>
            </a:r>
            <a:r>
              <a:rPr lang="nl-NL" sz="1400" b="1" i="1" dirty="0" err="1">
                <a:solidFill>
                  <a:schemeClr val="tx1"/>
                </a:solidFill>
              </a:rPr>
              <a:t>Other</a:t>
            </a:r>
            <a:r>
              <a:rPr lang="nl-NL" sz="1400" b="1" i="1" dirty="0">
                <a:solidFill>
                  <a:schemeClr val="tx1"/>
                </a:solidFill>
              </a:rPr>
              <a:t> in </a:t>
            </a:r>
            <a:r>
              <a:rPr lang="nl-NL" sz="1400" b="1" i="1" dirty="0" err="1">
                <a:solidFill>
                  <a:schemeClr val="tx1"/>
                </a:solidFill>
              </a:rPr>
              <a:t>the</a:t>
            </a:r>
            <a:r>
              <a:rPr lang="nl-NL" sz="1400" b="1" i="1" dirty="0">
                <a:solidFill>
                  <a:schemeClr val="tx1"/>
                </a:solidFill>
              </a:rPr>
              <a:t> </a:t>
            </a:r>
            <a:r>
              <a:rPr lang="nl-NL" sz="1400" b="1" i="1" dirty="0" err="1">
                <a:solidFill>
                  <a:schemeClr val="tx1"/>
                </a:solidFill>
              </a:rPr>
              <a:t>Self</a:t>
            </a:r>
            <a:r>
              <a:rPr lang="nl-NL" sz="1400" b="1" i="1" dirty="0">
                <a:solidFill>
                  <a:schemeClr val="tx1"/>
                </a:solidFill>
              </a:rPr>
              <a:t> </a:t>
            </a:r>
            <a:r>
              <a:rPr lang="nl-NL" sz="1400" b="1" i="1" dirty="0" err="1">
                <a:solidFill>
                  <a:schemeClr val="tx1"/>
                </a:solidFill>
              </a:rPr>
              <a:t>scale</a:t>
            </a:r>
            <a:r>
              <a:rPr lang="nl-NL" sz="1400" b="1" i="1" dirty="0">
                <a:solidFill>
                  <a:schemeClr val="tx1"/>
                </a:solidFill>
              </a:rPr>
              <a:t>. </a:t>
            </a:r>
            <a:r>
              <a:rPr lang="nl-NL" sz="1400" b="1" i="1" dirty="0" err="1">
                <a:solidFill>
                  <a:schemeClr val="tx1"/>
                </a:solidFill>
              </a:rPr>
              <a:t>PLoS</a:t>
            </a:r>
            <a:r>
              <a:rPr lang="nl-NL" sz="1400" b="1" i="1" dirty="0">
                <a:solidFill>
                  <a:schemeClr val="tx1"/>
                </a:solidFill>
              </a:rPr>
              <a:t> ONE, 1–17. </a:t>
            </a:r>
            <a:endParaRPr lang="nl-NL" sz="1400" b="1" dirty="0">
              <a:solidFill>
                <a:schemeClr val="tx1"/>
              </a:solidFill>
            </a:endParaRPr>
          </a:p>
        </p:txBody>
      </p:sp>
      <p:pic>
        <p:nvPicPr>
          <p:cNvPr id="7" name="Picture 6">
            <a:extLst>
              <a:ext uri="{FF2B5EF4-FFF2-40B4-BE49-F238E27FC236}">
                <a16:creationId xmlns:a16="http://schemas.microsoft.com/office/drawing/2014/main" id="{64F4E9C5-A353-4B5C-895F-D5891784D540}"/>
              </a:ext>
            </a:extLst>
          </p:cNvPr>
          <p:cNvPicPr/>
          <p:nvPr/>
        </p:nvPicPr>
        <p:blipFill>
          <a:blip r:embed="rId3" cstate="print"/>
          <a:srcRect l="31102" t="26000" r="30333" b="49732"/>
          <a:stretch>
            <a:fillRect/>
          </a:stretch>
        </p:blipFill>
        <p:spPr bwMode="auto">
          <a:xfrm>
            <a:off x="1424608" y="3068960"/>
            <a:ext cx="7056784" cy="2691879"/>
          </a:xfrm>
          <a:prstGeom prst="rect">
            <a:avLst/>
          </a:prstGeom>
          <a:noFill/>
          <a:ln w="9525">
            <a:noFill/>
            <a:miter lim="800000"/>
            <a:headEnd/>
            <a:tailEnd/>
          </a:ln>
        </p:spPr>
      </p:pic>
    </p:spTree>
    <p:extLst>
      <p:ext uri="{BB962C8B-B14F-4D97-AF65-F5344CB8AC3E}">
        <p14:creationId xmlns:p14="http://schemas.microsoft.com/office/powerpoint/2010/main" val="3309112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3"/>
          <p:cNvSpPr>
            <a:spLocks noGrp="1"/>
          </p:cNvSpPr>
          <p:nvPr>
            <p:ph type="title"/>
          </p:nvPr>
        </p:nvSpPr>
        <p:spPr>
          <a:xfrm>
            <a:off x="685633" y="1189881"/>
            <a:ext cx="8706445" cy="1023985"/>
          </a:xfrm>
        </p:spPr>
        <p:txBody>
          <a:bodyPr/>
          <a:lstStyle/>
          <a:p>
            <a:r>
              <a:rPr lang="en-US" sz="3200" dirty="0"/>
              <a:t>Regular or special?</a:t>
            </a:r>
            <a:br>
              <a:rPr lang="en-US" sz="3200" b="1" dirty="0">
                <a:solidFill>
                  <a:srgbClr val="FF0000"/>
                </a:solidFill>
              </a:rPr>
            </a:br>
            <a:br>
              <a:rPr lang="en-US" sz="3200" b="1" dirty="0">
                <a:solidFill>
                  <a:srgbClr val="FF0000"/>
                </a:solidFill>
              </a:rPr>
            </a:br>
            <a:br>
              <a:rPr lang="en-US" sz="3200" b="1" dirty="0">
                <a:solidFill>
                  <a:srgbClr val="FF0000"/>
                </a:solidFill>
              </a:rPr>
            </a:br>
            <a:br>
              <a:rPr lang="en-US" sz="3200" b="1" dirty="0">
                <a:solidFill>
                  <a:srgbClr val="FF0000"/>
                </a:solidFill>
              </a:rPr>
            </a:br>
            <a:r>
              <a:rPr lang="en-US" sz="1600" dirty="0">
                <a:solidFill>
                  <a:schemeClr val="bg1"/>
                </a:solidFill>
              </a:rPr>
              <a:t>Convention of the Rights of Persons with Disabilities CRPD (UN 2006)</a:t>
            </a:r>
            <a:br>
              <a:rPr lang="en-US" sz="3200" dirty="0">
                <a:solidFill>
                  <a:srgbClr val="FF0000"/>
                </a:solidFill>
              </a:rPr>
            </a:br>
            <a:br>
              <a:rPr lang="en-US" sz="3200" b="1" dirty="0">
                <a:solidFill>
                  <a:srgbClr val="FF0000"/>
                </a:solidFill>
              </a:rPr>
            </a:br>
            <a:r>
              <a:rPr lang="en-US" sz="2400" dirty="0">
                <a:solidFill>
                  <a:schemeClr val="bg1"/>
                </a:solidFill>
              </a:rPr>
              <a:t>Art. 24(2b): </a:t>
            </a:r>
            <a:r>
              <a:rPr lang="en-US" sz="2400" b="0" i="1" dirty="0">
                <a:solidFill>
                  <a:schemeClr val="bg1"/>
                </a:solidFill>
              </a:rPr>
              <a:t>“Persons with disabilities can access an inclusive, quality and free primary education and secondary education </a:t>
            </a:r>
            <a:r>
              <a:rPr lang="en-US" sz="2400" i="1" dirty="0">
                <a:solidFill>
                  <a:schemeClr val="bg1"/>
                </a:solidFill>
              </a:rPr>
              <a:t>on an equal basis with others in the communities in which they live.</a:t>
            </a:r>
            <a:r>
              <a:rPr lang="en-US" sz="2400" b="0" i="1" dirty="0">
                <a:solidFill>
                  <a:schemeClr val="bg1"/>
                </a:solidFill>
              </a:rPr>
              <a:t>”</a:t>
            </a:r>
            <a:br>
              <a:rPr lang="en-US" sz="3200" i="1" dirty="0">
                <a:solidFill>
                  <a:srgbClr val="FF0000"/>
                </a:solidFill>
              </a:rPr>
            </a:br>
            <a:br>
              <a:rPr lang="en-US" sz="3200" i="1" dirty="0">
                <a:solidFill>
                  <a:srgbClr val="FF0000"/>
                </a:solidFill>
              </a:rPr>
            </a:br>
            <a:br>
              <a:rPr lang="en-US" sz="3200" b="1" dirty="0">
                <a:solidFill>
                  <a:srgbClr val="FF0000"/>
                </a:solidFill>
              </a:rPr>
            </a:br>
            <a:br>
              <a:rPr lang="en-US" sz="3200" b="1" i="1" dirty="0">
                <a:solidFill>
                  <a:srgbClr val="FF0000"/>
                </a:solidFill>
              </a:rPr>
            </a:br>
            <a:br>
              <a:rPr lang="en-US" sz="3200" b="1" i="1" dirty="0">
                <a:solidFill>
                  <a:srgbClr val="FF0000"/>
                </a:solidFill>
              </a:rPr>
            </a:br>
            <a:br>
              <a:rPr lang="en-US" sz="3200" b="1" i="1" dirty="0">
                <a:solidFill>
                  <a:srgbClr val="FF0000"/>
                </a:solidFill>
              </a:rPr>
            </a:br>
            <a:br>
              <a:rPr lang="en-US" sz="3200" b="1" i="1" dirty="0">
                <a:solidFill>
                  <a:srgbClr val="FF0000"/>
                </a:solidFill>
              </a:rPr>
            </a:br>
            <a:br>
              <a:rPr lang="en-US" sz="3200" b="1" i="1" dirty="0">
                <a:solidFill>
                  <a:srgbClr val="FF0000"/>
                </a:solidFill>
              </a:rPr>
            </a:br>
            <a:br>
              <a:rPr lang="en-US" sz="3200" b="1" i="1" dirty="0">
                <a:solidFill>
                  <a:srgbClr val="FF0000"/>
                </a:solidFill>
              </a:rPr>
            </a:br>
            <a:br>
              <a:rPr lang="nl-NL" i="1" dirty="0">
                <a:solidFill>
                  <a:schemeClr val="bg1"/>
                </a:solidFill>
              </a:rPr>
            </a:br>
            <a:endParaRPr lang="en-US" sz="3200" i="1" dirty="0">
              <a:solidFill>
                <a:schemeClr val="bg1"/>
              </a:solidFill>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regular, not special: INCLUSIVE!</a:t>
            </a:r>
          </a:p>
        </p:txBody>
      </p:sp>
      <p:sp>
        <p:nvSpPr>
          <p:cNvPr id="3" name="Content Placeholder 2"/>
          <p:cNvSpPr>
            <a:spLocks noGrp="1"/>
          </p:cNvSpPr>
          <p:nvPr>
            <p:ph idx="1"/>
          </p:nvPr>
        </p:nvSpPr>
        <p:spPr/>
        <p:txBody>
          <a:bodyPr/>
          <a:lstStyle/>
          <a:p>
            <a:pPr marL="0" indent="0">
              <a:buNone/>
            </a:pPr>
            <a:endParaRPr lang="nl-NL" sz="2400" dirty="0">
              <a:solidFill>
                <a:schemeClr val="bg1"/>
              </a:solidFill>
            </a:endParaRPr>
          </a:p>
          <a:p>
            <a:pPr marL="0" indent="0">
              <a:buNone/>
            </a:pPr>
            <a:r>
              <a:rPr lang="nl-NL" sz="2400" dirty="0">
                <a:solidFill>
                  <a:schemeClr val="bg1"/>
                </a:solidFill>
              </a:rPr>
              <a:t>SEN </a:t>
            </a:r>
            <a:r>
              <a:rPr lang="nl-NL" sz="2400" dirty="0" err="1">
                <a:solidFill>
                  <a:schemeClr val="bg1"/>
                </a:solidFill>
              </a:rPr>
              <a:t>students</a:t>
            </a:r>
            <a:r>
              <a:rPr lang="nl-NL" sz="2400" dirty="0">
                <a:solidFill>
                  <a:schemeClr val="bg1"/>
                </a:solidFill>
              </a:rPr>
              <a:t> at </a:t>
            </a:r>
            <a:r>
              <a:rPr lang="nl-NL" sz="2400" dirty="0" err="1">
                <a:solidFill>
                  <a:schemeClr val="bg1"/>
                </a:solidFill>
              </a:rPr>
              <a:t>regular</a:t>
            </a:r>
            <a:r>
              <a:rPr lang="nl-NL" sz="2400" dirty="0">
                <a:solidFill>
                  <a:schemeClr val="bg1"/>
                </a:solidFill>
              </a:rPr>
              <a:t> schools…</a:t>
            </a:r>
          </a:p>
          <a:p>
            <a:pPr marL="0" indent="0">
              <a:buNone/>
            </a:pPr>
            <a:endParaRPr lang="nl-NL" sz="2400" dirty="0">
              <a:solidFill>
                <a:srgbClr val="FF0000"/>
              </a:solidFill>
            </a:endParaRPr>
          </a:p>
          <a:p>
            <a:r>
              <a:rPr lang="nl-NL" sz="2400" dirty="0"/>
              <a:t>are </a:t>
            </a:r>
            <a:r>
              <a:rPr lang="nl-NL" sz="2400" dirty="0">
                <a:solidFill>
                  <a:srgbClr val="0000FF"/>
                </a:solidFill>
              </a:rPr>
              <a:t>more likely to have more than </a:t>
            </a:r>
            <a:r>
              <a:rPr lang="nl-NL" sz="2400" dirty="0" err="1">
                <a:solidFill>
                  <a:srgbClr val="0000FF"/>
                </a:solidFill>
              </a:rPr>
              <a:t>one</a:t>
            </a:r>
            <a:r>
              <a:rPr lang="nl-NL" sz="2400" dirty="0">
                <a:solidFill>
                  <a:srgbClr val="0000FF"/>
                </a:solidFill>
              </a:rPr>
              <a:t> </a:t>
            </a:r>
            <a:r>
              <a:rPr lang="nl-NL" sz="2400" dirty="0" err="1">
                <a:solidFill>
                  <a:srgbClr val="0000FF"/>
                </a:solidFill>
              </a:rPr>
              <a:t>friend</a:t>
            </a:r>
            <a:r>
              <a:rPr lang="nl-NL" sz="2400" dirty="0">
                <a:solidFill>
                  <a:srgbClr val="0000FF"/>
                </a:solidFill>
              </a:rPr>
              <a:t>, </a:t>
            </a:r>
            <a:r>
              <a:rPr lang="nl-NL" sz="2400" dirty="0"/>
              <a:t>and </a:t>
            </a:r>
            <a:r>
              <a:rPr lang="nl-NL" sz="2400" dirty="0" err="1"/>
              <a:t>their</a:t>
            </a:r>
            <a:r>
              <a:rPr lang="nl-NL" sz="2400" dirty="0"/>
              <a:t> </a:t>
            </a:r>
            <a:r>
              <a:rPr lang="nl-NL" sz="2400" dirty="0" err="1"/>
              <a:t>friends</a:t>
            </a:r>
            <a:r>
              <a:rPr lang="nl-NL" sz="2400" dirty="0"/>
              <a:t> </a:t>
            </a:r>
            <a:r>
              <a:rPr lang="nl-NL" sz="2400" dirty="0" err="1"/>
              <a:t>liver</a:t>
            </a:r>
            <a:r>
              <a:rPr lang="nl-NL" sz="2400" dirty="0"/>
              <a:t> closer </a:t>
            </a:r>
            <a:r>
              <a:rPr lang="nl-NL" sz="2400" dirty="0" err="1"/>
              <a:t>to</a:t>
            </a:r>
            <a:r>
              <a:rPr lang="nl-NL" sz="2400" dirty="0"/>
              <a:t> </a:t>
            </a:r>
            <a:r>
              <a:rPr lang="nl-NL" sz="2400" dirty="0" err="1"/>
              <a:t>them</a:t>
            </a:r>
            <a:endParaRPr lang="nl-NL" sz="2400" dirty="0"/>
          </a:p>
          <a:p>
            <a:pPr marL="0" indent="0">
              <a:buNone/>
            </a:pPr>
            <a:endParaRPr lang="nl-NL" sz="2400" dirty="0"/>
          </a:p>
          <a:p>
            <a:r>
              <a:rPr lang="nl-NL" sz="2400" dirty="0">
                <a:solidFill>
                  <a:srgbClr val="0000FF"/>
                </a:solidFill>
              </a:rPr>
              <a:t>do </a:t>
            </a:r>
            <a:r>
              <a:rPr lang="nl-NL" sz="2400" b="1" u="sng" dirty="0">
                <a:solidFill>
                  <a:srgbClr val="0000FF"/>
                </a:solidFill>
              </a:rPr>
              <a:t>not</a:t>
            </a:r>
            <a:r>
              <a:rPr lang="nl-NL" sz="2400" dirty="0">
                <a:solidFill>
                  <a:srgbClr val="0000FF"/>
                </a:solidFill>
              </a:rPr>
              <a:t> feel more lonely </a:t>
            </a:r>
            <a:r>
              <a:rPr lang="nl-NL" sz="2400" dirty="0"/>
              <a:t>than those at special schools</a:t>
            </a:r>
          </a:p>
          <a:p>
            <a:pPr marL="0" indent="0">
              <a:buNone/>
            </a:pPr>
            <a:endParaRPr lang="nl-NL" sz="2400" dirty="0"/>
          </a:p>
          <a:p>
            <a:r>
              <a:rPr lang="nl-NL" sz="2400" dirty="0"/>
              <a:t>have perception of </a:t>
            </a:r>
            <a:r>
              <a:rPr lang="nl-NL" sz="2400" dirty="0" err="1">
                <a:solidFill>
                  <a:schemeClr val="bg1"/>
                </a:solidFill>
              </a:rPr>
              <a:t>inclusion</a:t>
            </a:r>
            <a:r>
              <a:rPr lang="nl-NL" sz="2400" dirty="0">
                <a:solidFill>
                  <a:schemeClr val="bg1"/>
                </a:solidFill>
              </a:rPr>
              <a:t> </a:t>
            </a:r>
            <a:r>
              <a:rPr lang="nl-NL" sz="2400" dirty="0" err="1"/>
              <a:t>explained</a:t>
            </a:r>
            <a:r>
              <a:rPr lang="nl-NL" sz="2400" dirty="0"/>
              <a:t> </a:t>
            </a:r>
            <a:r>
              <a:rPr lang="nl-NL" sz="2400" dirty="0" err="1"/>
              <a:t>by</a:t>
            </a:r>
            <a:r>
              <a:rPr lang="nl-NL" sz="2400" dirty="0"/>
              <a:t> </a:t>
            </a:r>
            <a:r>
              <a:rPr lang="nl-NL" sz="2400" dirty="0" err="1"/>
              <a:t>the</a:t>
            </a:r>
            <a:r>
              <a:rPr lang="nl-NL" sz="2400" dirty="0"/>
              <a:t> </a:t>
            </a:r>
            <a:r>
              <a:rPr lang="nl-NL" sz="2400" dirty="0" err="1">
                <a:solidFill>
                  <a:srgbClr val="0000FF"/>
                </a:solidFill>
              </a:rPr>
              <a:t>school’s</a:t>
            </a:r>
            <a:r>
              <a:rPr lang="nl-NL" sz="2400" dirty="0">
                <a:solidFill>
                  <a:srgbClr val="0000FF"/>
                </a:solidFill>
              </a:rPr>
              <a:t> </a:t>
            </a:r>
            <a:r>
              <a:rPr lang="nl-NL" sz="2400" dirty="0" err="1">
                <a:solidFill>
                  <a:srgbClr val="0000FF"/>
                </a:solidFill>
              </a:rPr>
              <a:t>inclusive</a:t>
            </a:r>
            <a:r>
              <a:rPr lang="nl-NL" sz="2400" dirty="0">
                <a:solidFill>
                  <a:srgbClr val="0000FF"/>
                </a:solidFill>
              </a:rPr>
              <a:t> </a:t>
            </a:r>
            <a:r>
              <a:rPr lang="nl-NL" sz="2400" dirty="0" err="1">
                <a:solidFill>
                  <a:srgbClr val="0000FF"/>
                </a:solidFill>
              </a:rPr>
              <a:t>characteristics</a:t>
            </a:r>
            <a:r>
              <a:rPr lang="nl-NL" sz="2400" dirty="0">
                <a:solidFill>
                  <a:schemeClr val="bg1"/>
                </a:solidFill>
              </a:rPr>
              <a:t>, </a:t>
            </a:r>
            <a:r>
              <a:rPr lang="nl-NL" sz="2400" dirty="0" err="1">
                <a:solidFill>
                  <a:schemeClr val="bg1"/>
                </a:solidFill>
              </a:rPr>
              <a:t>not</a:t>
            </a:r>
            <a:r>
              <a:rPr lang="nl-NL" sz="2400" dirty="0">
                <a:solidFill>
                  <a:schemeClr val="bg1"/>
                </a:solidFill>
              </a:rPr>
              <a:t> </a:t>
            </a:r>
            <a:r>
              <a:rPr lang="nl-NL" sz="2400" dirty="0" err="1">
                <a:solidFill>
                  <a:schemeClr val="bg1"/>
                </a:solidFill>
              </a:rPr>
              <a:t>by</a:t>
            </a:r>
            <a:r>
              <a:rPr lang="nl-NL" sz="2400" dirty="0">
                <a:solidFill>
                  <a:schemeClr val="bg1"/>
                </a:solidFill>
              </a:rPr>
              <a:t> </a:t>
            </a:r>
            <a:r>
              <a:rPr lang="nl-NL" sz="2400" dirty="0" err="1">
                <a:solidFill>
                  <a:schemeClr val="bg1"/>
                </a:solidFill>
              </a:rPr>
              <a:t>the</a:t>
            </a:r>
            <a:r>
              <a:rPr lang="nl-NL" sz="2400" dirty="0">
                <a:solidFill>
                  <a:schemeClr val="bg1"/>
                </a:solidFill>
              </a:rPr>
              <a:t> “type” of </a:t>
            </a:r>
            <a:r>
              <a:rPr lang="nl-NL" sz="2400" dirty="0" err="1">
                <a:solidFill>
                  <a:schemeClr val="bg1"/>
                </a:solidFill>
              </a:rPr>
              <a:t>the</a:t>
            </a:r>
            <a:r>
              <a:rPr lang="nl-NL" sz="2400" dirty="0">
                <a:solidFill>
                  <a:schemeClr val="bg1"/>
                </a:solidFill>
              </a:rPr>
              <a:t> school.</a:t>
            </a:r>
          </a:p>
          <a:p>
            <a:pPr marL="0" indent="0">
              <a:buNone/>
            </a:pPr>
            <a:endParaRPr lang="nl-NL" sz="2400" dirty="0">
              <a:solidFill>
                <a:srgbClr val="FF0000"/>
              </a:solidFill>
            </a:endParaRPr>
          </a:p>
        </p:txBody>
      </p:sp>
    </p:spTree>
    <p:extLst>
      <p:ext uri="{BB962C8B-B14F-4D97-AF65-F5344CB8AC3E}">
        <p14:creationId xmlns:p14="http://schemas.microsoft.com/office/powerpoint/2010/main" val="102872983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pening dia's">
  <a:themeElements>
    <a:clrScheme name="RU 2010">
      <a:dk1>
        <a:srgbClr val="000000"/>
      </a:dk1>
      <a:lt1>
        <a:srgbClr val="FFFFFF"/>
      </a:lt1>
      <a:dk2>
        <a:srgbClr val="000000"/>
      </a:dk2>
      <a:lt2>
        <a:srgbClr val="FFFFFF"/>
      </a:lt2>
      <a:accent1>
        <a:srgbClr val="BE311A"/>
      </a:accent1>
      <a:accent2>
        <a:srgbClr val="636463"/>
      </a:accent2>
      <a:accent3>
        <a:srgbClr val="A3AAA1"/>
      </a:accent3>
      <a:accent4>
        <a:srgbClr val="DADADA"/>
      </a:accent4>
      <a:accent5>
        <a:srgbClr val="C6ABAB"/>
      </a:accent5>
      <a:accent6>
        <a:srgbClr val="8A2509"/>
      </a:accent6>
      <a:hlink>
        <a:srgbClr val="0089B9"/>
      </a:hlink>
      <a:folHlink>
        <a:srgbClr val="0089B9"/>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txDef>
      <a:spPr bwMode="auto">
        <a:noFill/>
        <a:ln w="12700">
          <a:noFill/>
          <a:miter lim="800000"/>
          <a:headEnd/>
          <a:tailEnd/>
        </a:ln>
      </a:spPr>
      <a:bodyPr vert="horz" wrap="square" lIns="50800" tIns="50800" rIns="50800" bIns="5080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2100" b="0" i="0" u="none" strike="noStrike" kern="0" cap="none" spc="0" normalizeH="0" baseline="0" noProof="0" dirty="0" smtClean="0">
            <a:ln>
              <a:noFill/>
            </a:ln>
            <a:effectLst/>
            <a:uLnTx/>
            <a:uFillTx/>
            <a:latin typeface="+mn-lt"/>
            <a:ea typeface="+mn-ea"/>
            <a:cs typeface="+mn-cs"/>
            <a:sym typeface="Kievit-Book" charset="0"/>
          </a:defRPr>
        </a:defPPr>
      </a:lstStyle>
    </a:txDef>
  </a:objectDefaults>
  <a:extraClrSchemeLst>
    <a:extraClrScheme>
      <a:clrScheme name="Opening al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sis pagina">
  <a:themeElements>
    <a:clrScheme name="RU 2010">
      <a:dk1>
        <a:srgbClr val="000000"/>
      </a:dk1>
      <a:lt1>
        <a:srgbClr val="FFFFFF"/>
      </a:lt1>
      <a:dk2>
        <a:srgbClr val="000000"/>
      </a:dk2>
      <a:lt2>
        <a:srgbClr val="FFFFFF"/>
      </a:lt2>
      <a:accent1>
        <a:srgbClr val="BE311A"/>
      </a:accent1>
      <a:accent2>
        <a:srgbClr val="636463"/>
      </a:accent2>
      <a:accent3>
        <a:srgbClr val="A3AAA1"/>
      </a:accent3>
      <a:accent4>
        <a:srgbClr val="DADADA"/>
      </a:accent4>
      <a:accent5>
        <a:srgbClr val="C6ABAB"/>
      </a:accent5>
      <a:accent6>
        <a:srgbClr val="8A2509"/>
      </a:accent6>
      <a:hlink>
        <a:srgbClr val="BE311A"/>
      </a:hlink>
      <a:folHlink>
        <a:srgbClr val="BE311A"/>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rgbClr val="FFFFFF"/>
            </a:solidFill>
            <a:effectLst/>
            <a:latin typeface="American Typewriter" charset="0"/>
            <a:ea typeface="ヒラギノ明朝 ProN W3" charset="-128"/>
            <a:cs typeface="ヒラギノ明朝 ProN W3" charset="-128"/>
            <a:sym typeface="American Typewriter" charset="0"/>
          </a:defRPr>
        </a:defPPr>
      </a:lstStyle>
    </a:lnDef>
  </a:objectDefaults>
  <a:extraClrSchemeLst>
    <a:extraClrScheme>
      <a:clrScheme name="Basis 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38C383E421DE46B294E202291E05AD" ma:contentTypeVersion="16" ma:contentTypeDescription="Een nieuw document maken." ma:contentTypeScope="" ma:versionID="5866859c31a1f6de09f0c367c7f824a7">
  <xsd:schema xmlns:xsd="http://www.w3.org/2001/XMLSchema" xmlns:xs="http://www.w3.org/2001/XMLSchema" xmlns:p="http://schemas.microsoft.com/office/2006/metadata/properties" xmlns:ns2="41c1b30b-3408-46b8-a1fb-929e7cf89d3c" xmlns:ns3="076d5a88-809c-4483-9d05-1c9f611485b7" targetNamespace="http://schemas.microsoft.com/office/2006/metadata/properties" ma:root="true" ma:fieldsID="145fa5e40f9fa3723f6711bddddfec7d" ns2:_="" ns3:_="">
    <xsd:import namespace="41c1b30b-3408-46b8-a1fb-929e7cf89d3c"/>
    <xsd:import namespace="076d5a88-809c-4483-9d05-1c9f611485b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c1b30b-3408-46b8-a1fb-929e7cf89d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6d8769d-d43f-46f4-941a-8cf7abc0c20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6d5a88-809c-4483-9d05-1c9f611485b7"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9d184e43-9212-4f66-9aa6-5a804d813766}" ma:internalName="TaxCatchAll" ma:showField="CatchAllData" ma:web="076d5a88-809c-4483-9d05-1c9f611485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76d5a88-809c-4483-9d05-1c9f611485b7" xsi:nil="true"/>
    <lcf76f155ced4ddcb4097134ff3c332f xmlns="41c1b30b-3408-46b8-a1fb-929e7cf89d3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2DC5830-1B7D-47D7-AC90-95EA730F9425}">
  <ds:schemaRefs>
    <ds:schemaRef ds:uri="http://schemas.microsoft.com/sharepoint/v3/contenttype/forms"/>
  </ds:schemaRefs>
</ds:datastoreItem>
</file>

<file path=customXml/itemProps2.xml><?xml version="1.0" encoding="utf-8"?>
<ds:datastoreItem xmlns:ds="http://schemas.openxmlformats.org/officeDocument/2006/customXml" ds:itemID="{51CE1FE0-EF05-40B6-8910-F80AA05712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c1b30b-3408-46b8-a1fb-929e7cf89d3c"/>
    <ds:schemaRef ds:uri="076d5a88-809c-4483-9d05-1c9f611485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ABFA54-DCBA-4670-819C-923A409666E4}">
  <ds:schemaRefs>
    <ds:schemaRef ds:uri="http://schemas.microsoft.com/office/2006/metadata/properties"/>
    <ds:schemaRef ds:uri="http://schemas.microsoft.com/office/infopath/2007/PartnerControls"/>
    <ds:schemaRef ds:uri="076d5a88-809c-4483-9d05-1c9f611485b7"/>
    <ds:schemaRef ds:uri="41c1b30b-3408-46b8-a1fb-929e7cf89d3c"/>
  </ds:schemaRefs>
</ds:datastoreItem>
</file>

<file path=docProps/app.xml><?xml version="1.0" encoding="utf-8"?>
<Properties xmlns="http://schemas.openxmlformats.org/officeDocument/2006/extended-properties" xmlns:vt="http://schemas.openxmlformats.org/officeDocument/2006/docPropsVTypes">
  <TotalTime>1212</TotalTime>
  <Words>1074</Words>
  <Application>Microsoft Office PowerPoint</Application>
  <PresentationFormat>A4 (210 x 297 mm)</PresentationFormat>
  <Paragraphs>158</Paragraphs>
  <Slides>19</Slides>
  <Notes>15</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19</vt:i4>
      </vt:variant>
    </vt:vector>
  </HeadingPairs>
  <TitlesOfParts>
    <vt:vector size="28" baseType="lpstr">
      <vt:lpstr>American Typewriter</vt:lpstr>
      <vt:lpstr>Arial</vt:lpstr>
      <vt:lpstr>Calibri</vt:lpstr>
      <vt:lpstr>Kievit-Book</vt:lpstr>
      <vt:lpstr>Kievit-Medium</vt:lpstr>
      <vt:lpstr>Lucida Grande</vt:lpstr>
      <vt:lpstr>Wingdings</vt:lpstr>
      <vt:lpstr>Opening dia's</vt:lpstr>
      <vt:lpstr>Basis pagina</vt:lpstr>
      <vt:lpstr>PowerPoint-presentatie</vt:lpstr>
      <vt:lpstr>The magic of the others</vt:lpstr>
      <vt:lpstr> One experiment  Failed inclusion is costly for everyone</vt:lpstr>
      <vt:lpstr>Dilemma 1:   vote to Include or exclude  A “costly” indivual</vt:lpstr>
      <vt:lpstr>Dilemma 2: Cooperate or freeride in the group selected by voting </vt:lpstr>
      <vt:lpstr>Groups that include the “unproductive” individual  cooperate better and produce higher welfare for all </vt:lpstr>
      <vt:lpstr> One question  Does inclusion hurt the “included” kids?</vt:lpstr>
      <vt:lpstr>Regular or special?    Convention of the Rights of Persons with Disabilities CRPD (UN 2006)  Art. 24(2b): “Persons with disabilities can access an inclusive, quality and free primary education and secondary education on an equal basis with others in the communities in which they live.”          </vt:lpstr>
      <vt:lpstr>Not regular, not special: INCLUSIVE!</vt:lpstr>
      <vt:lpstr>One encouradgment  </vt:lpstr>
      <vt:lpstr>What we think that others think matters</vt:lpstr>
      <vt:lpstr> </vt:lpstr>
      <vt:lpstr>Inclusie klinkt mooi maar het is in de praktijk niet te doen</vt:lpstr>
      <vt:lpstr>Inclusie gaat ten koste van gewone kinderen</vt:lpstr>
      <vt:lpstr>Inclusion in education as a new norm</vt:lpstr>
      <vt:lpstr>The magic of the others</vt:lpstr>
      <vt:lpstr>Thank you for your attention!</vt:lpstr>
      <vt:lpstr>Large-scale studies on inclusion impacts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Behavioral science  for inclusion in education</dc:title>
  <dc:creator>Vyrastekova, J. (Jana)</dc:creator>
  <cp:lastModifiedBy>Jolanda Willemsen</cp:lastModifiedBy>
  <cp:revision>15</cp:revision>
  <dcterms:created xsi:type="dcterms:W3CDTF">2022-05-17T16:15:07Z</dcterms:created>
  <dcterms:modified xsi:type="dcterms:W3CDTF">2022-11-14T08:18:20Z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0x010100FE38C383E421DE46B294E202291E05AD</vt:lpwstr>
  </property>
</Properties>
</file>